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3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6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6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6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8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8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8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ink/ink1.xml" ContentType="application/inkml+xml"/>
  <Override PartName="/ppt/notesSlides/notesSlide2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834" r:id="rId1"/>
    <p:sldMasterId id="2147485875" r:id="rId2"/>
  </p:sldMasterIdLst>
  <p:notesMasterIdLst>
    <p:notesMasterId r:id="rId220"/>
  </p:notesMasterIdLst>
  <p:handoutMasterIdLst>
    <p:handoutMasterId r:id="rId221"/>
  </p:handoutMasterIdLst>
  <p:sldIdLst>
    <p:sldId id="330" r:id="rId3"/>
    <p:sldId id="520" r:id="rId4"/>
    <p:sldId id="285" r:id="rId5"/>
    <p:sldId id="331" r:id="rId6"/>
    <p:sldId id="340" r:id="rId7"/>
    <p:sldId id="305" r:id="rId8"/>
    <p:sldId id="306" r:id="rId9"/>
    <p:sldId id="281" r:id="rId10"/>
    <p:sldId id="289" r:id="rId11"/>
    <p:sldId id="282" r:id="rId12"/>
    <p:sldId id="336" r:id="rId13"/>
    <p:sldId id="310" r:id="rId14"/>
    <p:sldId id="311" r:id="rId15"/>
    <p:sldId id="312" r:id="rId16"/>
    <p:sldId id="313" r:id="rId17"/>
    <p:sldId id="291" r:id="rId18"/>
    <p:sldId id="275" r:id="rId19"/>
    <p:sldId id="316" r:id="rId20"/>
    <p:sldId id="317" r:id="rId21"/>
    <p:sldId id="292" r:id="rId22"/>
    <p:sldId id="318" r:id="rId23"/>
    <p:sldId id="319" r:id="rId24"/>
    <p:sldId id="295" r:id="rId25"/>
    <p:sldId id="296" r:id="rId26"/>
    <p:sldId id="297" r:id="rId27"/>
    <p:sldId id="341" r:id="rId28"/>
    <p:sldId id="263" r:id="rId29"/>
    <p:sldId id="270" r:id="rId30"/>
    <p:sldId id="298" r:id="rId31"/>
    <p:sldId id="299" r:id="rId32"/>
    <p:sldId id="342" r:id="rId33"/>
    <p:sldId id="274"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387" r:id="rId79"/>
    <p:sldId id="388" r:id="rId80"/>
    <p:sldId id="389" r:id="rId81"/>
    <p:sldId id="390" r:id="rId82"/>
    <p:sldId id="391" r:id="rId83"/>
    <p:sldId id="392" r:id="rId84"/>
    <p:sldId id="393" r:id="rId85"/>
    <p:sldId id="394" r:id="rId86"/>
    <p:sldId id="395" r:id="rId87"/>
    <p:sldId id="396" r:id="rId88"/>
    <p:sldId id="397" r:id="rId89"/>
    <p:sldId id="398" r:id="rId90"/>
    <p:sldId id="399" r:id="rId91"/>
    <p:sldId id="400" r:id="rId92"/>
    <p:sldId id="401" r:id="rId93"/>
    <p:sldId id="402" r:id="rId94"/>
    <p:sldId id="403" r:id="rId95"/>
    <p:sldId id="404" r:id="rId96"/>
    <p:sldId id="405" r:id="rId97"/>
    <p:sldId id="406" r:id="rId98"/>
    <p:sldId id="407" r:id="rId99"/>
    <p:sldId id="408" r:id="rId100"/>
    <p:sldId id="409" r:id="rId101"/>
    <p:sldId id="410" r:id="rId102"/>
    <p:sldId id="411"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39" r:id="rId131"/>
    <p:sldId id="440" r:id="rId132"/>
    <p:sldId id="441" r:id="rId133"/>
    <p:sldId id="442" r:id="rId134"/>
    <p:sldId id="443" r:id="rId135"/>
    <p:sldId id="444" r:id="rId136"/>
    <p:sldId id="445" r:id="rId137"/>
    <p:sldId id="446" r:id="rId138"/>
    <p:sldId id="447" r:id="rId139"/>
    <p:sldId id="448" r:id="rId140"/>
    <p:sldId id="449" r:id="rId141"/>
    <p:sldId id="450" r:id="rId142"/>
    <p:sldId id="451" r:id="rId143"/>
    <p:sldId id="452" r:id="rId144"/>
    <p:sldId id="453" r:id="rId145"/>
    <p:sldId id="454" r:id="rId146"/>
    <p:sldId id="455" r:id="rId147"/>
    <p:sldId id="456" r:id="rId148"/>
    <p:sldId id="457" r:id="rId149"/>
    <p:sldId id="458" r:id="rId150"/>
    <p:sldId id="459" r:id="rId151"/>
    <p:sldId id="460" r:id="rId152"/>
    <p:sldId id="461" r:id="rId153"/>
    <p:sldId id="462" r:id="rId154"/>
    <p:sldId id="463" r:id="rId155"/>
    <p:sldId id="464" r:id="rId156"/>
    <p:sldId id="465" r:id="rId157"/>
    <p:sldId id="466" r:id="rId158"/>
    <p:sldId id="467" r:id="rId159"/>
    <p:sldId id="468" r:id="rId160"/>
    <p:sldId id="469" r:id="rId161"/>
    <p:sldId id="470" r:id="rId162"/>
    <p:sldId id="471" r:id="rId163"/>
    <p:sldId id="472" r:id="rId164"/>
    <p:sldId id="473" r:id="rId165"/>
    <p:sldId id="474" r:id="rId166"/>
    <p:sldId id="475" r:id="rId167"/>
    <p:sldId id="476" r:id="rId168"/>
    <p:sldId id="477" r:id="rId169"/>
    <p:sldId id="478" r:id="rId170"/>
    <p:sldId id="479" r:id="rId171"/>
    <p:sldId id="480" r:id="rId172"/>
    <p:sldId id="481" r:id="rId173"/>
    <p:sldId id="482" r:id="rId174"/>
    <p:sldId id="483" r:id="rId175"/>
    <p:sldId id="484" r:id="rId176"/>
    <p:sldId id="485" r:id="rId177"/>
    <p:sldId id="486" r:id="rId178"/>
    <p:sldId id="487" r:id="rId179"/>
    <p:sldId id="488" r:id="rId180"/>
    <p:sldId id="489" r:id="rId181"/>
    <p:sldId id="490" r:id="rId182"/>
    <p:sldId id="491" r:id="rId183"/>
    <p:sldId id="492" r:id="rId184"/>
    <p:sldId id="493" r:id="rId185"/>
    <p:sldId id="494" r:id="rId186"/>
    <p:sldId id="495" r:id="rId187"/>
    <p:sldId id="496" r:id="rId188"/>
    <p:sldId id="497" r:id="rId189"/>
    <p:sldId id="498" r:id="rId190"/>
    <p:sldId id="499" r:id="rId191"/>
    <p:sldId id="500" r:id="rId192"/>
    <p:sldId id="501" r:id="rId193"/>
    <p:sldId id="502" r:id="rId194"/>
    <p:sldId id="503" r:id="rId195"/>
    <p:sldId id="504" r:id="rId196"/>
    <p:sldId id="505" r:id="rId197"/>
    <p:sldId id="506" r:id="rId198"/>
    <p:sldId id="507" r:id="rId199"/>
    <p:sldId id="508" r:id="rId200"/>
    <p:sldId id="509" r:id="rId201"/>
    <p:sldId id="510" r:id="rId202"/>
    <p:sldId id="511" r:id="rId203"/>
    <p:sldId id="512" r:id="rId204"/>
    <p:sldId id="513" r:id="rId205"/>
    <p:sldId id="514" r:id="rId206"/>
    <p:sldId id="515" r:id="rId207"/>
    <p:sldId id="516" r:id="rId208"/>
    <p:sldId id="517" r:id="rId209"/>
    <p:sldId id="518" r:id="rId210"/>
    <p:sldId id="519" r:id="rId211"/>
    <p:sldId id="521" r:id="rId212"/>
    <p:sldId id="522" r:id="rId213"/>
    <p:sldId id="523" r:id="rId214"/>
    <p:sldId id="524" r:id="rId215"/>
    <p:sldId id="525" r:id="rId216"/>
    <p:sldId id="526" r:id="rId217"/>
    <p:sldId id="527" r:id="rId218"/>
    <p:sldId id="528" r:id="rId21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0" autoAdjust="0"/>
    <p:restoredTop sz="83228" autoAdjust="0"/>
  </p:normalViewPr>
  <p:slideViewPr>
    <p:cSldViewPr>
      <p:cViewPr varScale="1">
        <p:scale>
          <a:sx n="67" d="100"/>
          <a:sy n="67" d="100"/>
        </p:scale>
        <p:origin x="1194"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8674"/>
    </p:cViewPr>
  </p:sorterViewPr>
  <p:notesViewPr>
    <p:cSldViewPr>
      <p:cViewPr>
        <p:scale>
          <a:sx n="100" d="100"/>
          <a:sy n="100" d="100"/>
        </p:scale>
        <p:origin x="1548" y="-12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224" Type="http://schemas.openxmlformats.org/officeDocument/2006/relationships/theme" Target="theme/theme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handoutMaster" Target="handoutMasters/handout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7974E-4399-F548-A0B8-9EB94BC4596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18A4174-A7E5-9F48-9C92-954100843372}">
      <dgm:prSet custT="1"/>
      <dgm:spPr/>
      <dgm:t>
        <a:bodyPr/>
        <a:lstStyle/>
        <a:p>
          <a:pPr rtl="0"/>
          <a:r>
            <a:rPr lang="en-US" sz="2400" dirty="0">
              <a:effectLst>
                <a:outerShdw blurRad="38100" dist="38100" dir="2700000" algn="tl">
                  <a:srgbClr val="000000">
                    <a:alpha val="43137"/>
                  </a:srgbClr>
                </a:outerShdw>
              </a:effectLst>
            </a:rPr>
            <a:t>Confidentiality</a:t>
          </a:r>
        </a:p>
      </dgm:t>
    </dgm:pt>
    <dgm:pt modelId="{40FB4427-3126-D944-B8DA-E500D87C2E12}" type="parTrans" cxnId="{40FF8A8E-A32D-3F40-A66A-FBEC46A44D72}">
      <dgm:prSet/>
      <dgm:spPr/>
      <dgm:t>
        <a:bodyPr/>
        <a:lstStyle/>
        <a:p>
          <a:endParaRPr lang="en-US"/>
        </a:p>
      </dgm:t>
    </dgm:pt>
    <dgm:pt modelId="{8F15643E-7BA4-D84A-963E-7FF978BFFDE9}" type="sibTrans" cxnId="{40FF8A8E-A32D-3F40-A66A-FBEC46A44D72}">
      <dgm:prSet/>
      <dgm:spPr/>
      <dgm:t>
        <a:bodyPr/>
        <a:lstStyle/>
        <a:p>
          <a:endParaRPr lang="en-US"/>
        </a:p>
      </dgm:t>
    </dgm:pt>
    <dgm:pt modelId="{21A9F706-8CA7-D446-8BEA-2B90D05E4FEB}">
      <dgm:prSet custT="1"/>
      <dgm:spPr/>
      <dgm:t>
        <a:bodyPr/>
        <a:lstStyle/>
        <a:p>
          <a:pPr rtl="0"/>
          <a:r>
            <a:rPr lang="en-US" sz="1800" dirty="0">
              <a:solidFill>
                <a:schemeClr val="tx2">
                  <a:lumMod val="10000"/>
                </a:schemeClr>
              </a:solidFill>
            </a:rPr>
            <a:t>Data confidentiality</a:t>
          </a:r>
        </a:p>
      </dgm:t>
    </dgm:pt>
    <dgm:pt modelId="{ADE95395-6D54-1349-94BA-33C16F8584B2}" type="parTrans" cxnId="{59D0DD1D-922F-DE4F-8C7F-2663E70D41CE}">
      <dgm:prSet/>
      <dgm:spPr/>
      <dgm:t>
        <a:bodyPr/>
        <a:lstStyle/>
        <a:p>
          <a:endParaRPr lang="en-US"/>
        </a:p>
      </dgm:t>
    </dgm:pt>
    <dgm:pt modelId="{D4DDB567-C84F-1C44-B7A8-86024AD82621}" type="sibTrans" cxnId="{59D0DD1D-922F-DE4F-8C7F-2663E70D41CE}">
      <dgm:prSet/>
      <dgm:spPr/>
      <dgm:t>
        <a:bodyPr/>
        <a:lstStyle/>
        <a:p>
          <a:endParaRPr lang="en-US"/>
        </a:p>
      </dgm:t>
    </dgm:pt>
    <dgm:pt modelId="{B21E9014-F1B9-5E49-94EA-5CCB3041C961}">
      <dgm:prSet custT="1"/>
      <dgm:spPr/>
      <dgm:t>
        <a:bodyPr/>
        <a:lstStyle/>
        <a:p>
          <a:pPr rtl="0"/>
          <a:r>
            <a:rPr lang="en-US" sz="1600" dirty="0"/>
            <a:t>Assures that private or confidential information is not made available or disclosed to unauthorized individuals</a:t>
          </a:r>
        </a:p>
      </dgm:t>
    </dgm:pt>
    <dgm:pt modelId="{67DCBDF3-A0A9-6D4B-A351-488C0AF72F07}" type="parTrans" cxnId="{67B8EB2D-A751-1D4A-914D-D2AD4733CBBD}">
      <dgm:prSet/>
      <dgm:spPr/>
      <dgm:t>
        <a:bodyPr/>
        <a:lstStyle/>
        <a:p>
          <a:endParaRPr lang="en-US"/>
        </a:p>
      </dgm:t>
    </dgm:pt>
    <dgm:pt modelId="{B7B36CEC-824D-0D4D-93BF-4BDBA5F7D673}" type="sibTrans" cxnId="{67B8EB2D-A751-1D4A-914D-D2AD4733CBBD}">
      <dgm:prSet/>
      <dgm:spPr/>
      <dgm:t>
        <a:bodyPr/>
        <a:lstStyle/>
        <a:p>
          <a:endParaRPr lang="en-US"/>
        </a:p>
      </dgm:t>
    </dgm:pt>
    <dgm:pt modelId="{6035E519-D43A-9845-9BBF-8E7DF74F833D}">
      <dgm:prSet custT="1"/>
      <dgm:spPr/>
      <dgm:t>
        <a:bodyPr/>
        <a:lstStyle/>
        <a:p>
          <a:pPr rtl="0"/>
          <a:r>
            <a:rPr lang="en-US" sz="1800" dirty="0">
              <a:solidFill>
                <a:schemeClr val="tx2">
                  <a:lumMod val="10000"/>
                </a:schemeClr>
              </a:solidFill>
            </a:rPr>
            <a:t>Privacy</a:t>
          </a:r>
        </a:p>
      </dgm:t>
    </dgm:pt>
    <dgm:pt modelId="{37E13955-F314-494E-ADAB-DC93BBB4BEE0}" type="parTrans" cxnId="{EB142F24-E3E0-AD4B-B2A0-95DF667E0C43}">
      <dgm:prSet/>
      <dgm:spPr/>
      <dgm:t>
        <a:bodyPr/>
        <a:lstStyle/>
        <a:p>
          <a:endParaRPr lang="en-US"/>
        </a:p>
      </dgm:t>
    </dgm:pt>
    <dgm:pt modelId="{B593D6B0-D808-2143-AB3A-690922D49438}" type="sibTrans" cxnId="{EB142F24-E3E0-AD4B-B2A0-95DF667E0C43}">
      <dgm:prSet/>
      <dgm:spPr/>
      <dgm:t>
        <a:bodyPr/>
        <a:lstStyle/>
        <a:p>
          <a:endParaRPr lang="en-US"/>
        </a:p>
      </dgm:t>
    </dgm:pt>
    <dgm:pt modelId="{69FCB829-A180-964B-A24B-0C706AD3D91E}">
      <dgm:prSet custT="1"/>
      <dgm:spPr/>
      <dgm:t>
        <a:bodyPr/>
        <a:lstStyle/>
        <a:p>
          <a:pPr rtl="0"/>
          <a:r>
            <a:rPr lang="en-US" sz="1600" dirty="0"/>
            <a:t>Assures that individuals control or influence what information related to them may be collected and stored and by whom and to whom that information may be disclosed</a:t>
          </a:r>
        </a:p>
      </dgm:t>
    </dgm:pt>
    <dgm:pt modelId="{2EF42A8E-639D-A34D-BC76-23FE2383B4D3}" type="parTrans" cxnId="{4A572C50-A751-FB40-A850-838F8C96B8CD}">
      <dgm:prSet/>
      <dgm:spPr/>
      <dgm:t>
        <a:bodyPr/>
        <a:lstStyle/>
        <a:p>
          <a:endParaRPr lang="en-US"/>
        </a:p>
      </dgm:t>
    </dgm:pt>
    <dgm:pt modelId="{142EA30A-FBF1-5643-A3DE-4F13F46C14CD}" type="sibTrans" cxnId="{4A572C50-A751-FB40-A850-838F8C96B8CD}">
      <dgm:prSet/>
      <dgm:spPr/>
      <dgm:t>
        <a:bodyPr/>
        <a:lstStyle/>
        <a:p>
          <a:endParaRPr lang="en-US"/>
        </a:p>
      </dgm:t>
    </dgm:pt>
    <dgm:pt modelId="{F3872A23-839C-1747-AB33-A007ED5DF65D}">
      <dgm:prSet custT="1"/>
      <dgm:spPr/>
      <dgm:t>
        <a:bodyPr/>
        <a:lstStyle/>
        <a:p>
          <a:pPr rtl="0"/>
          <a:r>
            <a:rPr lang="en-US" sz="2400" dirty="0">
              <a:effectLst>
                <a:outerShdw blurRad="38100" dist="38100" dir="2700000" algn="tl">
                  <a:srgbClr val="000000">
                    <a:alpha val="43137"/>
                  </a:srgbClr>
                </a:outerShdw>
              </a:effectLst>
            </a:rPr>
            <a:t>Integrity</a:t>
          </a:r>
        </a:p>
      </dgm:t>
    </dgm:pt>
    <dgm:pt modelId="{EEC11D0C-BB0A-F943-AF4F-730C5809D2BC}" type="parTrans" cxnId="{52862A91-4742-9046-AABC-1F22D701418F}">
      <dgm:prSet/>
      <dgm:spPr/>
      <dgm:t>
        <a:bodyPr/>
        <a:lstStyle/>
        <a:p>
          <a:endParaRPr lang="en-US"/>
        </a:p>
      </dgm:t>
    </dgm:pt>
    <dgm:pt modelId="{CDD11628-B4FB-FE42-B97F-A4ACD852F9CF}" type="sibTrans" cxnId="{52862A91-4742-9046-AABC-1F22D701418F}">
      <dgm:prSet/>
      <dgm:spPr/>
      <dgm:t>
        <a:bodyPr/>
        <a:lstStyle/>
        <a:p>
          <a:endParaRPr lang="en-US"/>
        </a:p>
      </dgm:t>
    </dgm:pt>
    <dgm:pt modelId="{8E786CE7-B556-B840-8BF5-6292FDE95AEE}">
      <dgm:prSet custT="1"/>
      <dgm:spPr/>
      <dgm:t>
        <a:bodyPr/>
        <a:lstStyle/>
        <a:p>
          <a:pPr rtl="0"/>
          <a:r>
            <a:rPr lang="en-US" sz="2400" dirty="0">
              <a:effectLst>
                <a:outerShdw blurRad="38100" dist="38100" dir="2700000" algn="tl">
                  <a:srgbClr val="000000">
                    <a:alpha val="43137"/>
                  </a:srgbClr>
                </a:outerShdw>
              </a:effectLst>
            </a:rPr>
            <a:t>Availability</a:t>
          </a:r>
        </a:p>
      </dgm:t>
    </dgm:pt>
    <dgm:pt modelId="{D7C53212-50CB-E041-B8A6-7C37BFF256F2}" type="parTrans" cxnId="{1A0C63BB-E837-FC47-BF44-A889B511BE1E}">
      <dgm:prSet/>
      <dgm:spPr/>
      <dgm:t>
        <a:bodyPr/>
        <a:lstStyle/>
        <a:p>
          <a:endParaRPr lang="en-US"/>
        </a:p>
      </dgm:t>
    </dgm:pt>
    <dgm:pt modelId="{00A03D01-DA6F-F048-BC29-58C578B54D42}" type="sibTrans" cxnId="{1A0C63BB-E837-FC47-BF44-A889B511BE1E}">
      <dgm:prSet/>
      <dgm:spPr/>
      <dgm:t>
        <a:bodyPr/>
        <a:lstStyle/>
        <a:p>
          <a:endParaRPr lang="en-US"/>
        </a:p>
      </dgm:t>
    </dgm:pt>
    <dgm:pt modelId="{A06EF79B-B678-0A4D-B154-D65B70B0BE8B}">
      <dgm:prSet custT="1"/>
      <dgm:spPr/>
      <dgm:t>
        <a:bodyPr/>
        <a:lstStyle/>
        <a:p>
          <a:pPr rtl="0"/>
          <a:r>
            <a:rPr lang="en-US" sz="1800" dirty="0"/>
            <a:t>Assures that systems work promptly and service is not denied to authorized users</a:t>
          </a:r>
        </a:p>
      </dgm:t>
    </dgm:pt>
    <dgm:pt modelId="{6FA206AC-30F8-C544-9604-2CA8E53FFCEF}" type="parTrans" cxnId="{C0ED1F73-19FA-4347-BFA9-88092C8EA421}">
      <dgm:prSet/>
      <dgm:spPr/>
      <dgm:t>
        <a:bodyPr/>
        <a:lstStyle/>
        <a:p>
          <a:endParaRPr lang="en-US"/>
        </a:p>
      </dgm:t>
    </dgm:pt>
    <dgm:pt modelId="{4467D7CD-857D-764C-811B-82D854FAD4EF}" type="sibTrans" cxnId="{C0ED1F73-19FA-4347-BFA9-88092C8EA421}">
      <dgm:prSet/>
      <dgm:spPr/>
      <dgm:t>
        <a:bodyPr/>
        <a:lstStyle/>
        <a:p>
          <a:endParaRPr lang="en-US"/>
        </a:p>
      </dgm:t>
    </dgm:pt>
    <dgm:pt modelId="{4CB84985-FB77-9F46-A053-B23E4ED6EAA5}">
      <dgm:prSet custT="1"/>
      <dgm:spPr/>
      <dgm:t>
        <a:bodyPr/>
        <a:lstStyle/>
        <a:p>
          <a:pPr rtl="0"/>
          <a:r>
            <a:rPr lang="en-US" sz="1600" dirty="0"/>
            <a:t>Assures that a system performs its intended function in an unimpaired manner, free from deliberate or inadvertent unauthorized manipulation of the system</a:t>
          </a:r>
        </a:p>
      </dgm:t>
    </dgm:pt>
    <dgm:pt modelId="{99C0CDBE-7000-E147-B141-77FBFC00B277}">
      <dgm:prSet custT="1"/>
      <dgm:spPr/>
      <dgm:t>
        <a:bodyPr/>
        <a:lstStyle/>
        <a:p>
          <a:pPr rtl="0"/>
          <a:r>
            <a:rPr lang="en-US" sz="1800" dirty="0">
              <a:solidFill>
                <a:schemeClr val="tx2">
                  <a:lumMod val="10000"/>
                </a:schemeClr>
              </a:solidFill>
            </a:rPr>
            <a:t>System integrity</a:t>
          </a:r>
        </a:p>
      </dgm:t>
    </dgm:pt>
    <dgm:pt modelId="{CE4224DA-4BFC-D447-9F60-37A065135669}" type="sibTrans" cxnId="{BD025F01-050B-2B4D-8EC1-B6B50D422BD2}">
      <dgm:prSet/>
      <dgm:spPr/>
      <dgm:t>
        <a:bodyPr/>
        <a:lstStyle/>
        <a:p>
          <a:endParaRPr lang="en-US"/>
        </a:p>
      </dgm:t>
    </dgm:pt>
    <dgm:pt modelId="{D346A79B-05B5-7149-AC3F-BC6AF45DD253}" type="parTrans" cxnId="{BD025F01-050B-2B4D-8EC1-B6B50D422BD2}">
      <dgm:prSet/>
      <dgm:spPr/>
      <dgm:t>
        <a:bodyPr/>
        <a:lstStyle/>
        <a:p>
          <a:endParaRPr lang="en-US"/>
        </a:p>
      </dgm:t>
    </dgm:pt>
    <dgm:pt modelId="{8C77420A-6DC8-9941-BB17-4E1A0249EBE1}" type="sibTrans" cxnId="{60C79975-4612-B84E-ADAE-E7D23679E458}">
      <dgm:prSet/>
      <dgm:spPr/>
      <dgm:t>
        <a:bodyPr/>
        <a:lstStyle/>
        <a:p>
          <a:endParaRPr lang="en-US"/>
        </a:p>
      </dgm:t>
    </dgm:pt>
    <dgm:pt modelId="{3B6A8F58-5086-FA4C-84B2-881E07C372DA}" type="parTrans" cxnId="{60C79975-4612-B84E-ADAE-E7D23679E458}">
      <dgm:prSet/>
      <dgm:spPr/>
      <dgm:t>
        <a:bodyPr/>
        <a:lstStyle/>
        <a:p>
          <a:endParaRPr lang="en-US"/>
        </a:p>
      </dgm:t>
    </dgm:pt>
    <dgm:pt modelId="{5EC57D55-CC39-D948-9995-0869E97B52DF}">
      <dgm:prSet custT="1"/>
      <dgm:spPr/>
      <dgm:t>
        <a:bodyPr/>
        <a:lstStyle/>
        <a:p>
          <a:pPr rtl="0"/>
          <a:r>
            <a:rPr lang="en-US" sz="1600" dirty="0"/>
            <a:t>Assures that information and programs are changed only in a specified and authorized manner</a:t>
          </a:r>
        </a:p>
      </dgm:t>
    </dgm:pt>
    <dgm:pt modelId="{30C38FF5-4429-4F4C-911B-2DB9C33D340B}">
      <dgm:prSet custT="1"/>
      <dgm:spPr/>
      <dgm:t>
        <a:bodyPr/>
        <a:lstStyle/>
        <a:p>
          <a:pPr rtl="0"/>
          <a:r>
            <a:rPr lang="en-US" sz="1800" dirty="0">
              <a:solidFill>
                <a:schemeClr val="tx2">
                  <a:lumMod val="10000"/>
                </a:schemeClr>
              </a:solidFill>
            </a:rPr>
            <a:t>Data integrity</a:t>
          </a:r>
        </a:p>
      </dgm:t>
    </dgm:pt>
    <dgm:pt modelId="{B9D7464F-75F1-024C-93FF-ED77A560A090}" type="sibTrans" cxnId="{8953D3BF-2230-534A-9B89-056768195C29}">
      <dgm:prSet/>
      <dgm:spPr/>
      <dgm:t>
        <a:bodyPr/>
        <a:lstStyle/>
        <a:p>
          <a:endParaRPr lang="en-US"/>
        </a:p>
      </dgm:t>
    </dgm:pt>
    <dgm:pt modelId="{8DBD0CAE-0231-974F-9D69-6657F24E7DCA}" type="parTrans" cxnId="{8953D3BF-2230-534A-9B89-056768195C29}">
      <dgm:prSet/>
      <dgm:spPr/>
      <dgm:t>
        <a:bodyPr/>
        <a:lstStyle/>
        <a:p>
          <a:endParaRPr lang="en-US"/>
        </a:p>
      </dgm:t>
    </dgm:pt>
    <dgm:pt modelId="{BB5E1D67-125C-674D-9A42-4609F9776AE3}" type="sibTrans" cxnId="{A19449C7-69B0-2245-9777-8722538727D4}">
      <dgm:prSet/>
      <dgm:spPr/>
      <dgm:t>
        <a:bodyPr/>
        <a:lstStyle/>
        <a:p>
          <a:endParaRPr lang="en-US"/>
        </a:p>
      </dgm:t>
    </dgm:pt>
    <dgm:pt modelId="{7C3D7C39-71A3-384D-AA17-F9AD29D02448}" type="parTrans" cxnId="{A19449C7-69B0-2245-9777-8722538727D4}">
      <dgm:prSet/>
      <dgm:spPr/>
      <dgm:t>
        <a:bodyPr/>
        <a:lstStyle/>
        <a:p>
          <a:endParaRPr lang="en-US"/>
        </a:p>
      </dgm:t>
    </dgm:pt>
    <dgm:pt modelId="{34173FFC-40F5-D74A-B8CF-1587B7364017}" type="pres">
      <dgm:prSet presAssocID="{2567974E-4399-F548-A0B8-9EB94BC45965}" presName="linear" presStyleCnt="0">
        <dgm:presLayoutVars>
          <dgm:dir/>
          <dgm:animLvl val="lvl"/>
          <dgm:resizeHandles val="exact"/>
        </dgm:presLayoutVars>
      </dgm:prSet>
      <dgm:spPr/>
    </dgm:pt>
    <dgm:pt modelId="{F2778957-62DF-9344-B516-61D513DAD32B}" type="pres">
      <dgm:prSet presAssocID="{318A4174-A7E5-9F48-9C92-954100843372}" presName="parentLin" presStyleCnt="0"/>
      <dgm:spPr/>
    </dgm:pt>
    <dgm:pt modelId="{51A02C84-5188-D145-814C-E8418EA6DECE}" type="pres">
      <dgm:prSet presAssocID="{318A4174-A7E5-9F48-9C92-954100843372}" presName="parentLeftMargin" presStyleLbl="node1" presStyleIdx="0" presStyleCnt="3"/>
      <dgm:spPr/>
    </dgm:pt>
    <dgm:pt modelId="{6049758F-6852-7E48-A5F6-439FA44B34F9}" type="pres">
      <dgm:prSet presAssocID="{318A4174-A7E5-9F48-9C92-954100843372}" presName="parentText" presStyleLbl="node1" presStyleIdx="0" presStyleCnt="3" custScaleX="45813" custScaleY="173222">
        <dgm:presLayoutVars>
          <dgm:chMax val="0"/>
          <dgm:bulletEnabled val="1"/>
        </dgm:presLayoutVars>
      </dgm:prSet>
      <dgm:spPr/>
    </dgm:pt>
    <dgm:pt modelId="{0F1C9714-B9E4-2444-8242-5DE4BF09B262}" type="pres">
      <dgm:prSet presAssocID="{318A4174-A7E5-9F48-9C92-954100843372}" presName="negativeSpace" presStyleCnt="0"/>
      <dgm:spPr/>
    </dgm:pt>
    <dgm:pt modelId="{5A498C14-EC1A-C044-AC9A-2483F9CB7F7A}" type="pres">
      <dgm:prSet presAssocID="{318A4174-A7E5-9F48-9C92-954100843372}" presName="childText" presStyleLbl="conFgAcc1" presStyleIdx="0" presStyleCnt="3">
        <dgm:presLayoutVars>
          <dgm:bulletEnabled val="1"/>
        </dgm:presLayoutVars>
      </dgm:prSet>
      <dgm:spPr/>
    </dgm:pt>
    <dgm:pt modelId="{90DA03B9-90CC-8D4F-907E-0596F46D16FC}" type="pres">
      <dgm:prSet presAssocID="{8F15643E-7BA4-D84A-963E-7FF978BFFDE9}" presName="spaceBetweenRectangles" presStyleCnt="0"/>
      <dgm:spPr/>
    </dgm:pt>
    <dgm:pt modelId="{29355B7F-2627-0D4A-9C3A-95C48F034156}" type="pres">
      <dgm:prSet presAssocID="{F3872A23-839C-1747-AB33-A007ED5DF65D}" presName="parentLin" presStyleCnt="0"/>
      <dgm:spPr/>
    </dgm:pt>
    <dgm:pt modelId="{45CC6D00-5084-F54C-BAB6-84E192FA5172}" type="pres">
      <dgm:prSet presAssocID="{F3872A23-839C-1747-AB33-A007ED5DF65D}" presName="parentLeftMargin" presStyleLbl="node1" presStyleIdx="0" presStyleCnt="3"/>
      <dgm:spPr/>
    </dgm:pt>
    <dgm:pt modelId="{D865B79C-0930-C042-ADB5-25A0D1DA2B7F}" type="pres">
      <dgm:prSet presAssocID="{F3872A23-839C-1747-AB33-A007ED5DF65D}" presName="parentText" presStyleLbl="node1" presStyleIdx="1" presStyleCnt="3" custScaleX="45813" custScaleY="174688">
        <dgm:presLayoutVars>
          <dgm:chMax val="0"/>
          <dgm:bulletEnabled val="1"/>
        </dgm:presLayoutVars>
      </dgm:prSet>
      <dgm:spPr/>
    </dgm:pt>
    <dgm:pt modelId="{743197F5-FBF3-E943-B6CF-FBF8CC91D332}" type="pres">
      <dgm:prSet presAssocID="{F3872A23-839C-1747-AB33-A007ED5DF65D}" presName="negativeSpace" presStyleCnt="0"/>
      <dgm:spPr/>
    </dgm:pt>
    <dgm:pt modelId="{4DA3C829-4C77-2E4B-ACF0-22E49FD0F419}" type="pres">
      <dgm:prSet presAssocID="{F3872A23-839C-1747-AB33-A007ED5DF65D}" presName="childText" presStyleLbl="conFgAcc1" presStyleIdx="1" presStyleCnt="3">
        <dgm:presLayoutVars>
          <dgm:bulletEnabled val="1"/>
        </dgm:presLayoutVars>
      </dgm:prSet>
      <dgm:spPr/>
    </dgm:pt>
    <dgm:pt modelId="{4E102965-0CE4-7648-BC6E-A7036732A0A2}" type="pres">
      <dgm:prSet presAssocID="{CDD11628-B4FB-FE42-B97F-A4ACD852F9CF}" presName="spaceBetweenRectangles" presStyleCnt="0"/>
      <dgm:spPr/>
    </dgm:pt>
    <dgm:pt modelId="{9D6EEB7C-6CF8-3F45-82A4-66F4F2BD0126}" type="pres">
      <dgm:prSet presAssocID="{8E786CE7-B556-B840-8BF5-6292FDE95AEE}" presName="parentLin" presStyleCnt="0"/>
      <dgm:spPr/>
    </dgm:pt>
    <dgm:pt modelId="{66FCA555-5B0A-5E4D-9599-E70C35274D14}" type="pres">
      <dgm:prSet presAssocID="{8E786CE7-B556-B840-8BF5-6292FDE95AEE}" presName="parentLeftMargin" presStyleLbl="node1" presStyleIdx="1" presStyleCnt="3"/>
      <dgm:spPr/>
    </dgm:pt>
    <dgm:pt modelId="{667DCDD7-116F-2549-8EDA-F2F25FC22E3F}" type="pres">
      <dgm:prSet presAssocID="{8E786CE7-B556-B840-8BF5-6292FDE95AEE}" presName="parentText" presStyleLbl="node1" presStyleIdx="2" presStyleCnt="3" custScaleX="45813" custScaleY="185170">
        <dgm:presLayoutVars>
          <dgm:chMax val="0"/>
          <dgm:bulletEnabled val="1"/>
        </dgm:presLayoutVars>
      </dgm:prSet>
      <dgm:spPr/>
    </dgm:pt>
    <dgm:pt modelId="{CC16871E-D7A3-A244-8DA3-5F2C4D567BEE}" type="pres">
      <dgm:prSet presAssocID="{8E786CE7-B556-B840-8BF5-6292FDE95AEE}" presName="negativeSpace" presStyleCnt="0"/>
      <dgm:spPr/>
    </dgm:pt>
    <dgm:pt modelId="{CC27436A-1E4D-D84D-A7FC-05F0DE392564}" type="pres">
      <dgm:prSet presAssocID="{8E786CE7-B556-B840-8BF5-6292FDE95AEE}" presName="childText" presStyleLbl="conFgAcc1" presStyleIdx="2" presStyleCnt="3">
        <dgm:presLayoutVars>
          <dgm:bulletEnabled val="1"/>
        </dgm:presLayoutVars>
      </dgm:prSet>
      <dgm:spPr/>
    </dgm:pt>
  </dgm:ptLst>
  <dgm:cxnLst>
    <dgm:cxn modelId="{BD025F01-050B-2B4D-8EC1-B6B50D422BD2}" srcId="{F3872A23-839C-1747-AB33-A007ED5DF65D}" destId="{99C0CDBE-7000-E147-B141-77FBFC00B277}" srcOrd="1" destOrd="0" parTransId="{D346A79B-05B5-7149-AC3F-BC6AF45DD253}" sibTransId="{CE4224DA-4BFC-D447-9F60-37A065135669}"/>
    <dgm:cxn modelId="{D1F11219-7725-4043-AE3C-5B5F02E8FC81}" type="presOf" srcId="{8E786CE7-B556-B840-8BF5-6292FDE95AEE}" destId="{667DCDD7-116F-2549-8EDA-F2F25FC22E3F}" srcOrd="1" destOrd="0" presId="urn:microsoft.com/office/officeart/2005/8/layout/list1"/>
    <dgm:cxn modelId="{59D0DD1D-922F-DE4F-8C7F-2663E70D41CE}" srcId="{318A4174-A7E5-9F48-9C92-954100843372}" destId="{21A9F706-8CA7-D446-8BEA-2B90D05E4FEB}" srcOrd="0" destOrd="0" parTransId="{ADE95395-6D54-1349-94BA-33C16F8584B2}" sibTransId="{D4DDB567-C84F-1C44-B7A8-86024AD82621}"/>
    <dgm:cxn modelId="{EB142F24-E3E0-AD4B-B2A0-95DF667E0C43}" srcId="{318A4174-A7E5-9F48-9C92-954100843372}" destId="{6035E519-D43A-9845-9BBF-8E7DF74F833D}" srcOrd="1" destOrd="0" parTransId="{37E13955-F314-494E-ADAB-DC93BBB4BEE0}" sibTransId="{B593D6B0-D808-2143-AB3A-690922D49438}"/>
    <dgm:cxn modelId="{DF55A227-0B8D-CC46-A878-14B8D8328FBB}" type="presOf" srcId="{99C0CDBE-7000-E147-B141-77FBFC00B277}" destId="{4DA3C829-4C77-2E4B-ACF0-22E49FD0F419}" srcOrd="0" destOrd="2" presId="urn:microsoft.com/office/officeart/2005/8/layout/list1"/>
    <dgm:cxn modelId="{51A15629-FA8A-7244-B187-D9C0566FD916}" type="presOf" srcId="{318A4174-A7E5-9F48-9C92-954100843372}" destId="{51A02C84-5188-D145-814C-E8418EA6DECE}" srcOrd="0" destOrd="0" presId="urn:microsoft.com/office/officeart/2005/8/layout/list1"/>
    <dgm:cxn modelId="{5BD4E129-3CEC-4541-9CD1-B76EBEEE39C3}" type="presOf" srcId="{69FCB829-A180-964B-A24B-0C706AD3D91E}" destId="{5A498C14-EC1A-C044-AC9A-2483F9CB7F7A}" srcOrd="0" destOrd="3" presId="urn:microsoft.com/office/officeart/2005/8/layout/list1"/>
    <dgm:cxn modelId="{67B8EB2D-A751-1D4A-914D-D2AD4733CBBD}" srcId="{21A9F706-8CA7-D446-8BEA-2B90D05E4FEB}" destId="{B21E9014-F1B9-5E49-94EA-5CCB3041C961}" srcOrd="0" destOrd="0" parTransId="{67DCBDF3-A0A9-6D4B-A351-488C0AF72F07}" sibTransId="{B7B36CEC-824D-0D4D-93BF-4BDBA5F7D673}"/>
    <dgm:cxn modelId="{643B5D38-BA06-5A44-BA87-2D540E23CFC2}" type="presOf" srcId="{F3872A23-839C-1747-AB33-A007ED5DF65D}" destId="{D865B79C-0930-C042-ADB5-25A0D1DA2B7F}" srcOrd="1" destOrd="0" presId="urn:microsoft.com/office/officeart/2005/8/layout/list1"/>
    <dgm:cxn modelId="{4A572C50-A751-FB40-A850-838F8C96B8CD}" srcId="{6035E519-D43A-9845-9BBF-8E7DF74F833D}" destId="{69FCB829-A180-964B-A24B-0C706AD3D91E}" srcOrd="0" destOrd="0" parTransId="{2EF42A8E-639D-A34D-BC76-23FE2383B4D3}" sibTransId="{142EA30A-FBF1-5643-A3DE-4F13F46C14CD}"/>
    <dgm:cxn modelId="{15CC8672-6574-BE41-9B5E-069B31AADE95}" type="presOf" srcId="{F3872A23-839C-1747-AB33-A007ED5DF65D}" destId="{45CC6D00-5084-F54C-BAB6-84E192FA5172}" srcOrd="0" destOrd="0" presId="urn:microsoft.com/office/officeart/2005/8/layout/list1"/>
    <dgm:cxn modelId="{C0ED1F73-19FA-4347-BFA9-88092C8EA421}" srcId="{8E786CE7-B556-B840-8BF5-6292FDE95AEE}" destId="{A06EF79B-B678-0A4D-B154-D65B70B0BE8B}" srcOrd="0" destOrd="0" parTransId="{6FA206AC-30F8-C544-9604-2CA8E53FFCEF}" sibTransId="{4467D7CD-857D-764C-811B-82D854FAD4EF}"/>
    <dgm:cxn modelId="{60C79975-4612-B84E-ADAE-E7D23679E458}" srcId="{99C0CDBE-7000-E147-B141-77FBFC00B277}" destId="{4CB84985-FB77-9F46-A053-B23E4ED6EAA5}" srcOrd="0" destOrd="0" parTransId="{3B6A8F58-5086-FA4C-84B2-881E07C372DA}" sibTransId="{8C77420A-6DC8-9941-BB17-4E1A0249EBE1}"/>
    <dgm:cxn modelId="{EF67737D-FF6F-A745-81F5-1BAD0AEDEF5A}" type="presOf" srcId="{8E786CE7-B556-B840-8BF5-6292FDE95AEE}" destId="{66FCA555-5B0A-5E4D-9599-E70C35274D14}" srcOrd="0" destOrd="0" presId="urn:microsoft.com/office/officeart/2005/8/layout/list1"/>
    <dgm:cxn modelId="{C1CD7A7F-D0F4-4F46-A8EF-C735967171BA}" type="presOf" srcId="{A06EF79B-B678-0A4D-B154-D65B70B0BE8B}" destId="{CC27436A-1E4D-D84D-A7FC-05F0DE392564}" srcOrd="0" destOrd="0" presId="urn:microsoft.com/office/officeart/2005/8/layout/list1"/>
    <dgm:cxn modelId="{B1D6768E-3282-0E46-8144-848C567F6B98}" type="presOf" srcId="{6035E519-D43A-9845-9BBF-8E7DF74F833D}" destId="{5A498C14-EC1A-C044-AC9A-2483F9CB7F7A}" srcOrd="0" destOrd="2" presId="urn:microsoft.com/office/officeart/2005/8/layout/list1"/>
    <dgm:cxn modelId="{40FF8A8E-A32D-3F40-A66A-FBEC46A44D72}" srcId="{2567974E-4399-F548-A0B8-9EB94BC45965}" destId="{318A4174-A7E5-9F48-9C92-954100843372}" srcOrd="0" destOrd="0" parTransId="{40FB4427-3126-D944-B8DA-E500D87C2E12}" sibTransId="{8F15643E-7BA4-D84A-963E-7FF978BFFDE9}"/>
    <dgm:cxn modelId="{52862A91-4742-9046-AABC-1F22D701418F}" srcId="{2567974E-4399-F548-A0B8-9EB94BC45965}" destId="{F3872A23-839C-1747-AB33-A007ED5DF65D}" srcOrd="1" destOrd="0" parTransId="{EEC11D0C-BB0A-F943-AF4F-730C5809D2BC}" sibTransId="{CDD11628-B4FB-FE42-B97F-A4ACD852F9CF}"/>
    <dgm:cxn modelId="{DCDDDDA8-4BA7-BA44-9B73-615AEEAA085D}" type="presOf" srcId="{318A4174-A7E5-9F48-9C92-954100843372}" destId="{6049758F-6852-7E48-A5F6-439FA44B34F9}" srcOrd="1" destOrd="0" presId="urn:microsoft.com/office/officeart/2005/8/layout/list1"/>
    <dgm:cxn modelId="{1A0C63BB-E837-FC47-BF44-A889B511BE1E}" srcId="{2567974E-4399-F548-A0B8-9EB94BC45965}" destId="{8E786CE7-B556-B840-8BF5-6292FDE95AEE}" srcOrd="2" destOrd="0" parTransId="{D7C53212-50CB-E041-B8A6-7C37BFF256F2}" sibTransId="{00A03D01-DA6F-F048-BC29-58C578B54D42}"/>
    <dgm:cxn modelId="{8953D3BF-2230-534A-9B89-056768195C29}" srcId="{F3872A23-839C-1747-AB33-A007ED5DF65D}" destId="{30C38FF5-4429-4F4C-911B-2DB9C33D340B}" srcOrd="0" destOrd="0" parTransId="{8DBD0CAE-0231-974F-9D69-6657F24E7DCA}" sibTransId="{B9D7464F-75F1-024C-93FF-ED77A560A090}"/>
    <dgm:cxn modelId="{A19449C7-69B0-2245-9777-8722538727D4}" srcId="{30C38FF5-4429-4F4C-911B-2DB9C33D340B}" destId="{5EC57D55-CC39-D948-9995-0869E97B52DF}" srcOrd="0" destOrd="0" parTransId="{7C3D7C39-71A3-384D-AA17-F9AD29D02448}" sibTransId="{BB5E1D67-125C-674D-9A42-4609F9776AE3}"/>
    <dgm:cxn modelId="{99391CC9-90D0-004D-8128-53218E850C58}" type="presOf" srcId="{21A9F706-8CA7-D446-8BEA-2B90D05E4FEB}" destId="{5A498C14-EC1A-C044-AC9A-2483F9CB7F7A}" srcOrd="0" destOrd="0" presId="urn:microsoft.com/office/officeart/2005/8/layout/list1"/>
    <dgm:cxn modelId="{33C906CA-41C3-2D49-B70C-1C505E8DDCF8}" type="presOf" srcId="{B21E9014-F1B9-5E49-94EA-5CCB3041C961}" destId="{5A498C14-EC1A-C044-AC9A-2483F9CB7F7A}" srcOrd="0" destOrd="1" presId="urn:microsoft.com/office/officeart/2005/8/layout/list1"/>
    <dgm:cxn modelId="{3CC676D0-C6D9-F149-A909-FC3FAC9D66CF}" type="presOf" srcId="{5EC57D55-CC39-D948-9995-0869E97B52DF}" destId="{4DA3C829-4C77-2E4B-ACF0-22E49FD0F419}" srcOrd="0" destOrd="1" presId="urn:microsoft.com/office/officeart/2005/8/layout/list1"/>
    <dgm:cxn modelId="{29A4BEE0-3860-E845-8295-4092E2C78FE6}" type="presOf" srcId="{30C38FF5-4429-4F4C-911B-2DB9C33D340B}" destId="{4DA3C829-4C77-2E4B-ACF0-22E49FD0F419}" srcOrd="0" destOrd="0" presId="urn:microsoft.com/office/officeart/2005/8/layout/list1"/>
    <dgm:cxn modelId="{3A4BC9E8-2AA0-8D44-9E65-6F2177668344}" type="presOf" srcId="{4CB84985-FB77-9F46-A053-B23E4ED6EAA5}" destId="{4DA3C829-4C77-2E4B-ACF0-22E49FD0F419}" srcOrd="0" destOrd="3" presId="urn:microsoft.com/office/officeart/2005/8/layout/list1"/>
    <dgm:cxn modelId="{CD00C9F5-9BD3-8540-AD8B-DF8D570BA78F}" type="presOf" srcId="{2567974E-4399-F548-A0B8-9EB94BC45965}" destId="{34173FFC-40F5-D74A-B8CF-1587B7364017}" srcOrd="0" destOrd="0" presId="urn:microsoft.com/office/officeart/2005/8/layout/list1"/>
    <dgm:cxn modelId="{B3B29D92-FA31-7043-8633-DDBC57EB1341}" type="presParOf" srcId="{34173FFC-40F5-D74A-B8CF-1587B7364017}" destId="{F2778957-62DF-9344-B516-61D513DAD32B}" srcOrd="0" destOrd="0" presId="urn:microsoft.com/office/officeart/2005/8/layout/list1"/>
    <dgm:cxn modelId="{E68F5379-6237-024F-9461-1C231CD265C6}" type="presParOf" srcId="{F2778957-62DF-9344-B516-61D513DAD32B}" destId="{51A02C84-5188-D145-814C-E8418EA6DECE}" srcOrd="0" destOrd="0" presId="urn:microsoft.com/office/officeart/2005/8/layout/list1"/>
    <dgm:cxn modelId="{2A54B24C-D351-084E-9A18-6D2B7DF0D514}" type="presParOf" srcId="{F2778957-62DF-9344-B516-61D513DAD32B}" destId="{6049758F-6852-7E48-A5F6-439FA44B34F9}" srcOrd="1" destOrd="0" presId="urn:microsoft.com/office/officeart/2005/8/layout/list1"/>
    <dgm:cxn modelId="{5248515E-AE95-E54F-A449-E01CCC92ADAD}" type="presParOf" srcId="{34173FFC-40F5-D74A-B8CF-1587B7364017}" destId="{0F1C9714-B9E4-2444-8242-5DE4BF09B262}" srcOrd="1" destOrd="0" presId="urn:microsoft.com/office/officeart/2005/8/layout/list1"/>
    <dgm:cxn modelId="{8DBE0762-0F64-2B46-93DD-AAD9669F7E41}" type="presParOf" srcId="{34173FFC-40F5-D74A-B8CF-1587B7364017}" destId="{5A498C14-EC1A-C044-AC9A-2483F9CB7F7A}" srcOrd="2" destOrd="0" presId="urn:microsoft.com/office/officeart/2005/8/layout/list1"/>
    <dgm:cxn modelId="{9EA428E3-C822-7A45-AA6E-C0CB1FC83CBE}" type="presParOf" srcId="{34173FFC-40F5-D74A-B8CF-1587B7364017}" destId="{90DA03B9-90CC-8D4F-907E-0596F46D16FC}" srcOrd="3" destOrd="0" presId="urn:microsoft.com/office/officeart/2005/8/layout/list1"/>
    <dgm:cxn modelId="{5DC4FFAF-E413-3F45-A80D-D7801486BDC7}" type="presParOf" srcId="{34173FFC-40F5-D74A-B8CF-1587B7364017}" destId="{29355B7F-2627-0D4A-9C3A-95C48F034156}" srcOrd="4" destOrd="0" presId="urn:microsoft.com/office/officeart/2005/8/layout/list1"/>
    <dgm:cxn modelId="{0C2ADE0E-BA3C-5147-AF28-10872B27789C}" type="presParOf" srcId="{29355B7F-2627-0D4A-9C3A-95C48F034156}" destId="{45CC6D00-5084-F54C-BAB6-84E192FA5172}" srcOrd="0" destOrd="0" presId="urn:microsoft.com/office/officeart/2005/8/layout/list1"/>
    <dgm:cxn modelId="{B13C3FF0-F306-6540-B142-6E9D98FE60C3}" type="presParOf" srcId="{29355B7F-2627-0D4A-9C3A-95C48F034156}" destId="{D865B79C-0930-C042-ADB5-25A0D1DA2B7F}" srcOrd="1" destOrd="0" presId="urn:microsoft.com/office/officeart/2005/8/layout/list1"/>
    <dgm:cxn modelId="{3181B6CC-FBE0-2346-9EB2-CB309CB0E4F0}" type="presParOf" srcId="{34173FFC-40F5-D74A-B8CF-1587B7364017}" destId="{743197F5-FBF3-E943-B6CF-FBF8CC91D332}" srcOrd="5" destOrd="0" presId="urn:microsoft.com/office/officeart/2005/8/layout/list1"/>
    <dgm:cxn modelId="{D09F867F-A87A-9F4C-9EA7-5C99198E15F0}" type="presParOf" srcId="{34173FFC-40F5-D74A-B8CF-1587B7364017}" destId="{4DA3C829-4C77-2E4B-ACF0-22E49FD0F419}" srcOrd="6" destOrd="0" presId="urn:microsoft.com/office/officeart/2005/8/layout/list1"/>
    <dgm:cxn modelId="{E29B0324-F559-5249-8950-9CF09D7F9AF0}" type="presParOf" srcId="{34173FFC-40F5-D74A-B8CF-1587B7364017}" destId="{4E102965-0CE4-7648-BC6E-A7036732A0A2}" srcOrd="7" destOrd="0" presId="urn:microsoft.com/office/officeart/2005/8/layout/list1"/>
    <dgm:cxn modelId="{17DAC9EC-207C-8A4F-AAFB-721D386B1B25}" type="presParOf" srcId="{34173FFC-40F5-D74A-B8CF-1587B7364017}" destId="{9D6EEB7C-6CF8-3F45-82A4-66F4F2BD0126}" srcOrd="8" destOrd="0" presId="urn:microsoft.com/office/officeart/2005/8/layout/list1"/>
    <dgm:cxn modelId="{EA7C1D96-9C2D-3140-9746-EFD9DC97C677}" type="presParOf" srcId="{9D6EEB7C-6CF8-3F45-82A4-66F4F2BD0126}" destId="{66FCA555-5B0A-5E4D-9599-E70C35274D14}" srcOrd="0" destOrd="0" presId="urn:microsoft.com/office/officeart/2005/8/layout/list1"/>
    <dgm:cxn modelId="{0D8AD8AB-8B8D-294E-A787-7FDF4C87C446}" type="presParOf" srcId="{9D6EEB7C-6CF8-3F45-82A4-66F4F2BD0126}" destId="{667DCDD7-116F-2549-8EDA-F2F25FC22E3F}" srcOrd="1" destOrd="0" presId="urn:microsoft.com/office/officeart/2005/8/layout/list1"/>
    <dgm:cxn modelId="{03239025-308D-C049-BEE9-969AC69BA401}" type="presParOf" srcId="{34173FFC-40F5-D74A-B8CF-1587B7364017}" destId="{CC16871E-D7A3-A244-8DA3-5F2C4D567BEE}" srcOrd="9" destOrd="0" presId="urn:microsoft.com/office/officeart/2005/8/layout/list1"/>
    <dgm:cxn modelId="{EA29DCB6-CD31-3F4F-83C0-58A70AB56CF5}" type="presParOf" srcId="{34173FFC-40F5-D74A-B8CF-1587B7364017}" destId="{CC27436A-1E4D-D84D-A7FC-05F0DE3925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7C5346-CB91-C648-A408-7ACE17E24BB2}"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A67ACD8A-B47A-5247-87D4-74269A1E2482}">
      <dgm:prSet custT="1"/>
      <dgm:spPr/>
      <dgm:t>
        <a:bodyPr/>
        <a:lstStyle/>
        <a:p>
          <a:pPr rtl="0"/>
          <a:r>
            <a:rPr lang="en-US" sz="1400" b="1" dirty="0"/>
            <a:t>Block size</a:t>
          </a:r>
        </a:p>
      </dgm:t>
    </dgm:pt>
    <dgm:pt modelId="{948F0B18-86FE-F546-98A3-AAC1899B48C1}" type="parTrans" cxnId="{1F5492B2-B99F-7745-B92F-2B29F04CE03E}">
      <dgm:prSet/>
      <dgm:spPr/>
      <dgm:t>
        <a:bodyPr/>
        <a:lstStyle/>
        <a:p>
          <a:endParaRPr lang="en-US"/>
        </a:p>
      </dgm:t>
    </dgm:pt>
    <dgm:pt modelId="{3A5B408B-CF1C-A34D-BD3E-4901D32AE9F2}" type="sibTrans" cxnId="{1F5492B2-B99F-7745-B92F-2B29F04CE03E}">
      <dgm:prSet/>
      <dgm:spPr/>
      <dgm:t>
        <a:bodyPr/>
        <a:lstStyle/>
        <a:p>
          <a:endParaRPr lang="en-US"/>
        </a:p>
      </dgm:t>
    </dgm:pt>
    <dgm:pt modelId="{00237C3C-63F1-AE4F-A75F-A0E755688FF6}">
      <dgm:prSet custT="1"/>
      <dgm:spPr/>
      <dgm:t>
        <a:bodyPr/>
        <a:lstStyle/>
        <a:p>
          <a:pPr rtl="0"/>
          <a:r>
            <a:rPr lang="en-US" sz="1400" dirty="0"/>
            <a:t>Larger block sizes mean greater security but reduced encryption/decryption speed </a:t>
          </a:r>
        </a:p>
      </dgm:t>
    </dgm:pt>
    <dgm:pt modelId="{C5123F1F-36B6-E642-8931-D2E50E1D22C1}" type="parTrans" cxnId="{B3CF0C9B-0749-FE47-A7F7-87F1EBB629C6}">
      <dgm:prSet/>
      <dgm:spPr/>
      <dgm:t>
        <a:bodyPr/>
        <a:lstStyle/>
        <a:p>
          <a:endParaRPr lang="en-US"/>
        </a:p>
      </dgm:t>
    </dgm:pt>
    <dgm:pt modelId="{5E406C7B-3AA1-B443-9D52-AAF62BA4AE32}" type="sibTrans" cxnId="{B3CF0C9B-0749-FE47-A7F7-87F1EBB629C6}">
      <dgm:prSet/>
      <dgm:spPr/>
      <dgm:t>
        <a:bodyPr/>
        <a:lstStyle/>
        <a:p>
          <a:endParaRPr lang="en-US"/>
        </a:p>
      </dgm:t>
    </dgm:pt>
    <dgm:pt modelId="{8D0476D0-D51B-CA45-A57E-9799C85AAA55}">
      <dgm:prSet custT="1"/>
      <dgm:spPr/>
      <dgm:t>
        <a:bodyPr/>
        <a:lstStyle/>
        <a:p>
          <a:pPr rtl="0"/>
          <a:r>
            <a:rPr lang="en-US" sz="1400" b="1" dirty="0"/>
            <a:t>Key size</a:t>
          </a:r>
        </a:p>
      </dgm:t>
    </dgm:pt>
    <dgm:pt modelId="{3E8D3FF1-5267-F544-94B1-9CB7C51E0B63}" type="parTrans" cxnId="{3D42A603-8A07-B84E-A42C-23B7640215AC}">
      <dgm:prSet/>
      <dgm:spPr/>
      <dgm:t>
        <a:bodyPr/>
        <a:lstStyle/>
        <a:p>
          <a:endParaRPr lang="en-US"/>
        </a:p>
      </dgm:t>
    </dgm:pt>
    <dgm:pt modelId="{FE285203-DF4F-A846-95E1-2EE67A5F606B}" type="sibTrans" cxnId="{3D42A603-8A07-B84E-A42C-23B7640215AC}">
      <dgm:prSet/>
      <dgm:spPr/>
      <dgm:t>
        <a:bodyPr/>
        <a:lstStyle/>
        <a:p>
          <a:endParaRPr lang="en-US"/>
        </a:p>
      </dgm:t>
    </dgm:pt>
    <dgm:pt modelId="{60393D47-079A-C245-A59A-DB30BBD782AC}">
      <dgm:prSet custT="1"/>
      <dgm:spPr/>
      <dgm:t>
        <a:bodyPr/>
        <a:lstStyle/>
        <a:p>
          <a:pPr rtl="0"/>
          <a:r>
            <a:rPr lang="en-US" sz="1400" dirty="0"/>
            <a:t>Larger key size means greater security but may decrease encryption/decryption speed </a:t>
          </a:r>
        </a:p>
      </dgm:t>
    </dgm:pt>
    <dgm:pt modelId="{0FA8D29F-1167-AC4C-B178-AA5AD7B14A61}" type="parTrans" cxnId="{E9685849-03A5-1E4B-B4D6-762D7A4DC967}">
      <dgm:prSet/>
      <dgm:spPr/>
      <dgm:t>
        <a:bodyPr/>
        <a:lstStyle/>
        <a:p>
          <a:endParaRPr lang="en-US"/>
        </a:p>
      </dgm:t>
    </dgm:pt>
    <dgm:pt modelId="{71F0DBF8-45C2-B44C-BEF0-D513FD223B35}" type="sibTrans" cxnId="{E9685849-03A5-1E4B-B4D6-762D7A4DC967}">
      <dgm:prSet/>
      <dgm:spPr/>
      <dgm:t>
        <a:bodyPr/>
        <a:lstStyle/>
        <a:p>
          <a:endParaRPr lang="en-US"/>
        </a:p>
      </dgm:t>
    </dgm:pt>
    <dgm:pt modelId="{37806467-B954-D441-9ECB-CB75580B4690}">
      <dgm:prSet custT="1"/>
      <dgm:spPr/>
      <dgm:t>
        <a:bodyPr/>
        <a:lstStyle/>
        <a:p>
          <a:pPr rtl="0"/>
          <a:r>
            <a:rPr lang="en-US" sz="1400" b="1" dirty="0"/>
            <a:t>Number of rounds </a:t>
          </a:r>
        </a:p>
      </dgm:t>
    </dgm:pt>
    <dgm:pt modelId="{626DB983-517F-6646-AEC5-8E961867763C}" type="parTrans" cxnId="{101B6164-F569-F84D-A0A9-06B97BFD55AD}">
      <dgm:prSet/>
      <dgm:spPr/>
      <dgm:t>
        <a:bodyPr/>
        <a:lstStyle/>
        <a:p>
          <a:endParaRPr lang="en-US"/>
        </a:p>
      </dgm:t>
    </dgm:pt>
    <dgm:pt modelId="{FAF1D814-798C-F04A-A5A8-FD3A909F416C}" type="sibTrans" cxnId="{101B6164-F569-F84D-A0A9-06B97BFD55AD}">
      <dgm:prSet/>
      <dgm:spPr/>
      <dgm:t>
        <a:bodyPr/>
        <a:lstStyle/>
        <a:p>
          <a:endParaRPr lang="en-US"/>
        </a:p>
      </dgm:t>
    </dgm:pt>
    <dgm:pt modelId="{40BDDB56-0816-6748-A0E4-F29A6A786EB4}">
      <dgm:prSet custT="1"/>
      <dgm:spPr/>
      <dgm:t>
        <a:bodyPr/>
        <a:lstStyle/>
        <a:p>
          <a:pPr rtl="0"/>
          <a:r>
            <a:rPr lang="en-US" sz="1400" dirty="0"/>
            <a:t>The essence of a symmetric block cipher is that a single round offers inadequate security but that multiple rounds offer increasing security</a:t>
          </a:r>
        </a:p>
      </dgm:t>
    </dgm:pt>
    <dgm:pt modelId="{0E42F53F-C917-8942-9386-39D2EAB6CCC2}" type="parTrans" cxnId="{3CEF35DA-E7AF-B149-8655-08C318569686}">
      <dgm:prSet/>
      <dgm:spPr/>
      <dgm:t>
        <a:bodyPr/>
        <a:lstStyle/>
        <a:p>
          <a:endParaRPr lang="en-US"/>
        </a:p>
      </dgm:t>
    </dgm:pt>
    <dgm:pt modelId="{86C17106-85F7-8941-BD33-C120D6D9E768}" type="sibTrans" cxnId="{3CEF35DA-E7AF-B149-8655-08C318569686}">
      <dgm:prSet/>
      <dgm:spPr/>
      <dgm:t>
        <a:bodyPr/>
        <a:lstStyle/>
        <a:p>
          <a:endParaRPr lang="en-US"/>
        </a:p>
      </dgm:t>
    </dgm:pt>
    <dgm:pt modelId="{1BA9ACF1-4BA7-F440-ABBF-9C03B6D010DB}">
      <dgm:prSet custT="1"/>
      <dgm:spPr/>
      <dgm:t>
        <a:bodyPr/>
        <a:lstStyle/>
        <a:p>
          <a:pPr rtl="0"/>
          <a:r>
            <a:rPr lang="en-US" sz="1400" b="1" dirty="0"/>
            <a:t>Subkey generation algorithm</a:t>
          </a:r>
        </a:p>
      </dgm:t>
    </dgm:pt>
    <dgm:pt modelId="{D0A8AFB4-1C58-4349-AF8C-CE009189B43A}" type="parTrans" cxnId="{98F33CC4-DAA3-CC4E-8C53-ADC4D4C6260C}">
      <dgm:prSet/>
      <dgm:spPr/>
      <dgm:t>
        <a:bodyPr/>
        <a:lstStyle/>
        <a:p>
          <a:endParaRPr lang="en-US"/>
        </a:p>
      </dgm:t>
    </dgm:pt>
    <dgm:pt modelId="{2675EF4D-0E97-AC45-A525-5EA1D3556BCC}" type="sibTrans" cxnId="{98F33CC4-DAA3-CC4E-8C53-ADC4D4C6260C}">
      <dgm:prSet/>
      <dgm:spPr/>
      <dgm:t>
        <a:bodyPr/>
        <a:lstStyle/>
        <a:p>
          <a:endParaRPr lang="en-US"/>
        </a:p>
      </dgm:t>
    </dgm:pt>
    <dgm:pt modelId="{0919E70F-EBB6-1F4B-A769-DCAB582F421C}">
      <dgm:prSet custT="1"/>
      <dgm:spPr/>
      <dgm:t>
        <a:bodyPr/>
        <a:lstStyle/>
        <a:p>
          <a:pPr rtl="0"/>
          <a:r>
            <a:rPr lang="en-US" sz="1400" dirty="0"/>
            <a:t>Greater complexity in this algorithm should lead to greater difficulty of cryptanalysis</a:t>
          </a:r>
        </a:p>
      </dgm:t>
    </dgm:pt>
    <dgm:pt modelId="{ECD94FE9-4FF4-BF49-8373-D10A9B75E2A3}" type="parTrans" cxnId="{E361961B-9A00-F64D-B4B2-98DA301E2995}">
      <dgm:prSet/>
      <dgm:spPr/>
      <dgm:t>
        <a:bodyPr/>
        <a:lstStyle/>
        <a:p>
          <a:endParaRPr lang="en-US"/>
        </a:p>
      </dgm:t>
    </dgm:pt>
    <dgm:pt modelId="{E598F415-6EA3-8244-A62B-60AA4867AECB}" type="sibTrans" cxnId="{E361961B-9A00-F64D-B4B2-98DA301E2995}">
      <dgm:prSet/>
      <dgm:spPr/>
      <dgm:t>
        <a:bodyPr/>
        <a:lstStyle/>
        <a:p>
          <a:endParaRPr lang="en-US"/>
        </a:p>
      </dgm:t>
    </dgm:pt>
    <dgm:pt modelId="{94ECC478-4BD8-CD4C-99CF-FA49A8918BAF}" type="pres">
      <dgm:prSet presAssocID="{A57C5346-CB91-C648-A408-7ACE17E24BB2}" presName="Name0" presStyleCnt="0">
        <dgm:presLayoutVars>
          <dgm:dir/>
          <dgm:animLvl val="lvl"/>
          <dgm:resizeHandles val="exact"/>
        </dgm:presLayoutVars>
      </dgm:prSet>
      <dgm:spPr/>
    </dgm:pt>
    <dgm:pt modelId="{5B060E9C-0267-3449-8741-38CDFB89D0CA}" type="pres">
      <dgm:prSet presAssocID="{A57C5346-CB91-C648-A408-7ACE17E24BB2}" presName="tSp" presStyleCnt="0"/>
      <dgm:spPr/>
    </dgm:pt>
    <dgm:pt modelId="{B6DA9E55-0127-424D-8BB4-EAF30283BCFC}" type="pres">
      <dgm:prSet presAssocID="{A57C5346-CB91-C648-A408-7ACE17E24BB2}" presName="bSp" presStyleCnt="0"/>
      <dgm:spPr/>
    </dgm:pt>
    <dgm:pt modelId="{E9E53C5C-60B6-AB42-AF19-61F92C4FFC35}" type="pres">
      <dgm:prSet presAssocID="{A57C5346-CB91-C648-A408-7ACE17E24BB2}" presName="process" presStyleCnt="0"/>
      <dgm:spPr/>
    </dgm:pt>
    <dgm:pt modelId="{55A7CEA5-598D-4841-9D39-77B65E524BB3}" type="pres">
      <dgm:prSet presAssocID="{A67ACD8A-B47A-5247-87D4-74269A1E2482}" presName="composite1" presStyleCnt="0"/>
      <dgm:spPr/>
    </dgm:pt>
    <dgm:pt modelId="{5A9D7C12-C5BF-E140-B25D-C8606DCA0D6A}" type="pres">
      <dgm:prSet presAssocID="{A67ACD8A-B47A-5247-87D4-74269A1E2482}" presName="dummyNode1" presStyleLbl="node1" presStyleIdx="0" presStyleCnt="4"/>
      <dgm:spPr/>
    </dgm:pt>
    <dgm:pt modelId="{053CC02C-288A-DA42-8A5A-AD24899E8C5B}" type="pres">
      <dgm:prSet presAssocID="{A67ACD8A-B47A-5247-87D4-74269A1E2482}" presName="childNode1" presStyleLbl="bgAcc1" presStyleIdx="0" presStyleCnt="4">
        <dgm:presLayoutVars>
          <dgm:bulletEnabled val="1"/>
        </dgm:presLayoutVars>
      </dgm:prSet>
      <dgm:spPr/>
    </dgm:pt>
    <dgm:pt modelId="{B766E901-026E-3341-8FB1-054F059BECC3}" type="pres">
      <dgm:prSet presAssocID="{A67ACD8A-B47A-5247-87D4-74269A1E2482}" presName="childNode1tx" presStyleLbl="bgAcc1" presStyleIdx="0" presStyleCnt="4">
        <dgm:presLayoutVars>
          <dgm:bulletEnabled val="1"/>
        </dgm:presLayoutVars>
      </dgm:prSet>
      <dgm:spPr/>
    </dgm:pt>
    <dgm:pt modelId="{BCF578A3-0060-FC4C-BFDD-3FD5D2848F40}" type="pres">
      <dgm:prSet presAssocID="{A67ACD8A-B47A-5247-87D4-74269A1E2482}" presName="parentNode1" presStyleLbl="node1" presStyleIdx="0" presStyleCnt="4" custLinFactNeighborX="18952" custLinFactNeighborY="44156">
        <dgm:presLayoutVars>
          <dgm:chMax val="1"/>
          <dgm:bulletEnabled val="1"/>
        </dgm:presLayoutVars>
      </dgm:prSet>
      <dgm:spPr/>
    </dgm:pt>
    <dgm:pt modelId="{087F043E-CD07-AC40-96F4-C89372E2063B}" type="pres">
      <dgm:prSet presAssocID="{A67ACD8A-B47A-5247-87D4-74269A1E2482}" presName="connSite1" presStyleCnt="0"/>
      <dgm:spPr/>
    </dgm:pt>
    <dgm:pt modelId="{37F07004-B4E2-274B-97BA-EFD208E09297}" type="pres">
      <dgm:prSet presAssocID="{3A5B408B-CF1C-A34D-BD3E-4901D32AE9F2}" presName="Name9" presStyleLbl="sibTrans2D1" presStyleIdx="0" presStyleCnt="3" custLinFactNeighborX="36604" custLinFactNeighborY="-17772"/>
      <dgm:spPr/>
    </dgm:pt>
    <dgm:pt modelId="{39A00E83-4A56-6F48-8DAB-C8FF17D69C94}" type="pres">
      <dgm:prSet presAssocID="{8D0476D0-D51B-CA45-A57E-9799C85AAA55}" presName="composite2" presStyleCnt="0"/>
      <dgm:spPr/>
    </dgm:pt>
    <dgm:pt modelId="{D69035BB-470A-7940-8256-D069DD33E54F}" type="pres">
      <dgm:prSet presAssocID="{8D0476D0-D51B-CA45-A57E-9799C85AAA55}" presName="dummyNode2" presStyleLbl="node1" presStyleIdx="0" presStyleCnt="4"/>
      <dgm:spPr/>
    </dgm:pt>
    <dgm:pt modelId="{93254B04-6912-8A47-A0E6-9130E48447AC}" type="pres">
      <dgm:prSet presAssocID="{8D0476D0-D51B-CA45-A57E-9799C85AAA55}" presName="childNode2" presStyleLbl="bgAcc1" presStyleIdx="1" presStyleCnt="4" custScaleX="113197" custScaleY="119897" custLinFactNeighborX="11849" custLinFactNeighborY="12995">
        <dgm:presLayoutVars>
          <dgm:bulletEnabled val="1"/>
        </dgm:presLayoutVars>
      </dgm:prSet>
      <dgm:spPr/>
    </dgm:pt>
    <dgm:pt modelId="{432C22C1-EC88-2C45-A5C3-FDFE7242F737}" type="pres">
      <dgm:prSet presAssocID="{8D0476D0-D51B-CA45-A57E-9799C85AAA55}" presName="childNode2tx" presStyleLbl="bgAcc1" presStyleIdx="1" presStyleCnt="4">
        <dgm:presLayoutVars>
          <dgm:bulletEnabled val="1"/>
        </dgm:presLayoutVars>
      </dgm:prSet>
      <dgm:spPr/>
    </dgm:pt>
    <dgm:pt modelId="{971BE99B-D76C-824F-B2BA-90D2592A2AB9}" type="pres">
      <dgm:prSet presAssocID="{8D0476D0-D51B-CA45-A57E-9799C85AAA55}" presName="parentNode2" presStyleLbl="node1" presStyleIdx="1" presStyleCnt="4" custLinFactNeighborX="12036" custLinFactNeighborY="43696">
        <dgm:presLayoutVars>
          <dgm:chMax val="0"/>
          <dgm:bulletEnabled val="1"/>
        </dgm:presLayoutVars>
      </dgm:prSet>
      <dgm:spPr/>
    </dgm:pt>
    <dgm:pt modelId="{66CDEE80-AEC9-714C-9109-B45F4190C999}" type="pres">
      <dgm:prSet presAssocID="{8D0476D0-D51B-CA45-A57E-9799C85AAA55}" presName="connSite2" presStyleCnt="0"/>
      <dgm:spPr/>
    </dgm:pt>
    <dgm:pt modelId="{2FE4269D-A769-5240-9262-FA4E8E07F719}" type="pres">
      <dgm:prSet presAssocID="{FE285203-DF4F-A846-95E1-2EE67A5F606B}" presName="Name18" presStyleLbl="sibTrans2D1" presStyleIdx="1" presStyleCnt="3" custLinFactNeighborX="14813" custLinFactNeighborY="19765"/>
      <dgm:spPr/>
    </dgm:pt>
    <dgm:pt modelId="{8D300F62-8C64-7B48-B764-A4B4DE27A9C6}" type="pres">
      <dgm:prSet presAssocID="{37806467-B954-D441-9ECB-CB75580B4690}" presName="composite1" presStyleCnt="0"/>
      <dgm:spPr/>
    </dgm:pt>
    <dgm:pt modelId="{7F8A2493-A501-E444-9A44-89A886BDF654}" type="pres">
      <dgm:prSet presAssocID="{37806467-B954-D441-9ECB-CB75580B4690}" presName="dummyNode1" presStyleLbl="node1" presStyleIdx="1" presStyleCnt="4"/>
      <dgm:spPr/>
    </dgm:pt>
    <dgm:pt modelId="{30950607-4463-D449-BB02-829252873B29}" type="pres">
      <dgm:prSet presAssocID="{37806467-B954-D441-9ECB-CB75580B4690}" presName="childNode1" presStyleLbl="bgAcc1" presStyleIdx="2" presStyleCnt="4" custScaleX="110611" custScaleY="125400" custLinFactNeighborX="15961" custLinFactNeighborY="-718">
        <dgm:presLayoutVars>
          <dgm:bulletEnabled val="1"/>
        </dgm:presLayoutVars>
      </dgm:prSet>
      <dgm:spPr/>
    </dgm:pt>
    <dgm:pt modelId="{3FB709D2-3235-E045-9ED4-C7F9CC450A22}" type="pres">
      <dgm:prSet presAssocID="{37806467-B954-D441-9ECB-CB75580B4690}" presName="childNode1tx" presStyleLbl="bgAcc1" presStyleIdx="2" presStyleCnt="4">
        <dgm:presLayoutVars>
          <dgm:bulletEnabled val="1"/>
        </dgm:presLayoutVars>
      </dgm:prSet>
      <dgm:spPr/>
    </dgm:pt>
    <dgm:pt modelId="{42CDA08E-3BB2-4943-914E-906AB3BA3C25}" type="pres">
      <dgm:prSet presAssocID="{37806467-B954-D441-9ECB-CB75580B4690}" presName="parentNode1" presStyleLbl="node1" presStyleIdx="2" presStyleCnt="4" custScaleY="99999" custLinFactNeighborX="16367" custLinFactNeighborY="68571">
        <dgm:presLayoutVars>
          <dgm:chMax val="1"/>
          <dgm:bulletEnabled val="1"/>
        </dgm:presLayoutVars>
      </dgm:prSet>
      <dgm:spPr/>
    </dgm:pt>
    <dgm:pt modelId="{D694AFBE-D516-DA4E-9FB9-05FF7563772A}" type="pres">
      <dgm:prSet presAssocID="{37806467-B954-D441-9ECB-CB75580B4690}" presName="connSite1" presStyleCnt="0"/>
      <dgm:spPr/>
    </dgm:pt>
    <dgm:pt modelId="{AB056B91-D6DE-BD4E-9F11-533A89E7A64D}" type="pres">
      <dgm:prSet presAssocID="{FAF1D814-798C-F04A-A5A8-FD3A909F416C}" presName="Name9" presStyleLbl="sibTrans2D1" presStyleIdx="2" presStyleCnt="3" custLinFactNeighborX="36241" custLinFactNeighborY="-12220"/>
      <dgm:spPr/>
    </dgm:pt>
    <dgm:pt modelId="{455C0900-EEB3-4B4C-B8CA-05A2D872FDB8}" type="pres">
      <dgm:prSet presAssocID="{1BA9ACF1-4BA7-F440-ABBF-9C03B6D010DB}" presName="composite2" presStyleCnt="0"/>
      <dgm:spPr/>
    </dgm:pt>
    <dgm:pt modelId="{10D7584B-66C4-CD44-AB0E-AD77931D2237}" type="pres">
      <dgm:prSet presAssocID="{1BA9ACF1-4BA7-F440-ABBF-9C03B6D010DB}" presName="dummyNode2" presStyleLbl="node1" presStyleIdx="2" presStyleCnt="4"/>
      <dgm:spPr/>
    </dgm:pt>
    <dgm:pt modelId="{1097FD51-F910-7646-9AFE-55C4AB333411}" type="pres">
      <dgm:prSet presAssocID="{1BA9ACF1-4BA7-F440-ABBF-9C03B6D010DB}" presName="childNode2" presStyleLbl="bgAcc1" presStyleIdx="3" presStyleCnt="4" custScaleY="126654">
        <dgm:presLayoutVars>
          <dgm:bulletEnabled val="1"/>
        </dgm:presLayoutVars>
      </dgm:prSet>
      <dgm:spPr/>
    </dgm:pt>
    <dgm:pt modelId="{BD517917-B6B9-3542-AE11-8503A5E03DB7}" type="pres">
      <dgm:prSet presAssocID="{1BA9ACF1-4BA7-F440-ABBF-9C03B6D010DB}" presName="childNode2tx" presStyleLbl="bgAcc1" presStyleIdx="3" presStyleCnt="4">
        <dgm:presLayoutVars>
          <dgm:bulletEnabled val="1"/>
        </dgm:presLayoutVars>
      </dgm:prSet>
      <dgm:spPr/>
    </dgm:pt>
    <dgm:pt modelId="{FE1928A0-969F-644A-8013-B1DB918045BF}" type="pres">
      <dgm:prSet presAssocID="{1BA9ACF1-4BA7-F440-ABBF-9C03B6D010DB}" presName="parentNode2" presStyleLbl="node1" presStyleIdx="3" presStyleCnt="4">
        <dgm:presLayoutVars>
          <dgm:chMax val="0"/>
          <dgm:bulletEnabled val="1"/>
        </dgm:presLayoutVars>
      </dgm:prSet>
      <dgm:spPr/>
    </dgm:pt>
    <dgm:pt modelId="{BDD7D11E-B484-2C4B-B773-75E001730B59}" type="pres">
      <dgm:prSet presAssocID="{1BA9ACF1-4BA7-F440-ABBF-9C03B6D010DB}" presName="connSite2" presStyleCnt="0"/>
      <dgm:spPr/>
    </dgm:pt>
  </dgm:ptLst>
  <dgm:cxnLst>
    <dgm:cxn modelId="{3D42A603-8A07-B84E-A42C-23B7640215AC}" srcId="{A57C5346-CB91-C648-A408-7ACE17E24BB2}" destId="{8D0476D0-D51B-CA45-A57E-9799C85AAA55}" srcOrd="1" destOrd="0" parTransId="{3E8D3FF1-5267-F544-94B1-9CB7C51E0B63}" sibTransId="{FE285203-DF4F-A846-95E1-2EE67A5F606B}"/>
    <dgm:cxn modelId="{0DF83405-8241-014A-ABB4-4D7B25BD1361}" type="presOf" srcId="{40BDDB56-0816-6748-A0E4-F29A6A786EB4}" destId="{3FB709D2-3235-E045-9ED4-C7F9CC450A22}" srcOrd="1" destOrd="0" presId="urn:microsoft.com/office/officeart/2005/8/layout/hProcess4"/>
    <dgm:cxn modelId="{E361961B-9A00-F64D-B4B2-98DA301E2995}" srcId="{1BA9ACF1-4BA7-F440-ABBF-9C03B6D010DB}" destId="{0919E70F-EBB6-1F4B-A769-DCAB582F421C}" srcOrd="0" destOrd="0" parTransId="{ECD94FE9-4FF4-BF49-8373-D10A9B75E2A3}" sibTransId="{E598F415-6EA3-8244-A62B-60AA4867AECB}"/>
    <dgm:cxn modelId="{345EDA23-0F3F-E040-9270-94A87D23CCA7}" type="presOf" srcId="{3A5B408B-CF1C-A34D-BD3E-4901D32AE9F2}" destId="{37F07004-B4E2-274B-97BA-EFD208E09297}" srcOrd="0" destOrd="0" presId="urn:microsoft.com/office/officeart/2005/8/layout/hProcess4"/>
    <dgm:cxn modelId="{101B6164-F569-F84D-A0A9-06B97BFD55AD}" srcId="{A57C5346-CB91-C648-A408-7ACE17E24BB2}" destId="{37806467-B954-D441-9ECB-CB75580B4690}" srcOrd="2" destOrd="0" parTransId="{626DB983-517F-6646-AEC5-8E961867763C}" sibTransId="{FAF1D814-798C-F04A-A5A8-FD3A909F416C}"/>
    <dgm:cxn modelId="{E9685849-03A5-1E4B-B4D6-762D7A4DC967}" srcId="{8D0476D0-D51B-CA45-A57E-9799C85AAA55}" destId="{60393D47-079A-C245-A59A-DB30BBD782AC}" srcOrd="0" destOrd="0" parTransId="{0FA8D29F-1167-AC4C-B178-AA5AD7B14A61}" sibTransId="{71F0DBF8-45C2-B44C-BEF0-D513FD223B35}"/>
    <dgm:cxn modelId="{6A78606F-1A09-9342-B642-FC980CDAD8A8}" type="presOf" srcId="{A57C5346-CB91-C648-A408-7ACE17E24BB2}" destId="{94ECC478-4BD8-CD4C-99CF-FA49A8918BAF}" srcOrd="0" destOrd="0" presId="urn:microsoft.com/office/officeart/2005/8/layout/hProcess4"/>
    <dgm:cxn modelId="{02522951-CEE7-6A45-BF37-56EF64BEBEF2}" type="presOf" srcId="{00237C3C-63F1-AE4F-A75F-A0E755688FF6}" destId="{B766E901-026E-3341-8FB1-054F059BECC3}" srcOrd="1" destOrd="0" presId="urn:microsoft.com/office/officeart/2005/8/layout/hProcess4"/>
    <dgm:cxn modelId="{DD6C8671-0B3B-E74C-AB4B-799151754D77}" type="presOf" srcId="{60393D47-079A-C245-A59A-DB30BBD782AC}" destId="{93254B04-6912-8A47-A0E6-9130E48447AC}" srcOrd="0" destOrd="0" presId="urn:microsoft.com/office/officeart/2005/8/layout/hProcess4"/>
    <dgm:cxn modelId="{406AA055-7657-1A49-9F8F-FF55B3755E5A}" type="presOf" srcId="{00237C3C-63F1-AE4F-A75F-A0E755688FF6}" destId="{053CC02C-288A-DA42-8A5A-AD24899E8C5B}" srcOrd="0" destOrd="0" presId="urn:microsoft.com/office/officeart/2005/8/layout/hProcess4"/>
    <dgm:cxn modelId="{D1D8C756-81A2-724D-B846-BA112600EE17}" type="presOf" srcId="{40BDDB56-0816-6748-A0E4-F29A6A786EB4}" destId="{30950607-4463-D449-BB02-829252873B29}" srcOrd="0" destOrd="0" presId="urn:microsoft.com/office/officeart/2005/8/layout/hProcess4"/>
    <dgm:cxn modelId="{11840679-DFFB-AD43-A726-FFC3D97E96F2}" type="presOf" srcId="{FAF1D814-798C-F04A-A5A8-FD3A909F416C}" destId="{AB056B91-D6DE-BD4E-9F11-533A89E7A64D}" srcOrd="0" destOrd="0" presId="urn:microsoft.com/office/officeart/2005/8/layout/hProcess4"/>
    <dgm:cxn modelId="{5D645180-5B2C-574F-A9A2-95A6A8DE5E2A}" type="presOf" srcId="{60393D47-079A-C245-A59A-DB30BBD782AC}" destId="{432C22C1-EC88-2C45-A5C3-FDFE7242F737}" srcOrd="1" destOrd="0" presId="urn:microsoft.com/office/officeart/2005/8/layout/hProcess4"/>
    <dgm:cxn modelId="{2E2A1D97-AB56-6B4C-A81B-EDEF44C1FD01}" type="presOf" srcId="{A67ACD8A-B47A-5247-87D4-74269A1E2482}" destId="{BCF578A3-0060-FC4C-BFDD-3FD5D2848F40}" srcOrd="0" destOrd="0" presId="urn:microsoft.com/office/officeart/2005/8/layout/hProcess4"/>
    <dgm:cxn modelId="{2023A699-6FB3-7547-B316-8F4F677EF93A}" type="presOf" srcId="{0919E70F-EBB6-1F4B-A769-DCAB582F421C}" destId="{BD517917-B6B9-3542-AE11-8503A5E03DB7}" srcOrd="1" destOrd="0" presId="urn:microsoft.com/office/officeart/2005/8/layout/hProcess4"/>
    <dgm:cxn modelId="{B3CF0C9B-0749-FE47-A7F7-87F1EBB629C6}" srcId="{A67ACD8A-B47A-5247-87D4-74269A1E2482}" destId="{00237C3C-63F1-AE4F-A75F-A0E755688FF6}" srcOrd="0" destOrd="0" parTransId="{C5123F1F-36B6-E642-8931-D2E50E1D22C1}" sibTransId="{5E406C7B-3AA1-B443-9D52-AAF62BA4AE32}"/>
    <dgm:cxn modelId="{3CD7E6AA-0C43-BB41-84DF-CE28519765A3}" type="presOf" srcId="{8D0476D0-D51B-CA45-A57E-9799C85AAA55}" destId="{971BE99B-D76C-824F-B2BA-90D2592A2AB9}" srcOrd="0" destOrd="0" presId="urn:microsoft.com/office/officeart/2005/8/layout/hProcess4"/>
    <dgm:cxn modelId="{1F5492B2-B99F-7745-B92F-2B29F04CE03E}" srcId="{A57C5346-CB91-C648-A408-7ACE17E24BB2}" destId="{A67ACD8A-B47A-5247-87D4-74269A1E2482}" srcOrd="0" destOrd="0" parTransId="{948F0B18-86FE-F546-98A3-AAC1899B48C1}" sibTransId="{3A5B408B-CF1C-A34D-BD3E-4901D32AE9F2}"/>
    <dgm:cxn modelId="{5FA4ACB9-FB06-244A-8641-F15F14685D72}" type="presOf" srcId="{0919E70F-EBB6-1F4B-A769-DCAB582F421C}" destId="{1097FD51-F910-7646-9AFE-55C4AB333411}" srcOrd="0" destOrd="0" presId="urn:microsoft.com/office/officeart/2005/8/layout/hProcess4"/>
    <dgm:cxn modelId="{C624CCC3-7544-AD44-B366-BD9E316988B4}" type="presOf" srcId="{37806467-B954-D441-9ECB-CB75580B4690}" destId="{42CDA08E-3BB2-4943-914E-906AB3BA3C25}" srcOrd="0" destOrd="0" presId="urn:microsoft.com/office/officeart/2005/8/layout/hProcess4"/>
    <dgm:cxn modelId="{98F33CC4-DAA3-CC4E-8C53-ADC4D4C6260C}" srcId="{A57C5346-CB91-C648-A408-7ACE17E24BB2}" destId="{1BA9ACF1-4BA7-F440-ABBF-9C03B6D010DB}" srcOrd="3" destOrd="0" parTransId="{D0A8AFB4-1C58-4349-AF8C-CE009189B43A}" sibTransId="{2675EF4D-0E97-AC45-A525-5EA1D3556BCC}"/>
    <dgm:cxn modelId="{46B2B7CA-C9FC-6646-973D-3095E0BB44FA}" type="presOf" srcId="{FE285203-DF4F-A846-95E1-2EE67A5F606B}" destId="{2FE4269D-A769-5240-9262-FA4E8E07F719}" srcOrd="0" destOrd="0" presId="urn:microsoft.com/office/officeart/2005/8/layout/hProcess4"/>
    <dgm:cxn modelId="{3CEF35DA-E7AF-B149-8655-08C318569686}" srcId="{37806467-B954-D441-9ECB-CB75580B4690}" destId="{40BDDB56-0816-6748-A0E4-F29A6A786EB4}" srcOrd="0" destOrd="0" parTransId="{0E42F53F-C917-8942-9386-39D2EAB6CCC2}" sibTransId="{86C17106-85F7-8941-BD33-C120D6D9E768}"/>
    <dgm:cxn modelId="{7FFBECEA-DACA-044C-A712-097FD694E2D6}" type="presOf" srcId="{1BA9ACF1-4BA7-F440-ABBF-9C03B6D010DB}" destId="{FE1928A0-969F-644A-8013-B1DB918045BF}" srcOrd="0" destOrd="0" presId="urn:microsoft.com/office/officeart/2005/8/layout/hProcess4"/>
    <dgm:cxn modelId="{268785A7-F57E-2449-8A93-D385A85C3D8F}" type="presParOf" srcId="{94ECC478-4BD8-CD4C-99CF-FA49A8918BAF}" destId="{5B060E9C-0267-3449-8741-38CDFB89D0CA}" srcOrd="0" destOrd="0" presId="urn:microsoft.com/office/officeart/2005/8/layout/hProcess4"/>
    <dgm:cxn modelId="{751FF829-FC41-6B49-B5EA-311CE9B65424}" type="presParOf" srcId="{94ECC478-4BD8-CD4C-99CF-FA49A8918BAF}" destId="{B6DA9E55-0127-424D-8BB4-EAF30283BCFC}" srcOrd="1" destOrd="0" presId="urn:microsoft.com/office/officeart/2005/8/layout/hProcess4"/>
    <dgm:cxn modelId="{840C5083-25FF-7F43-94A4-F1F24BEE1DD3}" type="presParOf" srcId="{94ECC478-4BD8-CD4C-99CF-FA49A8918BAF}" destId="{E9E53C5C-60B6-AB42-AF19-61F92C4FFC35}" srcOrd="2" destOrd="0" presId="urn:microsoft.com/office/officeart/2005/8/layout/hProcess4"/>
    <dgm:cxn modelId="{1F25C361-3CFD-D94F-9B29-26CEA31D32A5}" type="presParOf" srcId="{E9E53C5C-60B6-AB42-AF19-61F92C4FFC35}" destId="{55A7CEA5-598D-4841-9D39-77B65E524BB3}" srcOrd="0" destOrd="0" presId="urn:microsoft.com/office/officeart/2005/8/layout/hProcess4"/>
    <dgm:cxn modelId="{2A93B3EA-64B8-3B42-89BA-6E1C011951B8}" type="presParOf" srcId="{55A7CEA5-598D-4841-9D39-77B65E524BB3}" destId="{5A9D7C12-C5BF-E140-B25D-C8606DCA0D6A}" srcOrd="0" destOrd="0" presId="urn:microsoft.com/office/officeart/2005/8/layout/hProcess4"/>
    <dgm:cxn modelId="{B3B23CBB-E71C-F64D-ABFE-1EF9FA498978}" type="presParOf" srcId="{55A7CEA5-598D-4841-9D39-77B65E524BB3}" destId="{053CC02C-288A-DA42-8A5A-AD24899E8C5B}" srcOrd="1" destOrd="0" presId="urn:microsoft.com/office/officeart/2005/8/layout/hProcess4"/>
    <dgm:cxn modelId="{512153C3-4BA4-3644-ACA9-931608C22EEC}" type="presParOf" srcId="{55A7CEA5-598D-4841-9D39-77B65E524BB3}" destId="{B766E901-026E-3341-8FB1-054F059BECC3}" srcOrd="2" destOrd="0" presId="urn:microsoft.com/office/officeart/2005/8/layout/hProcess4"/>
    <dgm:cxn modelId="{FC60E565-E239-F646-8009-747D0B8A1290}" type="presParOf" srcId="{55A7CEA5-598D-4841-9D39-77B65E524BB3}" destId="{BCF578A3-0060-FC4C-BFDD-3FD5D2848F40}" srcOrd="3" destOrd="0" presId="urn:microsoft.com/office/officeart/2005/8/layout/hProcess4"/>
    <dgm:cxn modelId="{5881A30E-7223-834F-9A85-9F6221660FFB}" type="presParOf" srcId="{55A7CEA5-598D-4841-9D39-77B65E524BB3}" destId="{087F043E-CD07-AC40-96F4-C89372E2063B}" srcOrd="4" destOrd="0" presId="urn:microsoft.com/office/officeart/2005/8/layout/hProcess4"/>
    <dgm:cxn modelId="{0975918D-07B5-DF45-8946-3C3030E54C3B}" type="presParOf" srcId="{E9E53C5C-60B6-AB42-AF19-61F92C4FFC35}" destId="{37F07004-B4E2-274B-97BA-EFD208E09297}" srcOrd="1" destOrd="0" presId="urn:microsoft.com/office/officeart/2005/8/layout/hProcess4"/>
    <dgm:cxn modelId="{CF4A8FD4-6830-B64B-8C18-957A1D2DB542}" type="presParOf" srcId="{E9E53C5C-60B6-AB42-AF19-61F92C4FFC35}" destId="{39A00E83-4A56-6F48-8DAB-C8FF17D69C94}" srcOrd="2" destOrd="0" presId="urn:microsoft.com/office/officeart/2005/8/layout/hProcess4"/>
    <dgm:cxn modelId="{0F99F4F3-331B-EC44-8C92-FF85E4AB3AE9}" type="presParOf" srcId="{39A00E83-4A56-6F48-8DAB-C8FF17D69C94}" destId="{D69035BB-470A-7940-8256-D069DD33E54F}" srcOrd="0" destOrd="0" presId="urn:microsoft.com/office/officeart/2005/8/layout/hProcess4"/>
    <dgm:cxn modelId="{96B0A9FD-CE3C-F945-9643-A25FB7B48EDC}" type="presParOf" srcId="{39A00E83-4A56-6F48-8DAB-C8FF17D69C94}" destId="{93254B04-6912-8A47-A0E6-9130E48447AC}" srcOrd="1" destOrd="0" presId="urn:microsoft.com/office/officeart/2005/8/layout/hProcess4"/>
    <dgm:cxn modelId="{A0E4DC56-5C7E-F248-B86C-8C002992D88C}" type="presParOf" srcId="{39A00E83-4A56-6F48-8DAB-C8FF17D69C94}" destId="{432C22C1-EC88-2C45-A5C3-FDFE7242F737}" srcOrd="2" destOrd="0" presId="urn:microsoft.com/office/officeart/2005/8/layout/hProcess4"/>
    <dgm:cxn modelId="{54CFF0B0-84D6-E042-BF41-DE6E3C58445F}" type="presParOf" srcId="{39A00E83-4A56-6F48-8DAB-C8FF17D69C94}" destId="{971BE99B-D76C-824F-B2BA-90D2592A2AB9}" srcOrd="3" destOrd="0" presId="urn:microsoft.com/office/officeart/2005/8/layout/hProcess4"/>
    <dgm:cxn modelId="{557C4849-9CEA-5049-B000-6A62298A5B8F}" type="presParOf" srcId="{39A00E83-4A56-6F48-8DAB-C8FF17D69C94}" destId="{66CDEE80-AEC9-714C-9109-B45F4190C999}" srcOrd="4" destOrd="0" presId="urn:microsoft.com/office/officeart/2005/8/layout/hProcess4"/>
    <dgm:cxn modelId="{04D1A015-60C6-D147-9D11-34736EDF5C9F}" type="presParOf" srcId="{E9E53C5C-60B6-AB42-AF19-61F92C4FFC35}" destId="{2FE4269D-A769-5240-9262-FA4E8E07F719}" srcOrd="3" destOrd="0" presId="urn:microsoft.com/office/officeart/2005/8/layout/hProcess4"/>
    <dgm:cxn modelId="{61BC0F69-A8AF-8E49-B3B1-E16E8910EE88}" type="presParOf" srcId="{E9E53C5C-60B6-AB42-AF19-61F92C4FFC35}" destId="{8D300F62-8C64-7B48-B764-A4B4DE27A9C6}" srcOrd="4" destOrd="0" presId="urn:microsoft.com/office/officeart/2005/8/layout/hProcess4"/>
    <dgm:cxn modelId="{F8F47BEA-3C4C-8D4B-A295-C2CA59E8E0B1}" type="presParOf" srcId="{8D300F62-8C64-7B48-B764-A4B4DE27A9C6}" destId="{7F8A2493-A501-E444-9A44-89A886BDF654}" srcOrd="0" destOrd="0" presId="urn:microsoft.com/office/officeart/2005/8/layout/hProcess4"/>
    <dgm:cxn modelId="{C3AFD90A-6A9E-D841-9937-4B6341BF1002}" type="presParOf" srcId="{8D300F62-8C64-7B48-B764-A4B4DE27A9C6}" destId="{30950607-4463-D449-BB02-829252873B29}" srcOrd="1" destOrd="0" presId="urn:microsoft.com/office/officeart/2005/8/layout/hProcess4"/>
    <dgm:cxn modelId="{F4FA2A73-91CD-9F4F-9BF0-F8D9D652C232}" type="presParOf" srcId="{8D300F62-8C64-7B48-B764-A4B4DE27A9C6}" destId="{3FB709D2-3235-E045-9ED4-C7F9CC450A22}" srcOrd="2" destOrd="0" presId="urn:microsoft.com/office/officeart/2005/8/layout/hProcess4"/>
    <dgm:cxn modelId="{DF9D8D48-EE7A-C842-8E14-B3884679CD1B}" type="presParOf" srcId="{8D300F62-8C64-7B48-B764-A4B4DE27A9C6}" destId="{42CDA08E-3BB2-4943-914E-906AB3BA3C25}" srcOrd="3" destOrd="0" presId="urn:microsoft.com/office/officeart/2005/8/layout/hProcess4"/>
    <dgm:cxn modelId="{A9EB849F-CE9C-5F49-8686-E734D174E60D}" type="presParOf" srcId="{8D300F62-8C64-7B48-B764-A4B4DE27A9C6}" destId="{D694AFBE-D516-DA4E-9FB9-05FF7563772A}" srcOrd="4" destOrd="0" presId="urn:microsoft.com/office/officeart/2005/8/layout/hProcess4"/>
    <dgm:cxn modelId="{92481DA8-79E3-5147-A6B5-02E2499CEA06}" type="presParOf" srcId="{E9E53C5C-60B6-AB42-AF19-61F92C4FFC35}" destId="{AB056B91-D6DE-BD4E-9F11-533A89E7A64D}" srcOrd="5" destOrd="0" presId="urn:microsoft.com/office/officeart/2005/8/layout/hProcess4"/>
    <dgm:cxn modelId="{3443306F-716C-1E40-8096-3D443EEFC64D}" type="presParOf" srcId="{E9E53C5C-60B6-AB42-AF19-61F92C4FFC35}" destId="{455C0900-EEB3-4B4C-B8CA-05A2D872FDB8}" srcOrd="6" destOrd="0" presId="urn:microsoft.com/office/officeart/2005/8/layout/hProcess4"/>
    <dgm:cxn modelId="{6F72E6D0-1775-794C-A799-B6F673D15305}" type="presParOf" srcId="{455C0900-EEB3-4B4C-B8CA-05A2D872FDB8}" destId="{10D7584B-66C4-CD44-AB0E-AD77931D2237}" srcOrd="0" destOrd="0" presId="urn:microsoft.com/office/officeart/2005/8/layout/hProcess4"/>
    <dgm:cxn modelId="{10CD61CD-E775-A449-84DF-8CDD189A963A}" type="presParOf" srcId="{455C0900-EEB3-4B4C-B8CA-05A2D872FDB8}" destId="{1097FD51-F910-7646-9AFE-55C4AB333411}" srcOrd="1" destOrd="0" presId="urn:microsoft.com/office/officeart/2005/8/layout/hProcess4"/>
    <dgm:cxn modelId="{77E5BCC1-5187-3C4D-BA2A-99BA215CDCC2}" type="presParOf" srcId="{455C0900-EEB3-4B4C-B8CA-05A2D872FDB8}" destId="{BD517917-B6B9-3542-AE11-8503A5E03DB7}" srcOrd="2" destOrd="0" presId="urn:microsoft.com/office/officeart/2005/8/layout/hProcess4"/>
    <dgm:cxn modelId="{43924DDD-5BF8-644C-AEDE-4801B5010B2F}" type="presParOf" srcId="{455C0900-EEB3-4B4C-B8CA-05A2D872FDB8}" destId="{FE1928A0-969F-644A-8013-B1DB918045BF}" srcOrd="3" destOrd="0" presId="urn:microsoft.com/office/officeart/2005/8/layout/hProcess4"/>
    <dgm:cxn modelId="{D3A9649C-BFEA-EC46-96DA-348CDB121CE6}" type="presParOf" srcId="{455C0900-EEB3-4B4C-B8CA-05A2D872FDB8}" destId="{BDD7D11E-B484-2C4B-B773-75E001730B5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A9029E-ABA9-0D44-A59C-2B914CBA1A1F}"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40C29509-9EC2-444A-A8F7-6CA4E335A2D3}">
      <dgm:prSet custT="1"/>
      <dgm:spPr/>
      <dgm:t>
        <a:bodyPr/>
        <a:lstStyle/>
        <a:p>
          <a:pPr rtl="0"/>
          <a:r>
            <a:rPr lang="en-US" sz="1400" b="1" dirty="0"/>
            <a:t>Round function </a:t>
          </a:r>
          <a:endParaRPr lang="en-US" sz="1400" dirty="0"/>
        </a:p>
      </dgm:t>
    </dgm:pt>
    <dgm:pt modelId="{06EABB60-1613-974C-8230-972A457C8DEA}" type="parTrans" cxnId="{98AD4955-0FF8-1E4E-A861-66F3B68A8017}">
      <dgm:prSet/>
      <dgm:spPr/>
      <dgm:t>
        <a:bodyPr/>
        <a:lstStyle/>
        <a:p>
          <a:endParaRPr lang="en-US"/>
        </a:p>
      </dgm:t>
    </dgm:pt>
    <dgm:pt modelId="{75A86D77-2B08-1741-85B3-ECFF556489F3}" type="sibTrans" cxnId="{98AD4955-0FF8-1E4E-A861-66F3B68A8017}">
      <dgm:prSet/>
      <dgm:spPr/>
      <dgm:t>
        <a:bodyPr/>
        <a:lstStyle/>
        <a:p>
          <a:endParaRPr lang="en-US"/>
        </a:p>
      </dgm:t>
    </dgm:pt>
    <dgm:pt modelId="{4A630EE4-8134-CF4C-9B67-86E0B4C27F91}">
      <dgm:prSet custT="1"/>
      <dgm:spPr/>
      <dgm:t>
        <a:bodyPr/>
        <a:lstStyle/>
        <a:p>
          <a:pPr rtl="0"/>
          <a:r>
            <a:rPr lang="en-US" sz="1400" dirty="0"/>
            <a:t>Greater complexity generally means greater resistance to cryptanalysis</a:t>
          </a:r>
        </a:p>
      </dgm:t>
    </dgm:pt>
    <dgm:pt modelId="{12C84825-B199-184C-AB6C-7FEA4044262F}" type="parTrans" cxnId="{05A6D0F8-9BDF-9846-8E36-4D4D6E022475}">
      <dgm:prSet/>
      <dgm:spPr/>
      <dgm:t>
        <a:bodyPr/>
        <a:lstStyle/>
        <a:p>
          <a:endParaRPr lang="en-US"/>
        </a:p>
      </dgm:t>
    </dgm:pt>
    <dgm:pt modelId="{BFCB3BFD-D474-AE45-977B-FD764ED82492}" type="sibTrans" cxnId="{05A6D0F8-9BDF-9846-8E36-4D4D6E022475}">
      <dgm:prSet/>
      <dgm:spPr/>
      <dgm:t>
        <a:bodyPr/>
        <a:lstStyle/>
        <a:p>
          <a:endParaRPr lang="en-US"/>
        </a:p>
      </dgm:t>
    </dgm:pt>
    <dgm:pt modelId="{F64D8EF6-A818-954A-AD01-F6300D3B5E8F}">
      <dgm:prSet custT="1"/>
      <dgm:spPr/>
      <dgm:t>
        <a:bodyPr/>
        <a:lstStyle/>
        <a:p>
          <a:pPr rtl="0"/>
          <a:r>
            <a:rPr lang="en-US" sz="1400" b="1" dirty="0"/>
            <a:t>Fast software encryption/decryption</a:t>
          </a:r>
        </a:p>
      </dgm:t>
    </dgm:pt>
    <dgm:pt modelId="{431A352A-442D-7240-92C2-639AA43B1649}" type="parTrans" cxnId="{266174FC-1353-404D-9AC3-E09144398D09}">
      <dgm:prSet/>
      <dgm:spPr/>
      <dgm:t>
        <a:bodyPr/>
        <a:lstStyle/>
        <a:p>
          <a:endParaRPr lang="en-US"/>
        </a:p>
      </dgm:t>
    </dgm:pt>
    <dgm:pt modelId="{68ECD84D-3B20-F74C-B964-A8CB36A3F5C9}" type="sibTrans" cxnId="{266174FC-1353-404D-9AC3-E09144398D09}">
      <dgm:prSet/>
      <dgm:spPr/>
      <dgm:t>
        <a:bodyPr/>
        <a:lstStyle/>
        <a:p>
          <a:endParaRPr lang="en-US"/>
        </a:p>
      </dgm:t>
    </dgm:pt>
    <dgm:pt modelId="{A27766FB-32F2-3544-888D-D5404A6BD413}">
      <dgm:prSet custT="1"/>
      <dgm:spPr/>
      <dgm:t>
        <a:bodyPr/>
        <a:lstStyle/>
        <a:p>
          <a:pPr rtl="0"/>
          <a:r>
            <a:rPr lang="en-US" sz="1400" dirty="0"/>
            <a:t>In many cases, encryption is embedded in applications or utility functions in such a way as to preclude a hardware implementation; accordingly, the seed of execution of the algorithm becomes a concern</a:t>
          </a:r>
        </a:p>
      </dgm:t>
    </dgm:pt>
    <dgm:pt modelId="{C98B38CB-113B-7447-90C9-7B61B23808C0}" type="parTrans" cxnId="{5B034B3F-CB92-AB47-85FB-186A5AF8FE8E}">
      <dgm:prSet/>
      <dgm:spPr/>
      <dgm:t>
        <a:bodyPr/>
        <a:lstStyle/>
        <a:p>
          <a:endParaRPr lang="en-US"/>
        </a:p>
      </dgm:t>
    </dgm:pt>
    <dgm:pt modelId="{FA6D648C-3602-2A4F-8F62-7E9B39A33848}" type="sibTrans" cxnId="{5B034B3F-CB92-AB47-85FB-186A5AF8FE8E}">
      <dgm:prSet/>
      <dgm:spPr/>
      <dgm:t>
        <a:bodyPr/>
        <a:lstStyle/>
        <a:p>
          <a:endParaRPr lang="en-US"/>
        </a:p>
      </dgm:t>
    </dgm:pt>
    <dgm:pt modelId="{38D5F9D0-E1CA-AC47-A35F-21EB2A877651}">
      <dgm:prSet custT="1"/>
      <dgm:spPr/>
      <dgm:t>
        <a:bodyPr/>
        <a:lstStyle/>
        <a:p>
          <a:pPr rtl="0"/>
          <a:r>
            <a:rPr lang="en-US" sz="1400" b="1" dirty="0"/>
            <a:t>Ease of analysis</a:t>
          </a:r>
        </a:p>
      </dgm:t>
    </dgm:pt>
    <dgm:pt modelId="{DF06C94C-6488-444D-9B8C-09A46F242D2D}" type="parTrans" cxnId="{4541C59B-0BD9-6740-AF40-5DDDD9214969}">
      <dgm:prSet/>
      <dgm:spPr/>
      <dgm:t>
        <a:bodyPr/>
        <a:lstStyle/>
        <a:p>
          <a:endParaRPr lang="en-US"/>
        </a:p>
      </dgm:t>
    </dgm:pt>
    <dgm:pt modelId="{A53F820E-2D4D-FE40-A941-93EAF51E114C}" type="sibTrans" cxnId="{4541C59B-0BD9-6740-AF40-5DDDD9214969}">
      <dgm:prSet/>
      <dgm:spPr/>
      <dgm:t>
        <a:bodyPr/>
        <a:lstStyle/>
        <a:p>
          <a:endParaRPr lang="en-US"/>
        </a:p>
      </dgm:t>
    </dgm:pt>
    <dgm:pt modelId="{9CF350AA-7BA1-BD42-88B8-E63AB51C142B}">
      <dgm:prSet custT="1"/>
      <dgm:spPr/>
      <dgm:t>
        <a:bodyPr/>
        <a:lstStyle/>
        <a:p>
          <a:pPr rtl="0"/>
          <a:r>
            <a:rPr lang="en-US" sz="1400" dirty="0"/>
            <a:t>If the algorithm can be concisely and clearly explained, it is easier to analyze that algorithm for cryptanalytic vulnerabilities and therefore develop a higher level of assurance as to its strength</a:t>
          </a:r>
        </a:p>
      </dgm:t>
    </dgm:pt>
    <dgm:pt modelId="{7DB51D1F-0306-2149-843E-54B0BCA1C218}" type="parTrans" cxnId="{7EF0233E-8E99-D443-9F73-BBFF71CDED29}">
      <dgm:prSet/>
      <dgm:spPr/>
      <dgm:t>
        <a:bodyPr/>
        <a:lstStyle/>
        <a:p>
          <a:endParaRPr lang="en-US"/>
        </a:p>
      </dgm:t>
    </dgm:pt>
    <dgm:pt modelId="{02FC714F-075D-6545-9960-B137D0731A90}" type="sibTrans" cxnId="{7EF0233E-8E99-D443-9F73-BBFF71CDED29}">
      <dgm:prSet/>
      <dgm:spPr/>
      <dgm:t>
        <a:bodyPr/>
        <a:lstStyle/>
        <a:p>
          <a:endParaRPr lang="en-US"/>
        </a:p>
      </dgm:t>
    </dgm:pt>
    <dgm:pt modelId="{61C2FC02-FFFF-8844-86A1-057402F5ED7B}" type="pres">
      <dgm:prSet presAssocID="{8BA9029E-ABA9-0D44-A59C-2B914CBA1A1F}" presName="Name0" presStyleCnt="0">
        <dgm:presLayoutVars>
          <dgm:dir/>
          <dgm:animLvl val="lvl"/>
          <dgm:resizeHandles val="exact"/>
        </dgm:presLayoutVars>
      </dgm:prSet>
      <dgm:spPr/>
    </dgm:pt>
    <dgm:pt modelId="{3319E45C-651F-3A44-9C0B-0166FC276250}" type="pres">
      <dgm:prSet presAssocID="{8BA9029E-ABA9-0D44-A59C-2B914CBA1A1F}" presName="tSp" presStyleCnt="0"/>
      <dgm:spPr/>
    </dgm:pt>
    <dgm:pt modelId="{665ADC1E-EC47-C24B-84A8-9110E8C18CA8}" type="pres">
      <dgm:prSet presAssocID="{8BA9029E-ABA9-0D44-A59C-2B914CBA1A1F}" presName="bSp" presStyleCnt="0"/>
      <dgm:spPr/>
    </dgm:pt>
    <dgm:pt modelId="{E41EF0AB-D30F-EC40-81B8-71E6CA6E2C28}" type="pres">
      <dgm:prSet presAssocID="{8BA9029E-ABA9-0D44-A59C-2B914CBA1A1F}" presName="process" presStyleCnt="0"/>
      <dgm:spPr/>
    </dgm:pt>
    <dgm:pt modelId="{58B737AC-5363-5F4F-B355-FC476F8DD191}" type="pres">
      <dgm:prSet presAssocID="{40C29509-9EC2-444A-A8F7-6CA4E335A2D3}" presName="composite1" presStyleCnt="0"/>
      <dgm:spPr/>
    </dgm:pt>
    <dgm:pt modelId="{65CD3094-1FA9-DB40-AB87-BD43F72C0ACA}" type="pres">
      <dgm:prSet presAssocID="{40C29509-9EC2-444A-A8F7-6CA4E335A2D3}" presName="dummyNode1" presStyleLbl="node1" presStyleIdx="0" presStyleCnt="3"/>
      <dgm:spPr/>
    </dgm:pt>
    <dgm:pt modelId="{8A27A603-D583-8C47-92BC-417E29609453}" type="pres">
      <dgm:prSet presAssocID="{40C29509-9EC2-444A-A8F7-6CA4E335A2D3}" presName="childNode1" presStyleLbl="bgAcc1" presStyleIdx="0" presStyleCnt="3" custLinFactNeighborX="-24623" custLinFactNeighborY="-20910">
        <dgm:presLayoutVars>
          <dgm:bulletEnabled val="1"/>
        </dgm:presLayoutVars>
      </dgm:prSet>
      <dgm:spPr/>
    </dgm:pt>
    <dgm:pt modelId="{71B18C8A-496F-544A-BB4F-226DFF294B29}" type="pres">
      <dgm:prSet presAssocID="{40C29509-9EC2-444A-A8F7-6CA4E335A2D3}" presName="childNode1tx" presStyleLbl="bgAcc1" presStyleIdx="0" presStyleCnt="3">
        <dgm:presLayoutVars>
          <dgm:bulletEnabled val="1"/>
        </dgm:presLayoutVars>
      </dgm:prSet>
      <dgm:spPr/>
    </dgm:pt>
    <dgm:pt modelId="{125E6896-E60A-8947-8704-669265B3724E}" type="pres">
      <dgm:prSet presAssocID="{40C29509-9EC2-444A-A8F7-6CA4E335A2D3}" presName="parentNode1" presStyleLbl="node1" presStyleIdx="0" presStyleCnt="3" custLinFactNeighborX="-4557" custLinFactNeighborY="-38418">
        <dgm:presLayoutVars>
          <dgm:chMax val="1"/>
          <dgm:bulletEnabled val="1"/>
        </dgm:presLayoutVars>
      </dgm:prSet>
      <dgm:spPr/>
    </dgm:pt>
    <dgm:pt modelId="{F01F77CD-E421-9E44-9263-8EB43FECDE32}" type="pres">
      <dgm:prSet presAssocID="{40C29509-9EC2-444A-A8F7-6CA4E335A2D3}" presName="connSite1" presStyleCnt="0"/>
      <dgm:spPr/>
    </dgm:pt>
    <dgm:pt modelId="{4DD0FEE9-989F-9542-83DD-6CFE86587014}" type="pres">
      <dgm:prSet presAssocID="{75A86D77-2B08-1741-85B3-ECFF556489F3}" presName="Name9" presStyleLbl="sibTrans2D1" presStyleIdx="0" presStyleCnt="2" custLinFactNeighborX="14599" custLinFactNeighborY="-7178"/>
      <dgm:spPr/>
    </dgm:pt>
    <dgm:pt modelId="{EC9B83BE-37A4-C041-9656-3C357DF6D9D2}" type="pres">
      <dgm:prSet presAssocID="{F64D8EF6-A818-954A-AD01-F6300D3B5E8F}" presName="composite2" presStyleCnt="0"/>
      <dgm:spPr/>
    </dgm:pt>
    <dgm:pt modelId="{E8D69655-0946-DB43-BEAF-113C45EF47C3}" type="pres">
      <dgm:prSet presAssocID="{F64D8EF6-A818-954A-AD01-F6300D3B5E8F}" presName="dummyNode2" presStyleLbl="node1" presStyleIdx="0" presStyleCnt="3"/>
      <dgm:spPr/>
    </dgm:pt>
    <dgm:pt modelId="{C89988BB-0666-E04E-A18A-63A9B65B5068}" type="pres">
      <dgm:prSet presAssocID="{F64D8EF6-A818-954A-AD01-F6300D3B5E8F}" presName="childNode2" presStyleLbl="bgAcc1" presStyleIdx="1" presStyleCnt="3" custScaleX="159665" custScaleY="149382" custLinFactNeighborX="-12700" custLinFactNeighborY="8824">
        <dgm:presLayoutVars>
          <dgm:bulletEnabled val="1"/>
        </dgm:presLayoutVars>
      </dgm:prSet>
      <dgm:spPr/>
    </dgm:pt>
    <dgm:pt modelId="{F92BA92A-A523-284F-AB5D-724A848BF540}" type="pres">
      <dgm:prSet presAssocID="{F64D8EF6-A818-954A-AD01-F6300D3B5E8F}" presName="childNode2tx" presStyleLbl="bgAcc1" presStyleIdx="1" presStyleCnt="3">
        <dgm:presLayoutVars>
          <dgm:bulletEnabled val="1"/>
        </dgm:presLayoutVars>
      </dgm:prSet>
      <dgm:spPr/>
    </dgm:pt>
    <dgm:pt modelId="{4C126584-AA51-964E-89E5-36CE00B1B962}" type="pres">
      <dgm:prSet presAssocID="{F64D8EF6-A818-954A-AD01-F6300D3B5E8F}" presName="parentNode2" presStyleLbl="node1" presStyleIdx="1" presStyleCnt="3" custScaleY="118772" custLinFactNeighborX="3591" custLinFactNeighborY="562">
        <dgm:presLayoutVars>
          <dgm:chMax val="0"/>
          <dgm:bulletEnabled val="1"/>
        </dgm:presLayoutVars>
      </dgm:prSet>
      <dgm:spPr/>
    </dgm:pt>
    <dgm:pt modelId="{FD1CC5EF-8DB5-984B-BDC5-F9D7EF1017B6}" type="pres">
      <dgm:prSet presAssocID="{F64D8EF6-A818-954A-AD01-F6300D3B5E8F}" presName="connSite2" presStyleCnt="0"/>
      <dgm:spPr/>
    </dgm:pt>
    <dgm:pt modelId="{EDD22A6E-0474-C64C-965A-E0FCE4A5825D}" type="pres">
      <dgm:prSet presAssocID="{68ECD84D-3B20-F74C-B964-A8CB36A3F5C9}" presName="Name18" presStyleLbl="sibTrans2D1" presStyleIdx="1" presStyleCnt="2" custLinFactNeighborX="16892" custLinFactNeighborY="19434"/>
      <dgm:spPr/>
    </dgm:pt>
    <dgm:pt modelId="{5F650FFD-D15D-C145-BC28-D3EB73C31653}" type="pres">
      <dgm:prSet presAssocID="{38D5F9D0-E1CA-AC47-A35F-21EB2A877651}" presName="composite1" presStyleCnt="0"/>
      <dgm:spPr/>
    </dgm:pt>
    <dgm:pt modelId="{0E528D9C-C8BA-D047-B114-BD3CD3CCA233}" type="pres">
      <dgm:prSet presAssocID="{38D5F9D0-E1CA-AC47-A35F-21EB2A877651}" presName="dummyNode1" presStyleLbl="node1" presStyleIdx="1" presStyleCnt="3"/>
      <dgm:spPr/>
    </dgm:pt>
    <dgm:pt modelId="{0745205E-E8A9-F64D-A6B7-E92863EB3370}" type="pres">
      <dgm:prSet presAssocID="{38D5F9D0-E1CA-AC47-A35F-21EB2A877651}" presName="childNode1" presStyleLbl="bgAcc1" presStyleIdx="2" presStyleCnt="3" custScaleX="134976" custScaleY="148826">
        <dgm:presLayoutVars>
          <dgm:bulletEnabled val="1"/>
        </dgm:presLayoutVars>
      </dgm:prSet>
      <dgm:spPr/>
    </dgm:pt>
    <dgm:pt modelId="{2679FA21-B74E-4B44-89C9-077E45D1C8C0}" type="pres">
      <dgm:prSet presAssocID="{38D5F9D0-E1CA-AC47-A35F-21EB2A877651}" presName="childNode1tx" presStyleLbl="bgAcc1" presStyleIdx="2" presStyleCnt="3">
        <dgm:presLayoutVars>
          <dgm:bulletEnabled val="1"/>
        </dgm:presLayoutVars>
      </dgm:prSet>
      <dgm:spPr/>
    </dgm:pt>
    <dgm:pt modelId="{278A1380-6017-A54D-A2D3-86438E6CC903}" type="pres">
      <dgm:prSet presAssocID="{38D5F9D0-E1CA-AC47-A35F-21EB2A877651}" presName="parentNode1" presStyleLbl="node1" presStyleIdx="2" presStyleCnt="3" custLinFactNeighborX="10720" custLinFactNeighborY="70541">
        <dgm:presLayoutVars>
          <dgm:chMax val="1"/>
          <dgm:bulletEnabled val="1"/>
        </dgm:presLayoutVars>
      </dgm:prSet>
      <dgm:spPr/>
    </dgm:pt>
    <dgm:pt modelId="{B3FC9111-50CD-6140-889B-63EF2699B32F}" type="pres">
      <dgm:prSet presAssocID="{38D5F9D0-E1CA-AC47-A35F-21EB2A877651}" presName="connSite1" presStyleCnt="0"/>
      <dgm:spPr/>
    </dgm:pt>
  </dgm:ptLst>
  <dgm:cxnLst>
    <dgm:cxn modelId="{88CE1C0E-C78B-A64D-9048-C5E6199C05FB}" type="presOf" srcId="{40C29509-9EC2-444A-A8F7-6CA4E335A2D3}" destId="{125E6896-E60A-8947-8704-669265B3724E}" srcOrd="0" destOrd="0" presId="urn:microsoft.com/office/officeart/2005/8/layout/hProcess4"/>
    <dgm:cxn modelId="{75A83A3B-7CBD-E44F-B739-F60A74C6DF22}" type="presOf" srcId="{F64D8EF6-A818-954A-AD01-F6300D3B5E8F}" destId="{4C126584-AA51-964E-89E5-36CE00B1B962}" srcOrd="0" destOrd="0" presId="urn:microsoft.com/office/officeart/2005/8/layout/hProcess4"/>
    <dgm:cxn modelId="{7EF0233E-8E99-D443-9F73-BBFF71CDED29}" srcId="{38D5F9D0-E1CA-AC47-A35F-21EB2A877651}" destId="{9CF350AA-7BA1-BD42-88B8-E63AB51C142B}" srcOrd="0" destOrd="0" parTransId="{7DB51D1F-0306-2149-843E-54B0BCA1C218}" sibTransId="{02FC714F-075D-6545-9960-B137D0731A90}"/>
    <dgm:cxn modelId="{5B034B3F-CB92-AB47-85FB-186A5AF8FE8E}" srcId="{F64D8EF6-A818-954A-AD01-F6300D3B5E8F}" destId="{A27766FB-32F2-3544-888D-D5404A6BD413}" srcOrd="0" destOrd="0" parTransId="{C98B38CB-113B-7447-90C9-7B61B23808C0}" sibTransId="{FA6D648C-3602-2A4F-8F62-7E9B39A33848}"/>
    <dgm:cxn modelId="{C9458D5B-5C0F-0042-84A8-587C0DF1127A}" type="presOf" srcId="{75A86D77-2B08-1741-85B3-ECFF556489F3}" destId="{4DD0FEE9-989F-9542-83DD-6CFE86587014}" srcOrd="0" destOrd="0" presId="urn:microsoft.com/office/officeart/2005/8/layout/hProcess4"/>
    <dgm:cxn modelId="{F502DF5D-95CB-0E49-9A80-9E19B878D600}" type="presOf" srcId="{A27766FB-32F2-3544-888D-D5404A6BD413}" destId="{F92BA92A-A523-284F-AB5D-724A848BF540}" srcOrd="1" destOrd="0" presId="urn:microsoft.com/office/officeart/2005/8/layout/hProcess4"/>
    <dgm:cxn modelId="{92161565-5611-3B44-923F-F2716FDBAE06}" type="presOf" srcId="{9CF350AA-7BA1-BD42-88B8-E63AB51C142B}" destId="{2679FA21-B74E-4B44-89C9-077E45D1C8C0}" srcOrd="1" destOrd="0" presId="urn:microsoft.com/office/officeart/2005/8/layout/hProcess4"/>
    <dgm:cxn modelId="{2203DA67-0FEC-304D-8421-B4F743ACB4F4}" type="presOf" srcId="{8BA9029E-ABA9-0D44-A59C-2B914CBA1A1F}" destId="{61C2FC02-FFFF-8844-86A1-057402F5ED7B}" srcOrd="0" destOrd="0" presId="urn:microsoft.com/office/officeart/2005/8/layout/hProcess4"/>
    <dgm:cxn modelId="{98AD4955-0FF8-1E4E-A861-66F3B68A8017}" srcId="{8BA9029E-ABA9-0D44-A59C-2B914CBA1A1F}" destId="{40C29509-9EC2-444A-A8F7-6CA4E335A2D3}" srcOrd="0" destOrd="0" parTransId="{06EABB60-1613-974C-8230-972A457C8DEA}" sibTransId="{75A86D77-2B08-1741-85B3-ECFF556489F3}"/>
    <dgm:cxn modelId="{ACDDC180-E1C6-F844-8B35-71B5F491AD9F}" type="presOf" srcId="{38D5F9D0-E1CA-AC47-A35F-21EB2A877651}" destId="{278A1380-6017-A54D-A2D3-86438E6CC903}" srcOrd="0" destOrd="0" presId="urn:microsoft.com/office/officeart/2005/8/layout/hProcess4"/>
    <dgm:cxn modelId="{4541C59B-0BD9-6740-AF40-5DDDD9214969}" srcId="{8BA9029E-ABA9-0D44-A59C-2B914CBA1A1F}" destId="{38D5F9D0-E1CA-AC47-A35F-21EB2A877651}" srcOrd="2" destOrd="0" parTransId="{DF06C94C-6488-444D-9B8C-09A46F242D2D}" sibTransId="{A53F820E-2D4D-FE40-A941-93EAF51E114C}"/>
    <dgm:cxn modelId="{3C3525AB-BC68-F849-88ED-7CD3748D9E41}" type="presOf" srcId="{A27766FB-32F2-3544-888D-D5404A6BD413}" destId="{C89988BB-0666-E04E-A18A-63A9B65B5068}" srcOrd="0" destOrd="0" presId="urn:microsoft.com/office/officeart/2005/8/layout/hProcess4"/>
    <dgm:cxn modelId="{9CA851B0-5EEE-7C40-9C1A-0B4D70B3EAD2}" type="presOf" srcId="{4A630EE4-8134-CF4C-9B67-86E0B4C27F91}" destId="{71B18C8A-496F-544A-BB4F-226DFF294B29}" srcOrd="1" destOrd="0" presId="urn:microsoft.com/office/officeart/2005/8/layout/hProcess4"/>
    <dgm:cxn modelId="{53F84DB2-E8C5-CC4D-9230-8AB2AE6C11F8}" type="presOf" srcId="{68ECD84D-3B20-F74C-B964-A8CB36A3F5C9}" destId="{EDD22A6E-0474-C64C-965A-E0FCE4A5825D}" srcOrd="0" destOrd="0" presId="urn:microsoft.com/office/officeart/2005/8/layout/hProcess4"/>
    <dgm:cxn modelId="{E50836C9-B878-A84D-BB77-D4B3A75126C6}" type="presOf" srcId="{4A630EE4-8134-CF4C-9B67-86E0B4C27F91}" destId="{8A27A603-D583-8C47-92BC-417E29609453}" srcOrd="0" destOrd="0" presId="urn:microsoft.com/office/officeart/2005/8/layout/hProcess4"/>
    <dgm:cxn modelId="{05A6D0F8-9BDF-9846-8E36-4D4D6E022475}" srcId="{40C29509-9EC2-444A-A8F7-6CA4E335A2D3}" destId="{4A630EE4-8134-CF4C-9B67-86E0B4C27F91}" srcOrd="0" destOrd="0" parTransId="{12C84825-B199-184C-AB6C-7FEA4044262F}" sibTransId="{BFCB3BFD-D474-AE45-977B-FD764ED82492}"/>
    <dgm:cxn modelId="{BD231CFA-F480-7B46-9FCA-2ECAF34103F4}" type="presOf" srcId="{9CF350AA-7BA1-BD42-88B8-E63AB51C142B}" destId="{0745205E-E8A9-F64D-A6B7-E92863EB3370}" srcOrd="0" destOrd="0" presId="urn:microsoft.com/office/officeart/2005/8/layout/hProcess4"/>
    <dgm:cxn modelId="{266174FC-1353-404D-9AC3-E09144398D09}" srcId="{8BA9029E-ABA9-0D44-A59C-2B914CBA1A1F}" destId="{F64D8EF6-A818-954A-AD01-F6300D3B5E8F}" srcOrd="1" destOrd="0" parTransId="{431A352A-442D-7240-92C2-639AA43B1649}" sibTransId="{68ECD84D-3B20-F74C-B964-A8CB36A3F5C9}"/>
    <dgm:cxn modelId="{648446D8-902E-A04C-9542-F38A57255A07}" type="presParOf" srcId="{61C2FC02-FFFF-8844-86A1-057402F5ED7B}" destId="{3319E45C-651F-3A44-9C0B-0166FC276250}" srcOrd="0" destOrd="0" presId="urn:microsoft.com/office/officeart/2005/8/layout/hProcess4"/>
    <dgm:cxn modelId="{24A2B996-CAE2-204D-BBF1-46402E019CB1}" type="presParOf" srcId="{61C2FC02-FFFF-8844-86A1-057402F5ED7B}" destId="{665ADC1E-EC47-C24B-84A8-9110E8C18CA8}" srcOrd="1" destOrd="0" presId="urn:microsoft.com/office/officeart/2005/8/layout/hProcess4"/>
    <dgm:cxn modelId="{9BCD4110-52BE-CD4D-B4E8-41A132AE586D}" type="presParOf" srcId="{61C2FC02-FFFF-8844-86A1-057402F5ED7B}" destId="{E41EF0AB-D30F-EC40-81B8-71E6CA6E2C28}" srcOrd="2" destOrd="0" presId="urn:microsoft.com/office/officeart/2005/8/layout/hProcess4"/>
    <dgm:cxn modelId="{1596B1C1-9718-2C4A-AD16-47FC595B5E6C}" type="presParOf" srcId="{E41EF0AB-D30F-EC40-81B8-71E6CA6E2C28}" destId="{58B737AC-5363-5F4F-B355-FC476F8DD191}" srcOrd="0" destOrd="0" presId="urn:microsoft.com/office/officeart/2005/8/layout/hProcess4"/>
    <dgm:cxn modelId="{369637FA-F7FA-CC48-A7D0-78D593C40360}" type="presParOf" srcId="{58B737AC-5363-5F4F-B355-FC476F8DD191}" destId="{65CD3094-1FA9-DB40-AB87-BD43F72C0ACA}" srcOrd="0" destOrd="0" presId="urn:microsoft.com/office/officeart/2005/8/layout/hProcess4"/>
    <dgm:cxn modelId="{031854F6-C329-DF42-966D-1C89A6328CF6}" type="presParOf" srcId="{58B737AC-5363-5F4F-B355-FC476F8DD191}" destId="{8A27A603-D583-8C47-92BC-417E29609453}" srcOrd="1" destOrd="0" presId="urn:microsoft.com/office/officeart/2005/8/layout/hProcess4"/>
    <dgm:cxn modelId="{71F643F4-782C-0444-9021-930C4D19A36D}" type="presParOf" srcId="{58B737AC-5363-5F4F-B355-FC476F8DD191}" destId="{71B18C8A-496F-544A-BB4F-226DFF294B29}" srcOrd="2" destOrd="0" presId="urn:microsoft.com/office/officeart/2005/8/layout/hProcess4"/>
    <dgm:cxn modelId="{A4BE3A69-D056-5044-8404-1946080F4199}" type="presParOf" srcId="{58B737AC-5363-5F4F-B355-FC476F8DD191}" destId="{125E6896-E60A-8947-8704-669265B3724E}" srcOrd="3" destOrd="0" presId="urn:microsoft.com/office/officeart/2005/8/layout/hProcess4"/>
    <dgm:cxn modelId="{02C3D57D-F482-7A43-89BD-6C75F4A51272}" type="presParOf" srcId="{58B737AC-5363-5F4F-B355-FC476F8DD191}" destId="{F01F77CD-E421-9E44-9263-8EB43FECDE32}" srcOrd="4" destOrd="0" presId="urn:microsoft.com/office/officeart/2005/8/layout/hProcess4"/>
    <dgm:cxn modelId="{E2978993-DBFB-324B-8BFF-72A0E4A32E45}" type="presParOf" srcId="{E41EF0AB-D30F-EC40-81B8-71E6CA6E2C28}" destId="{4DD0FEE9-989F-9542-83DD-6CFE86587014}" srcOrd="1" destOrd="0" presId="urn:microsoft.com/office/officeart/2005/8/layout/hProcess4"/>
    <dgm:cxn modelId="{4071BBE9-80D3-3343-A5A0-A92F98CECD2D}" type="presParOf" srcId="{E41EF0AB-D30F-EC40-81B8-71E6CA6E2C28}" destId="{EC9B83BE-37A4-C041-9656-3C357DF6D9D2}" srcOrd="2" destOrd="0" presId="urn:microsoft.com/office/officeart/2005/8/layout/hProcess4"/>
    <dgm:cxn modelId="{E814A794-A546-F04D-BC81-E013006668B0}" type="presParOf" srcId="{EC9B83BE-37A4-C041-9656-3C357DF6D9D2}" destId="{E8D69655-0946-DB43-BEAF-113C45EF47C3}" srcOrd="0" destOrd="0" presId="urn:microsoft.com/office/officeart/2005/8/layout/hProcess4"/>
    <dgm:cxn modelId="{271955F7-E94B-DA49-9789-7CD6A3A6FE52}" type="presParOf" srcId="{EC9B83BE-37A4-C041-9656-3C357DF6D9D2}" destId="{C89988BB-0666-E04E-A18A-63A9B65B5068}" srcOrd="1" destOrd="0" presId="urn:microsoft.com/office/officeart/2005/8/layout/hProcess4"/>
    <dgm:cxn modelId="{F23E5D4E-8CA9-0E46-B915-261BE30C0E11}" type="presParOf" srcId="{EC9B83BE-37A4-C041-9656-3C357DF6D9D2}" destId="{F92BA92A-A523-284F-AB5D-724A848BF540}" srcOrd="2" destOrd="0" presId="urn:microsoft.com/office/officeart/2005/8/layout/hProcess4"/>
    <dgm:cxn modelId="{ECA79FAE-83E8-2044-A1A8-9BA80D0EF4E6}" type="presParOf" srcId="{EC9B83BE-37A4-C041-9656-3C357DF6D9D2}" destId="{4C126584-AA51-964E-89E5-36CE00B1B962}" srcOrd="3" destOrd="0" presId="urn:microsoft.com/office/officeart/2005/8/layout/hProcess4"/>
    <dgm:cxn modelId="{E62D2EFA-270D-7A43-8770-26FE2712021C}" type="presParOf" srcId="{EC9B83BE-37A4-C041-9656-3C357DF6D9D2}" destId="{FD1CC5EF-8DB5-984B-BDC5-F9D7EF1017B6}" srcOrd="4" destOrd="0" presId="urn:microsoft.com/office/officeart/2005/8/layout/hProcess4"/>
    <dgm:cxn modelId="{4E5DD89C-4E06-494C-9F7F-0AB5BE0EE7B7}" type="presParOf" srcId="{E41EF0AB-D30F-EC40-81B8-71E6CA6E2C28}" destId="{EDD22A6E-0474-C64C-965A-E0FCE4A5825D}" srcOrd="3" destOrd="0" presId="urn:microsoft.com/office/officeart/2005/8/layout/hProcess4"/>
    <dgm:cxn modelId="{8935F6C1-4F23-7C48-A678-30FB78ABF4F0}" type="presParOf" srcId="{E41EF0AB-D30F-EC40-81B8-71E6CA6E2C28}" destId="{5F650FFD-D15D-C145-BC28-D3EB73C31653}" srcOrd="4" destOrd="0" presId="urn:microsoft.com/office/officeart/2005/8/layout/hProcess4"/>
    <dgm:cxn modelId="{97DD1F60-EEDD-AF4F-B489-27E55488544F}" type="presParOf" srcId="{5F650FFD-D15D-C145-BC28-D3EB73C31653}" destId="{0E528D9C-C8BA-D047-B114-BD3CD3CCA233}" srcOrd="0" destOrd="0" presId="urn:microsoft.com/office/officeart/2005/8/layout/hProcess4"/>
    <dgm:cxn modelId="{D302991A-5D97-FA41-8814-EE102FE66514}" type="presParOf" srcId="{5F650FFD-D15D-C145-BC28-D3EB73C31653}" destId="{0745205E-E8A9-F64D-A6B7-E92863EB3370}" srcOrd="1" destOrd="0" presId="urn:microsoft.com/office/officeart/2005/8/layout/hProcess4"/>
    <dgm:cxn modelId="{899803E1-09E8-994A-B568-7A243F988540}" type="presParOf" srcId="{5F650FFD-D15D-C145-BC28-D3EB73C31653}" destId="{2679FA21-B74E-4B44-89C9-077E45D1C8C0}" srcOrd="2" destOrd="0" presId="urn:microsoft.com/office/officeart/2005/8/layout/hProcess4"/>
    <dgm:cxn modelId="{68C7F285-DA06-224E-B076-A1D05FEA334B}" type="presParOf" srcId="{5F650FFD-D15D-C145-BC28-D3EB73C31653}" destId="{278A1380-6017-A54D-A2D3-86438E6CC903}" srcOrd="3" destOrd="0" presId="urn:microsoft.com/office/officeart/2005/8/layout/hProcess4"/>
    <dgm:cxn modelId="{2F8E07EE-15F0-6144-B4F6-3A6C026F2DFB}" type="presParOf" srcId="{5F650FFD-D15D-C145-BC28-D3EB73C31653}" destId="{B3FC9111-50CD-6140-889B-63EF2699B32F}" srcOrd="4" destOrd="0" presId="urn:microsoft.com/office/officeart/2005/8/layout/hProcess4"/>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FB0DA0-4B8E-7F4F-8798-7F71A7155553}" type="doc">
      <dgm:prSet loTypeId="urn:microsoft.com/office/officeart/2005/8/layout/radial3" loCatId="relationship" qsTypeId="urn:microsoft.com/office/officeart/2005/8/quickstyle/simple4" qsCatId="simple" csTypeId="urn:microsoft.com/office/officeart/2005/8/colors/accent1_2" csCatId="accent1" phldr="1"/>
      <dgm:spPr/>
      <dgm:t>
        <a:bodyPr/>
        <a:lstStyle/>
        <a:p>
          <a:endParaRPr lang="en-US"/>
        </a:p>
      </dgm:t>
    </dgm:pt>
    <dgm:pt modelId="{401CBFA6-F4C0-BF45-BE3C-CA35AAA82C5E}">
      <dgm:prSet phldrT="[Text]" custT="1"/>
      <dgm:spPr>
        <a:ln>
          <a:solidFill>
            <a:schemeClr val="tx1"/>
          </a:solidFill>
        </a:ln>
      </dgm:spPr>
      <dgm:t>
        <a:bodyPr/>
        <a:lstStyle/>
        <a:p>
          <a:r>
            <a:rPr lang="en-US" sz="2400" dirty="0">
              <a:solidFill>
                <a:schemeClr val="tx1"/>
              </a:solidFill>
            </a:rPr>
            <a:t>The three most important symmetric block ciphers</a:t>
          </a:r>
        </a:p>
      </dgm:t>
    </dgm:pt>
    <dgm:pt modelId="{E29F207C-4345-574F-BA93-2C538A85966C}" type="parTrans" cxnId="{F61051F6-3542-DD4F-95EE-240429D358B1}">
      <dgm:prSet/>
      <dgm:spPr/>
      <dgm:t>
        <a:bodyPr/>
        <a:lstStyle/>
        <a:p>
          <a:endParaRPr lang="en-US"/>
        </a:p>
      </dgm:t>
    </dgm:pt>
    <dgm:pt modelId="{FAFC1D15-C4CD-144C-8797-516CC4ED0D62}" type="sibTrans" cxnId="{F61051F6-3542-DD4F-95EE-240429D358B1}">
      <dgm:prSet/>
      <dgm:spPr/>
      <dgm:t>
        <a:bodyPr/>
        <a:lstStyle/>
        <a:p>
          <a:endParaRPr lang="en-US"/>
        </a:p>
      </dgm:t>
    </dgm:pt>
    <dgm:pt modelId="{ED17C4CD-FCD6-7F42-B01C-6A8C9A2C5D2B}">
      <dgm:prSet/>
      <dgm:spPr>
        <a:solidFill>
          <a:schemeClr val="tx1"/>
        </a:solidFill>
        <a:ln>
          <a:solidFill>
            <a:srgbClr val="000000"/>
          </a:solidFill>
        </a:ln>
      </dgm:spPr>
      <dgm:t>
        <a:bodyPr/>
        <a:lstStyle/>
        <a:p>
          <a:r>
            <a:rPr lang="en-US" dirty="0">
              <a:solidFill>
                <a:schemeClr val="tx2">
                  <a:lumMod val="10000"/>
                </a:schemeClr>
              </a:solidFill>
            </a:rPr>
            <a:t>Data Encryption Standard (DES)</a:t>
          </a:r>
        </a:p>
      </dgm:t>
    </dgm:pt>
    <dgm:pt modelId="{6BE4540A-45D2-194B-A949-AE0379031EC1}" type="parTrans" cxnId="{73F227EF-9A98-E241-9DD5-FEF8A96AD246}">
      <dgm:prSet/>
      <dgm:spPr/>
      <dgm:t>
        <a:bodyPr/>
        <a:lstStyle/>
        <a:p>
          <a:endParaRPr lang="en-US"/>
        </a:p>
      </dgm:t>
    </dgm:pt>
    <dgm:pt modelId="{534664AD-4329-6346-BF24-B1AC6B61C9B7}" type="sibTrans" cxnId="{73F227EF-9A98-E241-9DD5-FEF8A96AD246}">
      <dgm:prSet/>
      <dgm:spPr/>
      <dgm:t>
        <a:bodyPr/>
        <a:lstStyle/>
        <a:p>
          <a:endParaRPr lang="en-US"/>
        </a:p>
      </dgm:t>
    </dgm:pt>
    <dgm:pt modelId="{19311FF5-F75C-A64D-9859-A38A3985E7B2}">
      <dgm:prSet/>
      <dgm:spPr>
        <a:solidFill>
          <a:schemeClr val="tx1"/>
        </a:solidFill>
        <a:ln>
          <a:solidFill>
            <a:srgbClr val="000000"/>
          </a:solidFill>
        </a:ln>
      </dgm:spPr>
      <dgm:t>
        <a:bodyPr/>
        <a:lstStyle/>
        <a:p>
          <a:r>
            <a:rPr lang="en-US" dirty="0">
              <a:solidFill>
                <a:schemeClr val="tx2">
                  <a:lumMod val="10000"/>
                </a:schemeClr>
              </a:solidFill>
            </a:rPr>
            <a:t>Triple DES (3DES)</a:t>
          </a:r>
        </a:p>
      </dgm:t>
    </dgm:pt>
    <dgm:pt modelId="{8EFB9B99-220C-2840-9DE7-4D5C40FBB966}" type="parTrans" cxnId="{41D957A0-E0AD-E64F-8AD6-EBBFF4D7399C}">
      <dgm:prSet/>
      <dgm:spPr/>
      <dgm:t>
        <a:bodyPr/>
        <a:lstStyle/>
        <a:p>
          <a:endParaRPr lang="en-US"/>
        </a:p>
      </dgm:t>
    </dgm:pt>
    <dgm:pt modelId="{58856058-092F-7844-A135-DD677D9A4A1B}" type="sibTrans" cxnId="{41D957A0-E0AD-E64F-8AD6-EBBFF4D7399C}">
      <dgm:prSet/>
      <dgm:spPr/>
      <dgm:t>
        <a:bodyPr/>
        <a:lstStyle/>
        <a:p>
          <a:endParaRPr lang="en-US"/>
        </a:p>
      </dgm:t>
    </dgm:pt>
    <dgm:pt modelId="{42DF9D47-1DB2-FA48-96D6-31D858E3557B}">
      <dgm:prSet/>
      <dgm:spPr>
        <a:solidFill>
          <a:schemeClr val="tx1"/>
        </a:solidFill>
        <a:ln>
          <a:solidFill>
            <a:srgbClr val="000000"/>
          </a:solidFill>
        </a:ln>
      </dgm:spPr>
      <dgm:t>
        <a:bodyPr/>
        <a:lstStyle/>
        <a:p>
          <a:r>
            <a:rPr lang="en-US" dirty="0">
              <a:solidFill>
                <a:schemeClr val="tx2">
                  <a:lumMod val="10000"/>
                </a:schemeClr>
              </a:solidFill>
            </a:rPr>
            <a:t>Advanced Encryption Standard (AES)</a:t>
          </a:r>
        </a:p>
      </dgm:t>
    </dgm:pt>
    <dgm:pt modelId="{35D3D0F8-B553-7443-A5C0-27713AE33DCF}" type="parTrans" cxnId="{D535D6A3-14AE-5848-9E85-78EFF2BA733C}">
      <dgm:prSet/>
      <dgm:spPr/>
      <dgm:t>
        <a:bodyPr/>
        <a:lstStyle/>
        <a:p>
          <a:endParaRPr lang="en-US"/>
        </a:p>
      </dgm:t>
    </dgm:pt>
    <dgm:pt modelId="{5C890AFF-E01F-E344-8806-C00550FBC10E}" type="sibTrans" cxnId="{D535D6A3-14AE-5848-9E85-78EFF2BA733C}">
      <dgm:prSet/>
      <dgm:spPr/>
      <dgm:t>
        <a:bodyPr/>
        <a:lstStyle/>
        <a:p>
          <a:endParaRPr lang="en-US"/>
        </a:p>
      </dgm:t>
    </dgm:pt>
    <dgm:pt modelId="{042B89F1-E4A3-7044-A596-8744ED302F82}" type="pres">
      <dgm:prSet presAssocID="{7BFB0DA0-4B8E-7F4F-8798-7F71A7155553}" presName="composite" presStyleCnt="0">
        <dgm:presLayoutVars>
          <dgm:chMax val="1"/>
          <dgm:dir/>
          <dgm:resizeHandles val="exact"/>
        </dgm:presLayoutVars>
      </dgm:prSet>
      <dgm:spPr/>
    </dgm:pt>
    <dgm:pt modelId="{17198835-CA5B-AD41-B98C-183C4575D783}" type="pres">
      <dgm:prSet presAssocID="{7BFB0DA0-4B8E-7F4F-8798-7F71A7155553}" presName="radial" presStyleCnt="0">
        <dgm:presLayoutVars>
          <dgm:animLvl val="ctr"/>
        </dgm:presLayoutVars>
      </dgm:prSet>
      <dgm:spPr/>
    </dgm:pt>
    <dgm:pt modelId="{4999C4DB-1737-6D46-B1B4-84B728DD8CF4}" type="pres">
      <dgm:prSet presAssocID="{401CBFA6-F4C0-BF45-BE3C-CA35AAA82C5E}" presName="centerShape" presStyleLbl="vennNode1" presStyleIdx="0" presStyleCnt="4"/>
      <dgm:spPr/>
    </dgm:pt>
    <dgm:pt modelId="{59B8FDB9-F74B-D845-8B50-38667D4728A5}" type="pres">
      <dgm:prSet presAssocID="{ED17C4CD-FCD6-7F42-B01C-6A8C9A2C5D2B}" presName="node" presStyleLbl="vennNode1" presStyleIdx="1" presStyleCnt="4" custRadScaleRad="79424" custRadScaleInc="-1162">
        <dgm:presLayoutVars>
          <dgm:bulletEnabled val="1"/>
        </dgm:presLayoutVars>
      </dgm:prSet>
      <dgm:spPr/>
    </dgm:pt>
    <dgm:pt modelId="{1CB0E79D-0620-A94B-98C7-6F1C0D17ED7B}" type="pres">
      <dgm:prSet presAssocID="{19311FF5-F75C-A64D-9859-A38A3985E7B2}" presName="node" presStyleLbl="vennNode1" presStyleIdx="2" presStyleCnt="4">
        <dgm:presLayoutVars>
          <dgm:bulletEnabled val="1"/>
        </dgm:presLayoutVars>
      </dgm:prSet>
      <dgm:spPr/>
    </dgm:pt>
    <dgm:pt modelId="{6D2DFC04-5D8A-D94D-9494-8C250C5C903E}" type="pres">
      <dgm:prSet presAssocID="{42DF9D47-1DB2-FA48-96D6-31D858E3557B}" presName="node" presStyleLbl="vennNode1" presStyleIdx="3" presStyleCnt="4">
        <dgm:presLayoutVars>
          <dgm:bulletEnabled val="1"/>
        </dgm:presLayoutVars>
      </dgm:prSet>
      <dgm:spPr/>
    </dgm:pt>
  </dgm:ptLst>
  <dgm:cxnLst>
    <dgm:cxn modelId="{24D3F30E-6B6B-8440-9A38-98A9E1403DF1}" type="presOf" srcId="{42DF9D47-1DB2-FA48-96D6-31D858E3557B}" destId="{6D2DFC04-5D8A-D94D-9494-8C250C5C903E}" srcOrd="0" destOrd="0" presId="urn:microsoft.com/office/officeart/2005/8/layout/radial3"/>
    <dgm:cxn modelId="{D5A52C1A-B5B4-8E44-8CAA-3F7079AF94DC}" type="presOf" srcId="{401CBFA6-F4C0-BF45-BE3C-CA35AAA82C5E}" destId="{4999C4DB-1737-6D46-B1B4-84B728DD8CF4}" srcOrd="0" destOrd="0" presId="urn:microsoft.com/office/officeart/2005/8/layout/radial3"/>
    <dgm:cxn modelId="{195FC55E-0110-5E40-9608-4E3185E6FE20}" type="presOf" srcId="{19311FF5-F75C-A64D-9859-A38A3985E7B2}" destId="{1CB0E79D-0620-A94B-98C7-6F1C0D17ED7B}" srcOrd="0" destOrd="0" presId="urn:microsoft.com/office/officeart/2005/8/layout/radial3"/>
    <dgm:cxn modelId="{E2AC5C41-9B5B-974F-A3D6-B5FB590CF87E}" type="presOf" srcId="{ED17C4CD-FCD6-7F42-B01C-6A8C9A2C5D2B}" destId="{59B8FDB9-F74B-D845-8B50-38667D4728A5}" srcOrd="0" destOrd="0" presId="urn:microsoft.com/office/officeart/2005/8/layout/radial3"/>
    <dgm:cxn modelId="{14AF5B79-1BEF-9F42-803E-92227C3324D7}" type="presOf" srcId="{7BFB0DA0-4B8E-7F4F-8798-7F71A7155553}" destId="{042B89F1-E4A3-7044-A596-8744ED302F82}" srcOrd="0" destOrd="0" presId="urn:microsoft.com/office/officeart/2005/8/layout/radial3"/>
    <dgm:cxn modelId="{41D957A0-E0AD-E64F-8AD6-EBBFF4D7399C}" srcId="{401CBFA6-F4C0-BF45-BE3C-CA35AAA82C5E}" destId="{19311FF5-F75C-A64D-9859-A38A3985E7B2}" srcOrd="1" destOrd="0" parTransId="{8EFB9B99-220C-2840-9DE7-4D5C40FBB966}" sibTransId="{58856058-092F-7844-A135-DD677D9A4A1B}"/>
    <dgm:cxn modelId="{D535D6A3-14AE-5848-9E85-78EFF2BA733C}" srcId="{401CBFA6-F4C0-BF45-BE3C-CA35AAA82C5E}" destId="{42DF9D47-1DB2-FA48-96D6-31D858E3557B}" srcOrd="2" destOrd="0" parTransId="{35D3D0F8-B553-7443-A5C0-27713AE33DCF}" sibTransId="{5C890AFF-E01F-E344-8806-C00550FBC10E}"/>
    <dgm:cxn modelId="{73F227EF-9A98-E241-9DD5-FEF8A96AD246}" srcId="{401CBFA6-F4C0-BF45-BE3C-CA35AAA82C5E}" destId="{ED17C4CD-FCD6-7F42-B01C-6A8C9A2C5D2B}" srcOrd="0" destOrd="0" parTransId="{6BE4540A-45D2-194B-A949-AE0379031EC1}" sibTransId="{534664AD-4329-6346-BF24-B1AC6B61C9B7}"/>
    <dgm:cxn modelId="{F61051F6-3542-DD4F-95EE-240429D358B1}" srcId="{7BFB0DA0-4B8E-7F4F-8798-7F71A7155553}" destId="{401CBFA6-F4C0-BF45-BE3C-CA35AAA82C5E}" srcOrd="0" destOrd="0" parTransId="{E29F207C-4345-574F-BA93-2C538A85966C}" sibTransId="{FAFC1D15-C4CD-144C-8797-516CC4ED0D62}"/>
    <dgm:cxn modelId="{0BEA0910-B8D9-4A40-BB80-CD8CF309D8E9}" type="presParOf" srcId="{042B89F1-E4A3-7044-A596-8744ED302F82}" destId="{17198835-CA5B-AD41-B98C-183C4575D783}" srcOrd="0" destOrd="0" presId="urn:microsoft.com/office/officeart/2005/8/layout/radial3"/>
    <dgm:cxn modelId="{29451D73-8C03-534F-BF51-36D5C8C001F9}" type="presParOf" srcId="{17198835-CA5B-AD41-B98C-183C4575D783}" destId="{4999C4DB-1737-6D46-B1B4-84B728DD8CF4}" srcOrd="0" destOrd="0" presId="urn:microsoft.com/office/officeart/2005/8/layout/radial3"/>
    <dgm:cxn modelId="{C3AFB239-7B15-E849-A079-1BCB51393AD8}" type="presParOf" srcId="{17198835-CA5B-AD41-B98C-183C4575D783}" destId="{59B8FDB9-F74B-D845-8B50-38667D4728A5}" srcOrd="1" destOrd="0" presId="urn:microsoft.com/office/officeart/2005/8/layout/radial3"/>
    <dgm:cxn modelId="{7CF18BCD-4D46-174E-A21E-497409CB5E2D}" type="presParOf" srcId="{17198835-CA5B-AD41-B98C-183C4575D783}" destId="{1CB0E79D-0620-A94B-98C7-6F1C0D17ED7B}" srcOrd="2" destOrd="0" presId="urn:microsoft.com/office/officeart/2005/8/layout/radial3"/>
    <dgm:cxn modelId="{257B9CFD-0477-E942-B441-0A9EF2887BC3}" type="presParOf" srcId="{17198835-CA5B-AD41-B98C-183C4575D783}" destId="{6D2DFC04-5D8A-D94D-9494-8C250C5C903E}"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F70DB5-AAB6-3242-9CDC-C17074F8643C}"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42BC1A99-BA2C-B944-9F3E-4F68B8E0B9A2}">
      <dgm:prSet phldrT="[Text]"/>
      <dgm:spPr>
        <a:effectLst/>
      </dgm:spPr>
      <dgm:t>
        <a:bodyPr/>
        <a:lstStyle/>
        <a:p>
          <a:r>
            <a:rPr lang="en-US" b="1" i="0" dirty="0">
              <a:solidFill>
                <a:schemeClr val="tx1"/>
              </a:solidFill>
            </a:rPr>
            <a:t>Uniform distribution</a:t>
          </a:r>
        </a:p>
      </dgm:t>
    </dgm:pt>
    <dgm:pt modelId="{080661EE-8563-6242-906E-D376BE47DD65}" type="parTrans" cxnId="{DF1A1AF9-CF27-0043-A18C-B47D6F2DF0A1}">
      <dgm:prSet/>
      <dgm:spPr/>
      <dgm:t>
        <a:bodyPr/>
        <a:lstStyle/>
        <a:p>
          <a:endParaRPr lang="en-US"/>
        </a:p>
      </dgm:t>
    </dgm:pt>
    <dgm:pt modelId="{D6CC3316-0DEC-3147-B907-A47B1FFCC647}" type="sibTrans" cxnId="{DF1A1AF9-CF27-0043-A18C-B47D6F2DF0A1}">
      <dgm:prSet/>
      <dgm:spPr/>
      <dgm:t>
        <a:bodyPr/>
        <a:lstStyle/>
        <a:p>
          <a:endParaRPr lang="en-US"/>
        </a:p>
      </dgm:t>
    </dgm:pt>
    <dgm:pt modelId="{2F812641-C412-554A-B057-F06E721BB07A}">
      <dgm:prSet custT="1"/>
      <dgm:spPr>
        <a:ln>
          <a:solidFill>
            <a:schemeClr val="bg1"/>
          </a:solidFill>
        </a:ln>
      </dgm:spPr>
      <dgm:t>
        <a:bodyPr/>
        <a:lstStyle/>
        <a:p>
          <a:r>
            <a:rPr lang="en-US" sz="1600" dirty="0">
              <a:solidFill>
                <a:schemeClr val="tx2">
                  <a:lumMod val="10000"/>
                </a:schemeClr>
              </a:solidFill>
            </a:rPr>
            <a:t>The distribution of bits in the sequence should be uniform</a:t>
          </a:r>
        </a:p>
      </dgm:t>
    </dgm:pt>
    <dgm:pt modelId="{BA81A904-059A-8544-8951-5329545B7B31}" type="parTrans" cxnId="{95B8B2C8-A428-164A-B26B-659A460085D1}">
      <dgm:prSet/>
      <dgm:spPr/>
      <dgm:t>
        <a:bodyPr/>
        <a:lstStyle/>
        <a:p>
          <a:endParaRPr lang="en-US"/>
        </a:p>
      </dgm:t>
    </dgm:pt>
    <dgm:pt modelId="{3B5F6199-C2E7-F74C-9721-1E0F09F2CCDF}" type="sibTrans" cxnId="{95B8B2C8-A428-164A-B26B-659A460085D1}">
      <dgm:prSet/>
      <dgm:spPr/>
      <dgm:t>
        <a:bodyPr/>
        <a:lstStyle/>
        <a:p>
          <a:endParaRPr lang="en-US"/>
        </a:p>
      </dgm:t>
    </dgm:pt>
    <dgm:pt modelId="{BE1C4DA7-4E50-0748-8BE8-D41903C58390}">
      <dgm:prSet custT="1"/>
      <dgm:spPr>
        <a:ln>
          <a:solidFill>
            <a:schemeClr val="bg1"/>
          </a:solidFill>
        </a:ln>
      </dgm:spPr>
      <dgm:t>
        <a:bodyPr/>
        <a:lstStyle/>
        <a:p>
          <a:r>
            <a:rPr lang="en-US" sz="1600" dirty="0">
              <a:solidFill>
                <a:schemeClr val="tx2">
                  <a:lumMod val="10000"/>
                </a:schemeClr>
              </a:solidFill>
            </a:rPr>
            <a:t>Frequency of occurrence of ones and zeros should be approximately the same</a:t>
          </a:r>
        </a:p>
      </dgm:t>
    </dgm:pt>
    <dgm:pt modelId="{C2AD1C44-2620-D040-A662-A175AF1496FD}" type="parTrans" cxnId="{79B34445-D2BF-184D-96DC-4A8A8BE9AA44}">
      <dgm:prSet/>
      <dgm:spPr/>
      <dgm:t>
        <a:bodyPr/>
        <a:lstStyle/>
        <a:p>
          <a:endParaRPr lang="en-US"/>
        </a:p>
      </dgm:t>
    </dgm:pt>
    <dgm:pt modelId="{E4A094DB-B5ED-BE41-9273-AFF4F8264DD7}" type="sibTrans" cxnId="{79B34445-D2BF-184D-96DC-4A8A8BE9AA44}">
      <dgm:prSet/>
      <dgm:spPr/>
      <dgm:t>
        <a:bodyPr/>
        <a:lstStyle/>
        <a:p>
          <a:endParaRPr lang="en-US"/>
        </a:p>
      </dgm:t>
    </dgm:pt>
    <dgm:pt modelId="{30B7EAB3-7F3E-704E-9BBC-D5DF52D88DC5}">
      <dgm:prSet/>
      <dgm:spPr>
        <a:effectLst/>
      </dgm:spPr>
      <dgm:t>
        <a:bodyPr/>
        <a:lstStyle/>
        <a:p>
          <a:r>
            <a:rPr lang="en-US" b="1" dirty="0">
              <a:solidFill>
                <a:schemeClr val="tx1"/>
              </a:solidFill>
            </a:rPr>
            <a:t>Independence</a:t>
          </a:r>
        </a:p>
      </dgm:t>
    </dgm:pt>
    <dgm:pt modelId="{93A984FD-97DC-4B4D-9894-B81537B80F15}" type="parTrans" cxnId="{16F3FA5F-7C16-674B-A800-C85FC9CC59D2}">
      <dgm:prSet/>
      <dgm:spPr/>
      <dgm:t>
        <a:bodyPr/>
        <a:lstStyle/>
        <a:p>
          <a:endParaRPr lang="en-US"/>
        </a:p>
      </dgm:t>
    </dgm:pt>
    <dgm:pt modelId="{700E7E75-3BF0-C14D-8F6B-75670987F1FC}" type="sibTrans" cxnId="{16F3FA5F-7C16-674B-A800-C85FC9CC59D2}">
      <dgm:prSet/>
      <dgm:spPr/>
      <dgm:t>
        <a:bodyPr/>
        <a:lstStyle/>
        <a:p>
          <a:endParaRPr lang="en-US"/>
        </a:p>
      </dgm:t>
    </dgm:pt>
    <dgm:pt modelId="{C253D445-15D6-0F4A-914B-F2D08C1CEA4D}">
      <dgm:prSet custT="1"/>
      <dgm:spPr>
        <a:ln>
          <a:solidFill>
            <a:schemeClr val="bg1"/>
          </a:solidFill>
        </a:ln>
      </dgm:spPr>
      <dgm:t>
        <a:bodyPr/>
        <a:lstStyle/>
        <a:p>
          <a:r>
            <a:rPr lang="en-US" sz="1400" dirty="0">
              <a:solidFill>
                <a:schemeClr val="tx2">
                  <a:lumMod val="10000"/>
                </a:schemeClr>
              </a:solidFill>
            </a:rPr>
            <a:t>No one subsequence in the sequence can be inferred from the others</a:t>
          </a:r>
        </a:p>
      </dgm:t>
    </dgm:pt>
    <dgm:pt modelId="{D6D960D7-7C45-2B4E-87E3-68B2008A0103}" type="parTrans" cxnId="{16A42212-347C-AB47-B8BB-EEA7BB94240C}">
      <dgm:prSet/>
      <dgm:spPr/>
      <dgm:t>
        <a:bodyPr/>
        <a:lstStyle/>
        <a:p>
          <a:endParaRPr lang="en-US"/>
        </a:p>
      </dgm:t>
    </dgm:pt>
    <dgm:pt modelId="{ED0F76C5-8D91-8943-9875-FFC071A938F6}" type="sibTrans" cxnId="{16A42212-347C-AB47-B8BB-EEA7BB94240C}">
      <dgm:prSet/>
      <dgm:spPr/>
      <dgm:t>
        <a:bodyPr/>
        <a:lstStyle/>
        <a:p>
          <a:endParaRPr lang="en-US"/>
        </a:p>
      </dgm:t>
    </dgm:pt>
    <dgm:pt modelId="{54FB5D36-A796-5741-A9E8-8059590AD5F6}">
      <dgm:prSet custT="1"/>
      <dgm:spPr>
        <a:ln>
          <a:solidFill>
            <a:schemeClr val="bg1"/>
          </a:solidFill>
        </a:ln>
      </dgm:spPr>
      <dgm:t>
        <a:bodyPr/>
        <a:lstStyle/>
        <a:p>
          <a:r>
            <a:rPr lang="en-US" sz="1400" dirty="0">
              <a:solidFill>
                <a:schemeClr val="tx2">
                  <a:lumMod val="10000"/>
                </a:schemeClr>
              </a:solidFill>
            </a:rPr>
            <a:t>There is no test to “prove” independence</a:t>
          </a:r>
        </a:p>
      </dgm:t>
    </dgm:pt>
    <dgm:pt modelId="{8AB50EE7-8EFB-5C42-8AC8-BA155FD54DC5}" type="parTrans" cxnId="{A236775B-5D50-F442-994B-753F22AE46C0}">
      <dgm:prSet/>
      <dgm:spPr/>
      <dgm:t>
        <a:bodyPr/>
        <a:lstStyle/>
        <a:p>
          <a:endParaRPr lang="en-US"/>
        </a:p>
      </dgm:t>
    </dgm:pt>
    <dgm:pt modelId="{7659EEBB-4EEF-A146-AF34-8BEF3FAF7BF0}" type="sibTrans" cxnId="{A236775B-5D50-F442-994B-753F22AE46C0}">
      <dgm:prSet/>
      <dgm:spPr/>
      <dgm:t>
        <a:bodyPr/>
        <a:lstStyle/>
        <a:p>
          <a:endParaRPr lang="en-US"/>
        </a:p>
      </dgm:t>
    </dgm:pt>
    <dgm:pt modelId="{D5272B76-59CD-8F44-9634-59763E0C1166}">
      <dgm:prSet custT="1"/>
      <dgm:spPr>
        <a:ln>
          <a:solidFill>
            <a:schemeClr val="bg1"/>
          </a:solidFill>
        </a:ln>
      </dgm:spPr>
      <dgm:t>
        <a:bodyPr/>
        <a:lstStyle/>
        <a:p>
          <a:r>
            <a:rPr lang="en-US" sz="1400" dirty="0">
              <a:solidFill>
                <a:schemeClr val="tx2">
                  <a:lumMod val="10000"/>
                </a:schemeClr>
              </a:solidFill>
            </a:rPr>
            <a:t>The general strategy is to apply a number of tests until the confidence that independence exists is sufficiently strong</a:t>
          </a:r>
        </a:p>
      </dgm:t>
    </dgm:pt>
    <dgm:pt modelId="{859A03ED-4FB9-204E-87DD-4FA922F04969}" type="parTrans" cxnId="{4563BB7F-BC08-B34B-BC6E-389E7DE312DA}">
      <dgm:prSet/>
      <dgm:spPr/>
      <dgm:t>
        <a:bodyPr/>
        <a:lstStyle/>
        <a:p>
          <a:endParaRPr lang="en-US"/>
        </a:p>
      </dgm:t>
    </dgm:pt>
    <dgm:pt modelId="{324F7917-EC1C-3D4A-8532-B74BB348CD2C}" type="sibTrans" cxnId="{4563BB7F-BC08-B34B-BC6E-389E7DE312DA}">
      <dgm:prSet/>
      <dgm:spPr/>
      <dgm:t>
        <a:bodyPr/>
        <a:lstStyle/>
        <a:p>
          <a:endParaRPr lang="en-US"/>
        </a:p>
      </dgm:t>
    </dgm:pt>
    <dgm:pt modelId="{988EB7A0-F621-4640-9D20-2B71BC42BE70}" type="pres">
      <dgm:prSet presAssocID="{43F70DB5-AAB6-3242-9CDC-C17074F8643C}" presName="Name0" presStyleCnt="0">
        <dgm:presLayoutVars>
          <dgm:dir/>
          <dgm:animLvl val="lvl"/>
          <dgm:resizeHandles/>
        </dgm:presLayoutVars>
      </dgm:prSet>
      <dgm:spPr/>
    </dgm:pt>
    <dgm:pt modelId="{FE867140-52C1-524B-AEC4-866565E3A0A7}" type="pres">
      <dgm:prSet presAssocID="{42BC1A99-BA2C-B944-9F3E-4F68B8E0B9A2}" presName="linNode" presStyleCnt="0"/>
      <dgm:spPr/>
    </dgm:pt>
    <dgm:pt modelId="{C3BCA257-D996-654D-AF2F-A3C2462A37B1}" type="pres">
      <dgm:prSet presAssocID="{42BC1A99-BA2C-B944-9F3E-4F68B8E0B9A2}" presName="parentShp" presStyleLbl="node1" presStyleIdx="0" presStyleCnt="2" custScaleX="84210" custScaleY="79327" custLinFactNeighborX="-3509" custLinFactNeighborY="1875">
        <dgm:presLayoutVars>
          <dgm:bulletEnabled val="1"/>
        </dgm:presLayoutVars>
      </dgm:prSet>
      <dgm:spPr/>
    </dgm:pt>
    <dgm:pt modelId="{B9944A16-FB27-0646-9734-817A42977298}" type="pres">
      <dgm:prSet presAssocID="{42BC1A99-BA2C-B944-9F3E-4F68B8E0B9A2}" presName="childShp" presStyleLbl="bgAccFollowNode1" presStyleIdx="0" presStyleCnt="2" custLinFactNeighborX="-5263" custLinFactNeighborY="-18">
        <dgm:presLayoutVars>
          <dgm:bulletEnabled val="1"/>
        </dgm:presLayoutVars>
      </dgm:prSet>
      <dgm:spPr/>
    </dgm:pt>
    <dgm:pt modelId="{CE3F838A-7CEF-4C45-9D76-9D15497EB2E6}" type="pres">
      <dgm:prSet presAssocID="{D6CC3316-0DEC-3147-B907-A47B1FFCC647}" presName="spacing" presStyleCnt="0"/>
      <dgm:spPr/>
    </dgm:pt>
    <dgm:pt modelId="{35FE2796-4ACC-274D-81A6-A7452E6A7293}" type="pres">
      <dgm:prSet presAssocID="{30B7EAB3-7F3E-704E-9BBC-D5DF52D88DC5}" presName="linNode" presStyleCnt="0"/>
      <dgm:spPr/>
    </dgm:pt>
    <dgm:pt modelId="{D190538A-078A-544B-855B-D009CBED4A62}" type="pres">
      <dgm:prSet presAssocID="{30B7EAB3-7F3E-704E-9BBC-D5DF52D88DC5}" presName="parentShp" presStyleLbl="node1" presStyleIdx="1" presStyleCnt="2" custScaleX="89707" custScaleY="80234" custLinFactNeighborX="-3610" custLinFactNeighborY="0">
        <dgm:presLayoutVars>
          <dgm:bulletEnabled val="1"/>
        </dgm:presLayoutVars>
      </dgm:prSet>
      <dgm:spPr/>
    </dgm:pt>
    <dgm:pt modelId="{365406C8-FB8C-0C4F-AC15-5DEAC578EE37}" type="pres">
      <dgm:prSet presAssocID="{30B7EAB3-7F3E-704E-9BBC-D5DF52D88DC5}" presName="childShp" presStyleLbl="bgAccFollowNode1" presStyleIdx="1" presStyleCnt="2" custScaleY="107374" custLinFactNeighborX="-5293" custLinFactNeighborY="46">
        <dgm:presLayoutVars>
          <dgm:bulletEnabled val="1"/>
        </dgm:presLayoutVars>
      </dgm:prSet>
      <dgm:spPr/>
    </dgm:pt>
  </dgm:ptLst>
  <dgm:cxnLst>
    <dgm:cxn modelId="{BDF71C10-F281-114C-9F1D-9D4F3F874809}" type="presOf" srcId="{BE1C4DA7-4E50-0748-8BE8-D41903C58390}" destId="{B9944A16-FB27-0646-9734-817A42977298}" srcOrd="0" destOrd="1" presId="urn:microsoft.com/office/officeart/2005/8/layout/vList6"/>
    <dgm:cxn modelId="{16A42212-347C-AB47-B8BB-EEA7BB94240C}" srcId="{30B7EAB3-7F3E-704E-9BBC-D5DF52D88DC5}" destId="{C253D445-15D6-0F4A-914B-F2D08C1CEA4D}" srcOrd="0" destOrd="0" parTransId="{D6D960D7-7C45-2B4E-87E3-68B2008A0103}" sibTransId="{ED0F76C5-8D91-8943-9875-FFC071A938F6}"/>
    <dgm:cxn modelId="{ED27FA28-EBEA-284F-A5FA-C9327DAC3441}" type="presOf" srcId="{54FB5D36-A796-5741-A9E8-8059590AD5F6}" destId="{365406C8-FB8C-0C4F-AC15-5DEAC578EE37}" srcOrd="0" destOrd="1" presId="urn:microsoft.com/office/officeart/2005/8/layout/vList6"/>
    <dgm:cxn modelId="{A236775B-5D50-F442-994B-753F22AE46C0}" srcId="{30B7EAB3-7F3E-704E-9BBC-D5DF52D88DC5}" destId="{54FB5D36-A796-5741-A9E8-8059590AD5F6}" srcOrd="1" destOrd="0" parTransId="{8AB50EE7-8EFB-5C42-8AC8-BA155FD54DC5}" sibTransId="{7659EEBB-4EEF-A146-AF34-8BEF3FAF7BF0}"/>
    <dgm:cxn modelId="{16F3FA5F-7C16-674B-A800-C85FC9CC59D2}" srcId="{43F70DB5-AAB6-3242-9CDC-C17074F8643C}" destId="{30B7EAB3-7F3E-704E-9BBC-D5DF52D88DC5}" srcOrd="1" destOrd="0" parTransId="{93A984FD-97DC-4B4D-9894-B81537B80F15}" sibTransId="{700E7E75-3BF0-C14D-8F6B-75670987F1FC}"/>
    <dgm:cxn modelId="{79B34445-D2BF-184D-96DC-4A8A8BE9AA44}" srcId="{42BC1A99-BA2C-B944-9F3E-4F68B8E0B9A2}" destId="{BE1C4DA7-4E50-0748-8BE8-D41903C58390}" srcOrd="1" destOrd="0" parTransId="{C2AD1C44-2620-D040-A662-A175AF1496FD}" sibTransId="{E4A094DB-B5ED-BE41-9273-AFF4F8264DD7}"/>
    <dgm:cxn modelId="{3961E56D-58C1-AB4E-A89B-697522354308}" type="presOf" srcId="{30B7EAB3-7F3E-704E-9BBC-D5DF52D88DC5}" destId="{D190538A-078A-544B-855B-D009CBED4A62}" srcOrd="0" destOrd="0" presId="urn:microsoft.com/office/officeart/2005/8/layout/vList6"/>
    <dgm:cxn modelId="{4563BB7F-BC08-B34B-BC6E-389E7DE312DA}" srcId="{30B7EAB3-7F3E-704E-9BBC-D5DF52D88DC5}" destId="{D5272B76-59CD-8F44-9634-59763E0C1166}" srcOrd="2" destOrd="0" parTransId="{859A03ED-4FB9-204E-87DD-4FA922F04969}" sibTransId="{324F7917-EC1C-3D4A-8532-B74BB348CD2C}"/>
    <dgm:cxn modelId="{355006B4-7CE6-0F44-9D27-F3F44AA08EFC}" type="presOf" srcId="{2F812641-C412-554A-B057-F06E721BB07A}" destId="{B9944A16-FB27-0646-9734-817A42977298}" srcOrd="0" destOrd="0" presId="urn:microsoft.com/office/officeart/2005/8/layout/vList6"/>
    <dgm:cxn modelId="{538611B9-0D18-6644-9583-C4DCFEDAF149}" type="presOf" srcId="{42BC1A99-BA2C-B944-9F3E-4F68B8E0B9A2}" destId="{C3BCA257-D996-654D-AF2F-A3C2462A37B1}" srcOrd="0" destOrd="0" presId="urn:microsoft.com/office/officeart/2005/8/layout/vList6"/>
    <dgm:cxn modelId="{22483EC1-24F5-9142-8ECD-F5CEE28A2A29}" type="presOf" srcId="{C253D445-15D6-0F4A-914B-F2D08C1CEA4D}" destId="{365406C8-FB8C-0C4F-AC15-5DEAC578EE37}" srcOrd="0" destOrd="0" presId="urn:microsoft.com/office/officeart/2005/8/layout/vList6"/>
    <dgm:cxn modelId="{95B8B2C8-A428-164A-B26B-659A460085D1}" srcId="{42BC1A99-BA2C-B944-9F3E-4F68B8E0B9A2}" destId="{2F812641-C412-554A-B057-F06E721BB07A}" srcOrd="0" destOrd="0" parTransId="{BA81A904-059A-8544-8951-5329545B7B31}" sibTransId="{3B5F6199-C2E7-F74C-9721-1E0F09F2CCDF}"/>
    <dgm:cxn modelId="{503C92ED-967A-9946-8696-7057251C26CA}" type="presOf" srcId="{D5272B76-59CD-8F44-9634-59763E0C1166}" destId="{365406C8-FB8C-0C4F-AC15-5DEAC578EE37}" srcOrd="0" destOrd="2" presId="urn:microsoft.com/office/officeart/2005/8/layout/vList6"/>
    <dgm:cxn modelId="{DF1A1AF9-CF27-0043-A18C-B47D6F2DF0A1}" srcId="{43F70DB5-AAB6-3242-9CDC-C17074F8643C}" destId="{42BC1A99-BA2C-B944-9F3E-4F68B8E0B9A2}" srcOrd="0" destOrd="0" parTransId="{080661EE-8563-6242-906E-D376BE47DD65}" sibTransId="{D6CC3316-0DEC-3147-B907-A47B1FFCC647}"/>
    <dgm:cxn modelId="{31F873FE-9330-F64F-BA48-B35DF507A67C}" type="presOf" srcId="{43F70DB5-AAB6-3242-9CDC-C17074F8643C}" destId="{988EB7A0-F621-4640-9D20-2B71BC42BE70}" srcOrd="0" destOrd="0" presId="urn:microsoft.com/office/officeart/2005/8/layout/vList6"/>
    <dgm:cxn modelId="{DDA53162-185B-044A-AD60-9CF4BDFE2293}" type="presParOf" srcId="{988EB7A0-F621-4640-9D20-2B71BC42BE70}" destId="{FE867140-52C1-524B-AEC4-866565E3A0A7}" srcOrd="0" destOrd="0" presId="urn:microsoft.com/office/officeart/2005/8/layout/vList6"/>
    <dgm:cxn modelId="{54D0CA01-2011-FE44-B107-26C505978090}" type="presParOf" srcId="{FE867140-52C1-524B-AEC4-866565E3A0A7}" destId="{C3BCA257-D996-654D-AF2F-A3C2462A37B1}" srcOrd="0" destOrd="0" presId="urn:microsoft.com/office/officeart/2005/8/layout/vList6"/>
    <dgm:cxn modelId="{DB2E5241-D59E-5A47-9289-67A2B07EE114}" type="presParOf" srcId="{FE867140-52C1-524B-AEC4-866565E3A0A7}" destId="{B9944A16-FB27-0646-9734-817A42977298}" srcOrd="1" destOrd="0" presId="urn:microsoft.com/office/officeart/2005/8/layout/vList6"/>
    <dgm:cxn modelId="{C42C6E76-C31D-894B-A054-4A7912CDB3F7}" type="presParOf" srcId="{988EB7A0-F621-4640-9D20-2B71BC42BE70}" destId="{CE3F838A-7CEF-4C45-9D76-9D15497EB2E6}" srcOrd="1" destOrd="0" presId="urn:microsoft.com/office/officeart/2005/8/layout/vList6"/>
    <dgm:cxn modelId="{659D8C82-F12B-F845-810C-48201FB65CD9}" type="presParOf" srcId="{988EB7A0-F621-4640-9D20-2B71BC42BE70}" destId="{35FE2796-4ACC-274D-81A6-A7452E6A7293}" srcOrd="2" destOrd="0" presId="urn:microsoft.com/office/officeart/2005/8/layout/vList6"/>
    <dgm:cxn modelId="{3A9AFFF7-F535-B94E-BED5-9ED8B50AAD8A}" type="presParOf" srcId="{35FE2796-4ACC-274D-81A6-A7452E6A7293}" destId="{D190538A-078A-544B-855B-D009CBED4A62}" srcOrd="0" destOrd="0" presId="urn:microsoft.com/office/officeart/2005/8/layout/vList6"/>
    <dgm:cxn modelId="{78A8BE06-A123-ED49-85FA-A3F6838EA5D6}" type="presParOf" srcId="{35FE2796-4ACC-274D-81A6-A7452E6A7293}" destId="{365406C8-FB8C-0C4F-AC15-5DEAC578EE3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1C17BD-0F72-9142-8158-18A80B797C1E}"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24CC3E79-E088-D44D-B017-954CD81C7247}">
      <dgm:prSet/>
      <dgm:spPr/>
      <dgm:t>
        <a:bodyPr/>
        <a:lstStyle/>
        <a:p>
          <a:pPr rtl="0"/>
          <a:r>
            <a:rPr lang="en-US" dirty="0"/>
            <a:t>Purpose-built algorithms</a:t>
          </a:r>
        </a:p>
      </dgm:t>
    </dgm:pt>
    <dgm:pt modelId="{296E642D-1AEF-4A46-A5A4-8C43F2F13E66}" type="parTrans" cxnId="{FA847BC6-8CF6-0048-A069-2A8445E71098}">
      <dgm:prSet/>
      <dgm:spPr/>
      <dgm:t>
        <a:bodyPr/>
        <a:lstStyle/>
        <a:p>
          <a:endParaRPr lang="en-US"/>
        </a:p>
      </dgm:t>
    </dgm:pt>
    <dgm:pt modelId="{68409112-9461-AF4E-A688-A2AF5A121F79}" type="sibTrans" cxnId="{FA847BC6-8CF6-0048-A069-2A8445E71098}">
      <dgm:prSet/>
      <dgm:spPr/>
      <dgm:t>
        <a:bodyPr/>
        <a:lstStyle/>
        <a:p>
          <a:endParaRPr lang="en-US"/>
        </a:p>
      </dgm:t>
    </dgm:pt>
    <dgm:pt modelId="{AAD98DB4-6817-CB40-B76D-4F86AD7493EB}">
      <dgm:prSet/>
      <dgm:spPr/>
      <dgm:t>
        <a:bodyPr/>
        <a:lstStyle/>
        <a:p>
          <a:pPr rtl="0"/>
          <a:r>
            <a:rPr lang="en-US" dirty="0"/>
            <a:t>Designed specifically and solely for the purpose of generating pseudorandom bit streams</a:t>
          </a:r>
        </a:p>
      </dgm:t>
    </dgm:pt>
    <dgm:pt modelId="{A3E4D108-B645-7C4E-B4B9-37438E7D158B}" type="parTrans" cxnId="{B188C164-C8B7-364A-81F8-5D63DBF20E1D}">
      <dgm:prSet/>
      <dgm:spPr/>
      <dgm:t>
        <a:bodyPr/>
        <a:lstStyle/>
        <a:p>
          <a:endParaRPr lang="en-US"/>
        </a:p>
      </dgm:t>
    </dgm:pt>
    <dgm:pt modelId="{66FA2A19-355D-9F4A-911A-1857B94AF106}" type="sibTrans" cxnId="{B188C164-C8B7-364A-81F8-5D63DBF20E1D}">
      <dgm:prSet/>
      <dgm:spPr/>
      <dgm:t>
        <a:bodyPr/>
        <a:lstStyle/>
        <a:p>
          <a:endParaRPr lang="en-US"/>
        </a:p>
      </dgm:t>
    </dgm:pt>
    <dgm:pt modelId="{ED4A87B3-0B3A-954F-8803-BB6321418C70}">
      <dgm:prSet/>
      <dgm:spPr/>
      <dgm:t>
        <a:bodyPr/>
        <a:lstStyle/>
        <a:p>
          <a:pPr rtl="0"/>
          <a:r>
            <a:rPr lang="en-US" dirty="0"/>
            <a:t>Algorithms based on existing cryptographic algorithms</a:t>
          </a:r>
        </a:p>
      </dgm:t>
    </dgm:pt>
    <dgm:pt modelId="{3FB1ADA6-0F9E-9A47-8547-069F0F950B44}" type="parTrans" cxnId="{DF17C4D4-35FD-5441-AF8D-6AF16768F287}">
      <dgm:prSet/>
      <dgm:spPr/>
      <dgm:t>
        <a:bodyPr/>
        <a:lstStyle/>
        <a:p>
          <a:endParaRPr lang="en-US"/>
        </a:p>
      </dgm:t>
    </dgm:pt>
    <dgm:pt modelId="{D74CA62F-5937-864B-8915-46ED34F919CC}" type="sibTrans" cxnId="{DF17C4D4-35FD-5441-AF8D-6AF16768F287}">
      <dgm:prSet/>
      <dgm:spPr/>
      <dgm:t>
        <a:bodyPr/>
        <a:lstStyle/>
        <a:p>
          <a:endParaRPr lang="en-US"/>
        </a:p>
      </dgm:t>
    </dgm:pt>
    <dgm:pt modelId="{B520B3FE-6D8A-7A4F-A1DD-C445551351A9}">
      <dgm:prSet/>
      <dgm:spPr/>
      <dgm:t>
        <a:bodyPr/>
        <a:lstStyle/>
        <a:p>
          <a:pPr rtl="0"/>
          <a:r>
            <a:rPr lang="en-US" dirty="0"/>
            <a:t>Cryptographic algorithms have the effect of randomizing input</a:t>
          </a:r>
        </a:p>
      </dgm:t>
    </dgm:pt>
    <dgm:pt modelId="{70D8D907-C2D2-EB48-B6C9-31851D1E3D4B}" type="parTrans" cxnId="{8330B7F7-B38E-2848-91DA-E1909C4E722D}">
      <dgm:prSet/>
      <dgm:spPr/>
      <dgm:t>
        <a:bodyPr/>
        <a:lstStyle/>
        <a:p>
          <a:endParaRPr lang="en-US"/>
        </a:p>
      </dgm:t>
    </dgm:pt>
    <dgm:pt modelId="{AEFE5BDA-040A-2F4D-BA49-610D81BAF8FF}" type="sibTrans" cxnId="{8330B7F7-B38E-2848-91DA-E1909C4E722D}">
      <dgm:prSet/>
      <dgm:spPr/>
      <dgm:t>
        <a:bodyPr/>
        <a:lstStyle/>
        <a:p>
          <a:endParaRPr lang="en-US"/>
        </a:p>
      </dgm:t>
    </dgm:pt>
    <dgm:pt modelId="{83032155-4C62-1E48-B57F-A98868899AA9}">
      <dgm:prSet/>
      <dgm:spPr/>
      <dgm:t>
        <a:bodyPr/>
        <a:lstStyle/>
        <a:p>
          <a:pPr rtl="0"/>
          <a:r>
            <a:rPr lang="en-US" dirty="0"/>
            <a:t>Can serve as the core of PRNGs</a:t>
          </a:r>
        </a:p>
      </dgm:t>
    </dgm:pt>
    <dgm:pt modelId="{8BE1031F-CEC1-EB44-AEB4-F4512C6942A2}" type="parTrans" cxnId="{13A266D4-FFA1-6A41-9C94-2FDE03A3BB6A}">
      <dgm:prSet/>
      <dgm:spPr/>
      <dgm:t>
        <a:bodyPr/>
        <a:lstStyle/>
        <a:p>
          <a:endParaRPr lang="en-US"/>
        </a:p>
      </dgm:t>
    </dgm:pt>
    <dgm:pt modelId="{6325D38E-2097-2548-B9D5-395B99063128}" type="sibTrans" cxnId="{13A266D4-FFA1-6A41-9C94-2FDE03A3BB6A}">
      <dgm:prSet/>
      <dgm:spPr/>
      <dgm:t>
        <a:bodyPr/>
        <a:lstStyle/>
        <a:p>
          <a:endParaRPr lang="en-US"/>
        </a:p>
      </dgm:t>
    </dgm:pt>
    <dgm:pt modelId="{885049F6-12CE-974A-8A28-E63008046E0F}">
      <dgm:prSet/>
      <dgm:spPr/>
      <dgm:t>
        <a:bodyPr/>
        <a:lstStyle/>
        <a:p>
          <a:pPr rtl="0"/>
          <a:r>
            <a:rPr lang="en-US" dirty="0"/>
            <a:t>Three broad categories of cryptographic algorithms are commonly used to create PRNGs:</a:t>
          </a:r>
        </a:p>
      </dgm:t>
    </dgm:pt>
    <dgm:pt modelId="{C8953D4F-CBF4-2D40-96D9-78A1A003327F}" type="parTrans" cxnId="{4557FE2A-CF84-5E47-AB54-8117765671B1}">
      <dgm:prSet/>
      <dgm:spPr/>
      <dgm:t>
        <a:bodyPr/>
        <a:lstStyle/>
        <a:p>
          <a:endParaRPr lang="en-US"/>
        </a:p>
      </dgm:t>
    </dgm:pt>
    <dgm:pt modelId="{945204A7-32F1-474D-986F-F914A48B3478}" type="sibTrans" cxnId="{4557FE2A-CF84-5E47-AB54-8117765671B1}">
      <dgm:prSet/>
      <dgm:spPr/>
      <dgm:t>
        <a:bodyPr/>
        <a:lstStyle/>
        <a:p>
          <a:endParaRPr lang="en-US"/>
        </a:p>
      </dgm:t>
    </dgm:pt>
    <dgm:pt modelId="{3002EF2B-0EBB-5245-8320-89B09A9BEB12}">
      <dgm:prSet/>
      <dgm:spPr/>
      <dgm:t>
        <a:bodyPr/>
        <a:lstStyle/>
        <a:p>
          <a:pPr rtl="0"/>
          <a:r>
            <a:rPr lang="en-US" dirty="0"/>
            <a:t>Symmetric block ciphers</a:t>
          </a:r>
        </a:p>
      </dgm:t>
    </dgm:pt>
    <dgm:pt modelId="{B7FE78B3-3C35-C341-91AE-1B2EAF930BF0}" type="parTrans" cxnId="{FAECB181-1755-5248-A1C0-FD77E369FE6E}">
      <dgm:prSet/>
      <dgm:spPr/>
      <dgm:t>
        <a:bodyPr/>
        <a:lstStyle/>
        <a:p>
          <a:endParaRPr lang="en-US"/>
        </a:p>
      </dgm:t>
    </dgm:pt>
    <dgm:pt modelId="{792576A5-E021-B74E-9BE6-9DEA73EC45C4}" type="sibTrans" cxnId="{FAECB181-1755-5248-A1C0-FD77E369FE6E}">
      <dgm:prSet/>
      <dgm:spPr/>
      <dgm:t>
        <a:bodyPr/>
        <a:lstStyle/>
        <a:p>
          <a:endParaRPr lang="en-US"/>
        </a:p>
      </dgm:t>
    </dgm:pt>
    <dgm:pt modelId="{1469E8F6-A108-214C-93BE-7CD7A2DBAE8E}">
      <dgm:prSet/>
      <dgm:spPr/>
      <dgm:t>
        <a:bodyPr/>
        <a:lstStyle/>
        <a:p>
          <a:pPr rtl="0"/>
          <a:r>
            <a:rPr lang="en-US" dirty="0"/>
            <a:t>Asymmetric ciphers</a:t>
          </a:r>
        </a:p>
      </dgm:t>
    </dgm:pt>
    <dgm:pt modelId="{F46B05DC-360C-3E46-A0C1-B11B3F3886FE}" type="parTrans" cxnId="{B3AAE41F-D4E4-3E4B-A62D-74E740914EFB}">
      <dgm:prSet/>
      <dgm:spPr/>
      <dgm:t>
        <a:bodyPr/>
        <a:lstStyle/>
        <a:p>
          <a:endParaRPr lang="en-US"/>
        </a:p>
      </dgm:t>
    </dgm:pt>
    <dgm:pt modelId="{69896C03-9ADA-F742-9B6D-A0F2E024EEDC}" type="sibTrans" cxnId="{B3AAE41F-D4E4-3E4B-A62D-74E740914EFB}">
      <dgm:prSet/>
      <dgm:spPr/>
      <dgm:t>
        <a:bodyPr/>
        <a:lstStyle/>
        <a:p>
          <a:endParaRPr lang="en-US"/>
        </a:p>
      </dgm:t>
    </dgm:pt>
    <dgm:pt modelId="{16A47E11-5770-5641-8163-F8F6548C6A90}">
      <dgm:prSet/>
      <dgm:spPr/>
      <dgm:t>
        <a:bodyPr/>
        <a:lstStyle/>
        <a:p>
          <a:pPr rtl="0"/>
          <a:r>
            <a:rPr lang="en-US" dirty="0"/>
            <a:t>Hash functions and message authentication codes</a:t>
          </a:r>
        </a:p>
      </dgm:t>
    </dgm:pt>
    <dgm:pt modelId="{66F1CD45-34A4-2E45-8202-AE29E0C4418F}" type="parTrans" cxnId="{624E7885-C330-E442-951D-19DEE42BFE8F}">
      <dgm:prSet/>
      <dgm:spPr/>
      <dgm:t>
        <a:bodyPr/>
        <a:lstStyle/>
        <a:p>
          <a:endParaRPr lang="en-US"/>
        </a:p>
      </dgm:t>
    </dgm:pt>
    <dgm:pt modelId="{B7806B36-69A1-984D-AA4D-30D5889B5A3F}" type="sibTrans" cxnId="{624E7885-C330-E442-951D-19DEE42BFE8F}">
      <dgm:prSet/>
      <dgm:spPr/>
      <dgm:t>
        <a:bodyPr/>
        <a:lstStyle/>
        <a:p>
          <a:endParaRPr lang="en-US"/>
        </a:p>
      </dgm:t>
    </dgm:pt>
    <dgm:pt modelId="{8CE1B85D-57BB-024F-86ED-02AFAA1017E9}" type="pres">
      <dgm:prSet presAssocID="{B61C17BD-0F72-9142-8158-18A80B797C1E}" presName="Name0" presStyleCnt="0">
        <dgm:presLayoutVars>
          <dgm:dir/>
          <dgm:animLvl val="lvl"/>
          <dgm:resizeHandles val="exact"/>
        </dgm:presLayoutVars>
      </dgm:prSet>
      <dgm:spPr/>
    </dgm:pt>
    <dgm:pt modelId="{C316A79D-8E89-8648-B4C5-368B7FEA947C}" type="pres">
      <dgm:prSet presAssocID="{24CC3E79-E088-D44D-B017-954CD81C7247}" presName="linNode" presStyleCnt="0"/>
      <dgm:spPr/>
    </dgm:pt>
    <dgm:pt modelId="{E5FA5D52-14F2-A346-9893-D0456FC1A331}" type="pres">
      <dgm:prSet presAssocID="{24CC3E79-E088-D44D-B017-954CD81C7247}" presName="parentText" presStyleLbl="node1" presStyleIdx="0" presStyleCnt="3">
        <dgm:presLayoutVars>
          <dgm:chMax val="1"/>
          <dgm:bulletEnabled val="1"/>
        </dgm:presLayoutVars>
      </dgm:prSet>
      <dgm:spPr/>
    </dgm:pt>
    <dgm:pt modelId="{EDF7643A-B1DB-B845-83BE-BAA3FEF2D8E8}" type="pres">
      <dgm:prSet presAssocID="{24CC3E79-E088-D44D-B017-954CD81C7247}" presName="descendantText" presStyleLbl="alignAccFollowNode1" presStyleIdx="0" presStyleCnt="3">
        <dgm:presLayoutVars>
          <dgm:bulletEnabled val="1"/>
        </dgm:presLayoutVars>
      </dgm:prSet>
      <dgm:spPr/>
    </dgm:pt>
    <dgm:pt modelId="{DBE3A1BE-8586-1F43-A6BC-7F3070752C3E}" type="pres">
      <dgm:prSet presAssocID="{68409112-9461-AF4E-A688-A2AF5A121F79}" presName="sp" presStyleCnt="0"/>
      <dgm:spPr/>
    </dgm:pt>
    <dgm:pt modelId="{94E5C92A-76A2-C14B-B1CA-998212590F66}" type="pres">
      <dgm:prSet presAssocID="{ED4A87B3-0B3A-954F-8803-BB6321418C70}" presName="linNode" presStyleCnt="0"/>
      <dgm:spPr/>
    </dgm:pt>
    <dgm:pt modelId="{11A75C36-EF87-854F-803B-7A7AEF2C78C1}" type="pres">
      <dgm:prSet presAssocID="{ED4A87B3-0B3A-954F-8803-BB6321418C70}" presName="parentText" presStyleLbl="node1" presStyleIdx="1" presStyleCnt="3">
        <dgm:presLayoutVars>
          <dgm:chMax val="1"/>
          <dgm:bulletEnabled val="1"/>
        </dgm:presLayoutVars>
      </dgm:prSet>
      <dgm:spPr/>
    </dgm:pt>
    <dgm:pt modelId="{A4D56555-1D64-714E-BF77-B75F000B160C}" type="pres">
      <dgm:prSet presAssocID="{ED4A87B3-0B3A-954F-8803-BB6321418C70}" presName="descendantText" presStyleLbl="alignAccFollowNode1" presStyleIdx="1" presStyleCnt="3">
        <dgm:presLayoutVars>
          <dgm:bulletEnabled val="1"/>
        </dgm:presLayoutVars>
      </dgm:prSet>
      <dgm:spPr/>
    </dgm:pt>
    <dgm:pt modelId="{10FAC9CF-FD54-FD49-9E61-FA1AC821D4CC}" type="pres">
      <dgm:prSet presAssocID="{D74CA62F-5937-864B-8915-46ED34F919CC}" presName="sp" presStyleCnt="0"/>
      <dgm:spPr/>
    </dgm:pt>
    <dgm:pt modelId="{FCA00C35-2A24-4048-ACFE-545D59C0066E}" type="pres">
      <dgm:prSet presAssocID="{885049F6-12CE-974A-8A28-E63008046E0F}" presName="linNode" presStyleCnt="0"/>
      <dgm:spPr/>
    </dgm:pt>
    <dgm:pt modelId="{0AFCEBCD-5C04-F944-B4F6-326676E9DDDB}" type="pres">
      <dgm:prSet presAssocID="{885049F6-12CE-974A-8A28-E63008046E0F}" presName="parentText" presStyleLbl="node1" presStyleIdx="2" presStyleCnt="3">
        <dgm:presLayoutVars>
          <dgm:chMax val="1"/>
          <dgm:bulletEnabled val="1"/>
        </dgm:presLayoutVars>
      </dgm:prSet>
      <dgm:spPr/>
    </dgm:pt>
    <dgm:pt modelId="{990AE34C-971D-5646-9A5B-7164C868745B}" type="pres">
      <dgm:prSet presAssocID="{885049F6-12CE-974A-8A28-E63008046E0F}" presName="descendantText" presStyleLbl="alignAccFollowNode1" presStyleIdx="2" presStyleCnt="3">
        <dgm:presLayoutVars>
          <dgm:bulletEnabled val="1"/>
        </dgm:presLayoutVars>
      </dgm:prSet>
      <dgm:spPr/>
    </dgm:pt>
  </dgm:ptLst>
  <dgm:cxnLst>
    <dgm:cxn modelId="{89719303-4C22-DF4C-87A7-26C725377839}" type="presOf" srcId="{3002EF2B-0EBB-5245-8320-89B09A9BEB12}" destId="{990AE34C-971D-5646-9A5B-7164C868745B}" srcOrd="0" destOrd="0" presId="urn:microsoft.com/office/officeart/2005/8/layout/vList5"/>
    <dgm:cxn modelId="{0F17E10C-CB8F-304F-9D45-02BBCEA167B2}" type="presOf" srcId="{ED4A87B3-0B3A-954F-8803-BB6321418C70}" destId="{11A75C36-EF87-854F-803B-7A7AEF2C78C1}" srcOrd="0" destOrd="0" presId="urn:microsoft.com/office/officeart/2005/8/layout/vList5"/>
    <dgm:cxn modelId="{B3AAE41F-D4E4-3E4B-A62D-74E740914EFB}" srcId="{885049F6-12CE-974A-8A28-E63008046E0F}" destId="{1469E8F6-A108-214C-93BE-7CD7A2DBAE8E}" srcOrd="1" destOrd="0" parTransId="{F46B05DC-360C-3E46-A0C1-B11B3F3886FE}" sibTransId="{69896C03-9ADA-F742-9B6D-A0F2E024EEDC}"/>
    <dgm:cxn modelId="{4557FE2A-CF84-5E47-AB54-8117765671B1}" srcId="{B61C17BD-0F72-9142-8158-18A80B797C1E}" destId="{885049F6-12CE-974A-8A28-E63008046E0F}" srcOrd="2" destOrd="0" parTransId="{C8953D4F-CBF4-2D40-96D9-78A1A003327F}" sibTransId="{945204A7-32F1-474D-986F-F914A48B3478}"/>
    <dgm:cxn modelId="{B188C164-C8B7-364A-81F8-5D63DBF20E1D}" srcId="{24CC3E79-E088-D44D-B017-954CD81C7247}" destId="{AAD98DB4-6817-CB40-B76D-4F86AD7493EB}" srcOrd="0" destOrd="0" parTransId="{A3E4D108-B645-7C4E-B4B9-37438E7D158B}" sibTransId="{66FA2A19-355D-9F4A-911A-1857B94AF106}"/>
    <dgm:cxn modelId="{F2EFCE68-8925-0F46-81CA-19C3A9CA2355}" type="presOf" srcId="{83032155-4C62-1E48-B57F-A98868899AA9}" destId="{A4D56555-1D64-714E-BF77-B75F000B160C}" srcOrd="0" destOrd="1" presId="urn:microsoft.com/office/officeart/2005/8/layout/vList5"/>
    <dgm:cxn modelId="{FAECB181-1755-5248-A1C0-FD77E369FE6E}" srcId="{885049F6-12CE-974A-8A28-E63008046E0F}" destId="{3002EF2B-0EBB-5245-8320-89B09A9BEB12}" srcOrd="0" destOrd="0" parTransId="{B7FE78B3-3C35-C341-91AE-1B2EAF930BF0}" sibTransId="{792576A5-E021-B74E-9BE6-9DEA73EC45C4}"/>
    <dgm:cxn modelId="{624E7885-C330-E442-951D-19DEE42BFE8F}" srcId="{885049F6-12CE-974A-8A28-E63008046E0F}" destId="{16A47E11-5770-5641-8163-F8F6548C6A90}" srcOrd="2" destOrd="0" parTransId="{66F1CD45-34A4-2E45-8202-AE29E0C4418F}" sibTransId="{B7806B36-69A1-984D-AA4D-30D5889B5A3F}"/>
    <dgm:cxn modelId="{DB6B1389-AD2E-BD47-9C6F-D61D7D968E2E}" type="presOf" srcId="{885049F6-12CE-974A-8A28-E63008046E0F}" destId="{0AFCEBCD-5C04-F944-B4F6-326676E9DDDB}" srcOrd="0" destOrd="0" presId="urn:microsoft.com/office/officeart/2005/8/layout/vList5"/>
    <dgm:cxn modelId="{3572A4A4-A170-C64A-9DF3-279993CA45B6}" type="presOf" srcId="{24CC3E79-E088-D44D-B017-954CD81C7247}" destId="{E5FA5D52-14F2-A346-9893-D0456FC1A331}" srcOrd="0" destOrd="0" presId="urn:microsoft.com/office/officeart/2005/8/layout/vList5"/>
    <dgm:cxn modelId="{FA847BC6-8CF6-0048-A069-2A8445E71098}" srcId="{B61C17BD-0F72-9142-8158-18A80B797C1E}" destId="{24CC3E79-E088-D44D-B017-954CD81C7247}" srcOrd="0" destOrd="0" parTransId="{296E642D-1AEF-4A46-A5A4-8C43F2F13E66}" sibTransId="{68409112-9461-AF4E-A688-A2AF5A121F79}"/>
    <dgm:cxn modelId="{E3B33ED0-79D0-8A4D-AACC-DBA217DE30AA}" type="presOf" srcId="{16A47E11-5770-5641-8163-F8F6548C6A90}" destId="{990AE34C-971D-5646-9A5B-7164C868745B}" srcOrd="0" destOrd="2" presId="urn:microsoft.com/office/officeart/2005/8/layout/vList5"/>
    <dgm:cxn modelId="{13A266D4-FFA1-6A41-9C94-2FDE03A3BB6A}" srcId="{ED4A87B3-0B3A-954F-8803-BB6321418C70}" destId="{83032155-4C62-1E48-B57F-A98868899AA9}" srcOrd="1" destOrd="0" parTransId="{8BE1031F-CEC1-EB44-AEB4-F4512C6942A2}" sibTransId="{6325D38E-2097-2548-B9D5-395B99063128}"/>
    <dgm:cxn modelId="{DF17C4D4-35FD-5441-AF8D-6AF16768F287}" srcId="{B61C17BD-0F72-9142-8158-18A80B797C1E}" destId="{ED4A87B3-0B3A-954F-8803-BB6321418C70}" srcOrd="1" destOrd="0" parTransId="{3FB1ADA6-0F9E-9A47-8547-069F0F950B44}" sibTransId="{D74CA62F-5937-864B-8915-46ED34F919CC}"/>
    <dgm:cxn modelId="{427B82D9-853B-BF43-AD68-B1BEBD779774}" type="presOf" srcId="{B520B3FE-6D8A-7A4F-A1DD-C445551351A9}" destId="{A4D56555-1D64-714E-BF77-B75F000B160C}" srcOrd="0" destOrd="0" presId="urn:microsoft.com/office/officeart/2005/8/layout/vList5"/>
    <dgm:cxn modelId="{3ECF37DE-87B3-174C-B95A-3B514D96046F}" type="presOf" srcId="{1469E8F6-A108-214C-93BE-7CD7A2DBAE8E}" destId="{990AE34C-971D-5646-9A5B-7164C868745B}" srcOrd="0" destOrd="1" presId="urn:microsoft.com/office/officeart/2005/8/layout/vList5"/>
    <dgm:cxn modelId="{B4B34AE4-4EEB-E145-A570-FBF2D701A6CB}" type="presOf" srcId="{B61C17BD-0F72-9142-8158-18A80B797C1E}" destId="{8CE1B85D-57BB-024F-86ED-02AFAA1017E9}" srcOrd="0" destOrd="0" presId="urn:microsoft.com/office/officeart/2005/8/layout/vList5"/>
    <dgm:cxn modelId="{EE6DFEF4-0C5D-374E-95E5-E1669A561124}" type="presOf" srcId="{AAD98DB4-6817-CB40-B76D-4F86AD7493EB}" destId="{EDF7643A-B1DB-B845-83BE-BAA3FEF2D8E8}" srcOrd="0" destOrd="0" presId="urn:microsoft.com/office/officeart/2005/8/layout/vList5"/>
    <dgm:cxn modelId="{8330B7F7-B38E-2848-91DA-E1909C4E722D}" srcId="{ED4A87B3-0B3A-954F-8803-BB6321418C70}" destId="{B520B3FE-6D8A-7A4F-A1DD-C445551351A9}" srcOrd="0" destOrd="0" parTransId="{70D8D907-C2D2-EB48-B6C9-31851D1E3D4B}" sibTransId="{AEFE5BDA-040A-2F4D-BA49-610D81BAF8FF}"/>
    <dgm:cxn modelId="{CA61341A-C6F8-2343-AEAA-DBF8EB4BB9C5}" type="presParOf" srcId="{8CE1B85D-57BB-024F-86ED-02AFAA1017E9}" destId="{C316A79D-8E89-8648-B4C5-368B7FEA947C}" srcOrd="0" destOrd="0" presId="urn:microsoft.com/office/officeart/2005/8/layout/vList5"/>
    <dgm:cxn modelId="{E2A36C22-EE61-3744-8C54-81BD853EEA76}" type="presParOf" srcId="{C316A79D-8E89-8648-B4C5-368B7FEA947C}" destId="{E5FA5D52-14F2-A346-9893-D0456FC1A331}" srcOrd="0" destOrd="0" presId="urn:microsoft.com/office/officeart/2005/8/layout/vList5"/>
    <dgm:cxn modelId="{B23BF61B-66B0-E04F-88ED-A0472E4D04EE}" type="presParOf" srcId="{C316A79D-8E89-8648-B4C5-368B7FEA947C}" destId="{EDF7643A-B1DB-B845-83BE-BAA3FEF2D8E8}" srcOrd="1" destOrd="0" presId="urn:microsoft.com/office/officeart/2005/8/layout/vList5"/>
    <dgm:cxn modelId="{47156FC4-BF93-B446-A531-CEBA05384F96}" type="presParOf" srcId="{8CE1B85D-57BB-024F-86ED-02AFAA1017E9}" destId="{DBE3A1BE-8586-1F43-A6BC-7F3070752C3E}" srcOrd="1" destOrd="0" presId="urn:microsoft.com/office/officeart/2005/8/layout/vList5"/>
    <dgm:cxn modelId="{07EE4D53-7570-504A-A25C-1D92F92693D1}" type="presParOf" srcId="{8CE1B85D-57BB-024F-86ED-02AFAA1017E9}" destId="{94E5C92A-76A2-C14B-B1CA-998212590F66}" srcOrd="2" destOrd="0" presId="urn:microsoft.com/office/officeart/2005/8/layout/vList5"/>
    <dgm:cxn modelId="{B5065094-E8D7-9149-97F1-59FE83FB7053}" type="presParOf" srcId="{94E5C92A-76A2-C14B-B1CA-998212590F66}" destId="{11A75C36-EF87-854F-803B-7A7AEF2C78C1}" srcOrd="0" destOrd="0" presId="urn:microsoft.com/office/officeart/2005/8/layout/vList5"/>
    <dgm:cxn modelId="{ABD2A1CA-54C7-3344-851D-F6E1F7EF4A73}" type="presParOf" srcId="{94E5C92A-76A2-C14B-B1CA-998212590F66}" destId="{A4D56555-1D64-714E-BF77-B75F000B160C}" srcOrd="1" destOrd="0" presId="urn:microsoft.com/office/officeart/2005/8/layout/vList5"/>
    <dgm:cxn modelId="{3FC78075-CB2F-ED41-A9EC-69FB62CC3B85}" type="presParOf" srcId="{8CE1B85D-57BB-024F-86ED-02AFAA1017E9}" destId="{10FAC9CF-FD54-FD49-9E61-FA1AC821D4CC}" srcOrd="3" destOrd="0" presId="urn:microsoft.com/office/officeart/2005/8/layout/vList5"/>
    <dgm:cxn modelId="{FC7A626D-86D7-F244-B409-0DF03990C087}" type="presParOf" srcId="{8CE1B85D-57BB-024F-86ED-02AFAA1017E9}" destId="{FCA00C35-2A24-4048-ACFE-545D59C0066E}" srcOrd="4" destOrd="0" presId="urn:microsoft.com/office/officeart/2005/8/layout/vList5"/>
    <dgm:cxn modelId="{AFEC83D9-6A63-0E47-B90C-C498994ECB29}" type="presParOf" srcId="{FCA00C35-2A24-4048-ACFE-545D59C0066E}" destId="{0AFCEBCD-5C04-F944-B4F6-326676E9DDDB}" srcOrd="0" destOrd="0" presId="urn:microsoft.com/office/officeart/2005/8/layout/vList5"/>
    <dgm:cxn modelId="{734AF825-A0F6-AF41-AC2C-77C66FC449AC}" type="presParOf" srcId="{FCA00C35-2A24-4048-ACFE-545D59C0066E}" destId="{990AE34C-971D-5646-9A5B-7164C868745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5C02017-DFDC-974D-AEFB-F2CC0A0B3066}"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F97E7342-063E-7645-A10D-23D03FA225D4}">
      <dgm:prSet phldrT="[Text]" custT="1"/>
      <dgm:spPr/>
      <dgm:t>
        <a:bodyPr/>
        <a:lstStyle/>
        <a:p>
          <a:r>
            <a:rPr lang="en-US" sz="1400" dirty="0">
              <a:solidFill>
                <a:srgbClr val="FFFFFF"/>
              </a:solidFill>
            </a:rPr>
            <a:t>1. </a:t>
          </a:r>
        </a:p>
      </dgm:t>
    </dgm:pt>
    <dgm:pt modelId="{1611ABB8-7CDF-7E4D-9F17-B567A2A99E70}" type="parTrans" cxnId="{E85B168F-B386-7B49-8B83-8BD3EA8C77B9}">
      <dgm:prSet/>
      <dgm:spPr/>
      <dgm:t>
        <a:bodyPr/>
        <a:lstStyle/>
        <a:p>
          <a:endParaRPr lang="en-US"/>
        </a:p>
      </dgm:t>
    </dgm:pt>
    <dgm:pt modelId="{4699A448-CB5D-9642-92DE-C3447C9F88F4}" type="sibTrans" cxnId="{E85B168F-B386-7B49-8B83-8BD3EA8C77B9}">
      <dgm:prSet/>
      <dgm:spPr/>
      <dgm:t>
        <a:bodyPr/>
        <a:lstStyle/>
        <a:p>
          <a:endParaRPr lang="en-US"/>
        </a:p>
      </dgm:t>
    </dgm:pt>
    <dgm:pt modelId="{02BCCFD6-1309-BA45-B24F-4898FCEB2180}">
      <dgm:prSet custT="1"/>
      <dgm:spPr/>
      <dgm:t>
        <a:bodyPr/>
        <a:lstStyle/>
        <a:p>
          <a:r>
            <a:rPr lang="en-US" sz="1400" dirty="0">
              <a:solidFill>
                <a:srgbClr val="FFFFFF"/>
              </a:solidFill>
            </a:rPr>
            <a:t>2.</a:t>
          </a:r>
        </a:p>
      </dgm:t>
    </dgm:pt>
    <dgm:pt modelId="{6D1222AC-7C81-5940-B2B2-18453452E942}" type="parTrans" cxnId="{D6FE22B1-C8FB-464D-8AF4-AE7357BC00A0}">
      <dgm:prSet/>
      <dgm:spPr/>
      <dgm:t>
        <a:bodyPr/>
        <a:lstStyle/>
        <a:p>
          <a:endParaRPr lang="en-US"/>
        </a:p>
      </dgm:t>
    </dgm:pt>
    <dgm:pt modelId="{362F0172-501E-C943-BEF5-A869A8D2298A}" type="sibTrans" cxnId="{D6FE22B1-C8FB-464D-8AF4-AE7357BC00A0}">
      <dgm:prSet/>
      <dgm:spPr/>
      <dgm:t>
        <a:bodyPr/>
        <a:lstStyle/>
        <a:p>
          <a:endParaRPr lang="en-US"/>
        </a:p>
      </dgm:t>
    </dgm:pt>
    <dgm:pt modelId="{369E8705-8ABC-934B-A353-F6DD3B946508}">
      <dgm:prSet custT="1"/>
      <dgm:spPr/>
      <dgm:t>
        <a:bodyPr/>
        <a:lstStyle/>
        <a:p>
          <a:r>
            <a:rPr lang="en-US" sz="1400" dirty="0">
              <a:solidFill>
                <a:srgbClr val="FFFFFF"/>
              </a:solidFill>
            </a:rPr>
            <a:t>3. </a:t>
          </a:r>
        </a:p>
      </dgm:t>
    </dgm:pt>
    <dgm:pt modelId="{F55C6D02-5323-C74E-AA40-4B8F10300C05}" type="parTrans" cxnId="{FF4021F2-3EEC-A243-83E0-AE846C80C0E3}">
      <dgm:prSet/>
      <dgm:spPr/>
      <dgm:t>
        <a:bodyPr/>
        <a:lstStyle/>
        <a:p>
          <a:endParaRPr lang="en-US"/>
        </a:p>
      </dgm:t>
    </dgm:pt>
    <dgm:pt modelId="{40B150F4-F0E9-FC43-9BED-3AEF6B3DB01E}" type="sibTrans" cxnId="{FF4021F2-3EEC-A243-83E0-AE846C80C0E3}">
      <dgm:prSet/>
      <dgm:spPr/>
      <dgm:t>
        <a:bodyPr/>
        <a:lstStyle/>
        <a:p>
          <a:endParaRPr lang="en-US"/>
        </a:p>
      </dgm:t>
    </dgm:pt>
    <dgm:pt modelId="{C10872BC-7DCE-714B-8680-1E611105C721}">
      <dgm:prSet custT="1"/>
      <dgm:spPr/>
      <dgm:t>
        <a:bodyPr/>
        <a:lstStyle/>
        <a:p>
          <a:r>
            <a:rPr lang="en-US" sz="1400" dirty="0">
              <a:solidFill>
                <a:srgbClr val="FFFFFF"/>
              </a:solidFill>
            </a:rPr>
            <a:t>4.</a:t>
          </a:r>
        </a:p>
      </dgm:t>
    </dgm:pt>
    <dgm:pt modelId="{97498F64-60CA-8441-BAE7-4419800CFDDB}" type="parTrans" cxnId="{58D16DA3-C083-6940-BB67-3D12678D111E}">
      <dgm:prSet/>
      <dgm:spPr/>
      <dgm:t>
        <a:bodyPr/>
        <a:lstStyle/>
        <a:p>
          <a:endParaRPr lang="en-US"/>
        </a:p>
      </dgm:t>
    </dgm:pt>
    <dgm:pt modelId="{08D224EB-1490-7B4A-8CB6-1106BACE469C}" type="sibTrans" cxnId="{58D16DA3-C083-6940-BB67-3D12678D111E}">
      <dgm:prSet/>
      <dgm:spPr/>
      <dgm:t>
        <a:bodyPr/>
        <a:lstStyle/>
        <a:p>
          <a:endParaRPr lang="en-US"/>
        </a:p>
      </dgm:t>
    </dgm:pt>
    <dgm:pt modelId="{E59EB9ED-3949-F346-BA86-CA3DED8C9156}">
      <dgm:prSet custT="1"/>
      <dgm:spPr/>
      <dgm:t>
        <a:bodyPr/>
        <a:lstStyle/>
        <a:p>
          <a:r>
            <a:rPr lang="en-US" sz="1400" dirty="0">
              <a:solidFill>
                <a:srgbClr val="FFFFFF"/>
              </a:solidFill>
            </a:rPr>
            <a:t>5.</a:t>
          </a:r>
        </a:p>
      </dgm:t>
    </dgm:pt>
    <dgm:pt modelId="{8725669D-5755-A743-A046-18AE6B061A42}" type="parTrans" cxnId="{D6EEBC29-5CAC-E04A-BA40-B730A005799D}">
      <dgm:prSet/>
      <dgm:spPr/>
      <dgm:t>
        <a:bodyPr/>
        <a:lstStyle/>
        <a:p>
          <a:endParaRPr lang="en-US"/>
        </a:p>
      </dgm:t>
    </dgm:pt>
    <dgm:pt modelId="{6E255656-5452-074F-AA79-9ADB3BCD41E9}" type="sibTrans" cxnId="{D6EEBC29-5CAC-E04A-BA40-B730A005799D}">
      <dgm:prSet/>
      <dgm:spPr/>
      <dgm:t>
        <a:bodyPr/>
        <a:lstStyle/>
        <a:p>
          <a:endParaRPr lang="en-US"/>
        </a:p>
      </dgm:t>
    </dgm:pt>
    <dgm:pt modelId="{DD157A8B-48FA-E44A-8C75-04E1EEDEA6F3}">
      <dgm:prSet custT="1"/>
      <dgm:spPr/>
      <dgm:t>
        <a:bodyPr/>
        <a:lstStyle/>
        <a:p>
          <a:r>
            <a:rPr lang="en-US" sz="1400" dirty="0">
              <a:solidFill>
                <a:srgbClr val="FFFFFF"/>
              </a:solidFill>
            </a:rPr>
            <a:t>6.</a:t>
          </a:r>
        </a:p>
      </dgm:t>
    </dgm:pt>
    <dgm:pt modelId="{10E471B1-B841-C34E-8CE8-2AD07EA791D8}" type="parTrans" cxnId="{F3B00CD5-8D2D-FD4D-94AA-395FD7992BE4}">
      <dgm:prSet/>
      <dgm:spPr/>
      <dgm:t>
        <a:bodyPr/>
        <a:lstStyle/>
        <a:p>
          <a:endParaRPr lang="en-US"/>
        </a:p>
      </dgm:t>
    </dgm:pt>
    <dgm:pt modelId="{34599D1C-C9E0-4743-8B4A-45A2823CBAA7}" type="sibTrans" cxnId="{F3B00CD5-8D2D-FD4D-94AA-395FD7992BE4}">
      <dgm:prSet/>
      <dgm:spPr/>
      <dgm:t>
        <a:bodyPr/>
        <a:lstStyle/>
        <a:p>
          <a:endParaRPr lang="en-US"/>
        </a:p>
      </dgm:t>
    </dgm:pt>
    <dgm:pt modelId="{F0E48AF0-169B-244C-942C-CD73C1A8D141}">
      <dgm:prSet custT="1"/>
      <dgm:spPr/>
      <dgm:t>
        <a:bodyPr/>
        <a:lstStyle/>
        <a:p>
          <a:r>
            <a:rPr lang="en-US" sz="1400" dirty="0">
              <a:solidFill>
                <a:schemeClr val="tx2">
                  <a:lumMod val="10000"/>
                </a:schemeClr>
              </a:solidFill>
            </a:rPr>
            <a:t>A hash function with this property is referred to as  collision resistant. This is sometimes referred to as strong collision resistant.</a:t>
          </a:r>
        </a:p>
      </dgm:t>
    </dgm:pt>
    <dgm:pt modelId="{88149EEB-7615-ED45-9703-48E4EE041F07}" type="parTrans" cxnId="{B581A249-3FBB-DF45-A02A-87D95F55AF80}">
      <dgm:prSet/>
      <dgm:spPr/>
      <dgm:t>
        <a:bodyPr/>
        <a:lstStyle/>
        <a:p>
          <a:endParaRPr lang="en-US"/>
        </a:p>
      </dgm:t>
    </dgm:pt>
    <dgm:pt modelId="{794F126A-E998-2C41-B734-D88A0F313F2F}" type="sibTrans" cxnId="{B581A249-3FBB-DF45-A02A-87D95F55AF80}">
      <dgm:prSet/>
      <dgm:spPr/>
      <dgm:t>
        <a:bodyPr/>
        <a:lstStyle/>
        <a:p>
          <a:endParaRPr lang="en-US"/>
        </a:p>
      </dgm:t>
    </dgm:pt>
    <dgm:pt modelId="{8437C4FC-13F1-E848-BA68-372B69336DE8}">
      <dgm:prSet phldrT="[Text]" custT="1"/>
      <dgm:spPr/>
      <dgm:t>
        <a:bodyPr/>
        <a:lstStyle/>
        <a:p>
          <a:r>
            <a:rPr lang="en-US" sz="1400" dirty="0">
              <a:solidFill>
                <a:schemeClr val="tx2">
                  <a:lumMod val="10000"/>
                </a:schemeClr>
              </a:solidFill>
            </a:rPr>
            <a:t>H can be applied to a block of data of any size.</a:t>
          </a:r>
          <a:endParaRPr lang="en-US" sz="1400" dirty="0"/>
        </a:p>
      </dgm:t>
    </dgm:pt>
    <dgm:pt modelId="{4761A47C-EF5E-5542-AE89-0161A6CB0183}" type="parTrans" cxnId="{E97CB4A0-185C-BF49-A19D-F9BF4E007D63}">
      <dgm:prSet/>
      <dgm:spPr/>
      <dgm:t>
        <a:bodyPr/>
        <a:lstStyle/>
        <a:p>
          <a:endParaRPr lang="en-US"/>
        </a:p>
      </dgm:t>
    </dgm:pt>
    <dgm:pt modelId="{C219D211-117D-5D4B-8602-3895659A029F}" type="sibTrans" cxnId="{E97CB4A0-185C-BF49-A19D-F9BF4E007D63}">
      <dgm:prSet/>
      <dgm:spPr/>
      <dgm:t>
        <a:bodyPr/>
        <a:lstStyle/>
        <a:p>
          <a:endParaRPr lang="en-US"/>
        </a:p>
      </dgm:t>
    </dgm:pt>
    <dgm:pt modelId="{AFE71451-D5F8-144A-875A-A82608BE6F65}">
      <dgm:prSet custT="1"/>
      <dgm:spPr/>
      <dgm:t>
        <a:bodyPr/>
        <a:lstStyle/>
        <a:p>
          <a:r>
            <a:rPr lang="en-US" sz="1400" dirty="0">
              <a:solidFill>
                <a:schemeClr val="tx2">
                  <a:lumMod val="10000"/>
                </a:schemeClr>
              </a:solidFill>
            </a:rPr>
            <a:t> H produces a fixed-length output.</a:t>
          </a:r>
        </a:p>
      </dgm:t>
    </dgm:pt>
    <dgm:pt modelId="{21DD8859-6E39-1648-BFA7-29A321AA924B}" type="parTrans" cxnId="{CD65A186-FFF6-AA4F-80CB-77F9B86F1577}">
      <dgm:prSet/>
      <dgm:spPr/>
      <dgm:t>
        <a:bodyPr/>
        <a:lstStyle/>
        <a:p>
          <a:endParaRPr lang="en-US"/>
        </a:p>
      </dgm:t>
    </dgm:pt>
    <dgm:pt modelId="{1F0E3FF1-27E1-894E-969A-E723AEFDE6E8}" type="sibTrans" cxnId="{CD65A186-FFF6-AA4F-80CB-77F9B86F1577}">
      <dgm:prSet/>
      <dgm:spPr/>
      <dgm:t>
        <a:bodyPr/>
        <a:lstStyle/>
        <a:p>
          <a:endParaRPr lang="en-US"/>
        </a:p>
      </dgm:t>
    </dgm:pt>
    <dgm:pt modelId="{F515A8A0-0262-F540-993C-9988849F1085}">
      <dgm:prSet custT="1"/>
      <dgm:spPr/>
      <dgm:t>
        <a:bodyPr/>
        <a:lstStyle/>
        <a:p>
          <a:r>
            <a:rPr lang="en-US" sz="1400" dirty="0">
              <a:solidFill>
                <a:schemeClr val="tx2">
                  <a:lumMod val="10000"/>
                </a:schemeClr>
              </a:solidFill>
            </a:rPr>
            <a:t>H(x) is relatively easy to compute for any given x, making both hardware and software implementations practical.</a:t>
          </a:r>
        </a:p>
      </dgm:t>
    </dgm:pt>
    <dgm:pt modelId="{B1BC9797-72EC-5F41-BAF5-FDB4EAFCF11C}" type="parTrans" cxnId="{24FC780A-5EC9-2842-B274-D406B9243B76}">
      <dgm:prSet/>
      <dgm:spPr/>
      <dgm:t>
        <a:bodyPr/>
        <a:lstStyle/>
        <a:p>
          <a:endParaRPr lang="en-US"/>
        </a:p>
      </dgm:t>
    </dgm:pt>
    <dgm:pt modelId="{68350999-AD33-3842-8FEB-ADF6FC01F80D}" type="sibTrans" cxnId="{24FC780A-5EC9-2842-B274-D406B9243B76}">
      <dgm:prSet/>
      <dgm:spPr/>
      <dgm:t>
        <a:bodyPr/>
        <a:lstStyle/>
        <a:p>
          <a:endParaRPr lang="en-US"/>
        </a:p>
      </dgm:t>
    </dgm:pt>
    <dgm:pt modelId="{03243FC8-784C-A74D-BEA3-9FD8468F7F2A}">
      <dgm:prSet custT="1"/>
      <dgm:spPr/>
      <dgm:t>
        <a:bodyPr/>
        <a:lstStyle/>
        <a:p>
          <a:r>
            <a:rPr lang="en-US" sz="1400" dirty="0">
              <a:solidFill>
                <a:schemeClr val="tx2">
                  <a:lumMod val="10000"/>
                </a:schemeClr>
              </a:solidFill>
            </a:rPr>
            <a:t> For any given code h, it is computationally infeasible to find x such that H(x) = h. A hash function with this property is referred to as  one-way or preimage resistant.</a:t>
          </a:r>
        </a:p>
      </dgm:t>
    </dgm:pt>
    <dgm:pt modelId="{07E63DD6-917E-B943-977D-7E42396E7F05}" type="parTrans" cxnId="{23D09251-1B58-C64B-A695-648E0BAD6865}">
      <dgm:prSet/>
      <dgm:spPr/>
      <dgm:t>
        <a:bodyPr/>
        <a:lstStyle/>
        <a:p>
          <a:endParaRPr lang="en-US"/>
        </a:p>
      </dgm:t>
    </dgm:pt>
    <dgm:pt modelId="{A2FA09E7-EEA3-D34C-853B-9488D71FF41D}" type="sibTrans" cxnId="{23D09251-1B58-C64B-A695-648E0BAD6865}">
      <dgm:prSet/>
      <dgm:spPr/>
      <dgm:t>
        <a:bodyPr/>
        <a:lstStyle/>
        <a:p>
          <a:endParaRPr lang="en-US"/>
        </a:p>
      </dgm:t>
    </dgm:pt>
    <dgm:pt modelId="{10620DDE-E185-F74F-B661-E4FE16B4FB76}">
      <dgm:prSet custT="1"/>
      <dgm:spPr/>
      <dgm:t>
        <a:bodyPr/>
        <a:lstStyle/>
        <a:p>
          <a:r>
            <a:rPr lang="en-US" sz="1400" dirty="0">
              <a:solidFill>
                <a:schemeClr val="tx2">
                  <a:lumMod val="10000"/>
                </a:schemeClr>
              </a:solidFill>
            </a:rPr>
            <a:t> For any given block x, it is computationally infeasible to find y  x with H(y) = H(x). A hash function with this property is referred to as  second preimage resistant. This is sometimes referred to as  weak collision resistant.</a:t>
          </a:r>
        </a:p>
      </dgm:t>
    </dgm:pt>
    <dgm:pt modelId="{85EE7E22-601C-F648-BC1E-75F3BBEF259D}" type="parTrans" cxnId="{E47F31C3-F85D-C643-BF8F-96DC91EAB15D}">
      <dgm:prSet/>
      <dgm:spPr/>
      <dgm:t>
        <a:bodyPr/>
        <a:lstStyle/>
        <a:p>
          <a:endParaRPr lang="en-US"/>
        </a:p>
      </dgm:t>
    </dgm:pt>
    <dgm:pt modelId="{A536A4CB-D10E-F848-A055-E298134B1301}" type="sibTrans" cxnId="{E47F31C3-F85D-C643-BF8F-96DC91EAB15D}">
      <dgm:prSet/>
      <dgm:spPr/>
      <dgm:t>
        <a:bodyPr/>
        <a:lstStyle/>
        <a:p>
          <a:endParaRPr lang="en-US"/>
        </a:p>
      </dgm:t>
    </dgm:pt>
    <dgm:pt modelId="{5E651E9C-73FA-844C-8478-0239C8709F19}">
      <dgm:prSet custT="1"/>
      <dgm:spPr/>
      <dgm:t>
        <a:bodyPr/>
        <a:lstStyle/>
        <a:p>
          <a:r>
            <a:rPr lang="en-US" sz="1400" dirty="0">
              <a:solidFill>
                <a:schemeClr val="tx2">
                  <a:lumMod val="10000"/>
                </a:schemeClr>
              </a:solidFill>
            </a:rPr>
            <a:t> It is computationally infeasible to find any pair (x, y) such that H(x) = H(y).</a:t>
          </a:r>
        </a:p>
      </dgm:t>
    </dgm:pt>
    <dgm:pt modelId="{DBE9D950-6337-9F44-8983-E4B382852ABA}" type="parTrans" cxnId="{CFA08505-08FD-FF4C-9008-BDEE7EC95E36}">
      <dgm:prSet/>
      <dgm:spPr/>
      <dgm:t>
        <a:bodyPr/>
        <a:lstStyle/>
        <a:p>
          <a:endParaRPr lang="en-US"/>
        </a:p>
      </dgm:t>
    </dgm:pt>
    <dgm:pt modelId="{F6B59F38-DDCE-4547-A8D0-67AAE3567DF6}" type="sibTrans" cxnId="{CFA08505-08FD-FF4C-9008-BDEE7EC95E36}">
      <dgm:prSet/>
      <dgm:spPr/>
      <dgm:t>
        <a:bodyPr/>
        <a:lstStyle/>
        <a:p>
          <a:endParaRPr lang="en-US"/>
        </a:p>
      </dgm:t>
    </dgm:pt>
    <dgm:pt modelId="{ED70C7FC-6D70-0F45-8735-A6868265B766}" type="pres">
      <dgm:prSet presAssocID="{75C02017-DFDC-974D-AEFB-F2CC0A0B3066}" presName="linearFlow" presStyleCnt="0">
        <dgm:presLayoutVars>
          <dgm:dir/>
          <dgm:animLvl val="lvl"/>
          <dgm:resizeHandles val="exact"/>
        </dgm:presLayoutVars>
      </dgm:prSet>
      <dgm:spPr/>
    </dgm:pt>
    <dgm:pt modelId="{DD20C0A6-618D-A947-859F-AA095BA01751}" type="pres">
      <dgm:prSet presAssocID="{F97E7342-063E-7645-A10D-23D03FA225D4}" presName="composite" presStyleCnt="0"/>
      <dgm:spPr/>
    </dgm:pt>
    <dgm:pt modelId="{A7C6C4A4-2D64-584B-98B7-0563B68AA852}" type="pres">
      <dgm:prSet presAssocID="{F97E7342-063E-7645-A10D-23D03FA225D4}" presName="parentText" presStyleLbl="alignNode1" presStyleIdx="0" presStyleCnt="6">
        <dgm:presLayoutVars>
          <dgm:chMax val="1"/>
          <dgm:bulletEnabled val="1"/>
        </dgm:presLayoutVars>
      </dgm:prSet>
      <dgm:spPr/>
    </dgm:pt>
    <dgm:pt modelId="{EA4B26B6-F995-9243-9619-3CD6F2334751}" type="pres">
      <dgm:prSet presAssocID="{F97E7342-063E-7645-A10D-23D03FA225D4}" presName="descendantText" presStyleLbl="alignAcc1" presStyleIdx="0" presStyleCnt="6">
        <dgm:presLayoutVars>
          <dgm:bulletEnabled val="1"/>
        </dgm:presLayoutVars>
      </dgm:prSet>
      <dgm:spPr/>
    </dgm:pt>
    <dgm:pt modelId="{2F4B930F-AEA7-A549-B4B2-EA4BF3E39D49}" type="pres">
      <dgm:prSet presAssocID="{4699A448-CB5D-9642-92DE-C3447C9F88F4}" presName="sp" presStyleCnt="0"/>
      <dgm:spPr/>
    </dgm:pt>
    <dgm:pt modelId="{FB362A36-DCA0-4C4D-A471-EA258D001CE6}" type="pres">
      <dgm:prSet presAssocID="{02BCCFD6-1309-BA45-B24F-4898FCEB2180}" presName="composite" presStyleCnt="0"/>
      <dgm:spPr/>
    </dgm:pt>
    <dgm:pt modelId="{D3C83A50-6AC5-9741-9ED2-186F4049AB1A}" type="pres">
      <dgm:prSet presAssocID="{02BCCFD6-1309-BA45-B24F-4898FCEB2180}" presName="parentText" presStyleLbl="alignNode1" presStyleIdx="1" presStyleCnt="6">
        <dgm:presLayoutVars>
          <dgm:chMax val="1"/>
          <dgm:bulletEnabled val="1"/>
        </dgm:presLayoutVars>
      </dgm:prSet>
      <dgm:spPr/>
    </dgm:pt>
    <dgm:pt modelId="{2D4DCFF8-A69A-9E4F-841A-55D0B8F03949}" type="pres">
      <dgm:prSet presAssocID="{02BCCFD6-1309-BA45-B24F-4898FCEB2180}" presName="descendantText" presStyleLbl="alignAcc1" presStyleIdx="1" presStyleCnt="6">
        <dgm:presLayoutVars>
          <dgm:bulletEnabled val="1"/>
        </dgm:presLayoutVars>
      </dgm:prSet>
      <dgm:spPr/>
    </dgm:pt>
    <dgm:pt modelId="{DE6434B6-4966-DB41-A1B5-465DDE78A6B4}" type="pres">
      <dgm:prSet presAssocID="{362F0172-501E-C943-BEF5-A869A8D2298A}" presName="sp" presStyleCnt="0"/>
      <dgm:spPr/>
    </dgm:pt>
    <dgm:pt modelId="{AFCCA2EA-0042-6643-9E04-F1F276E80BB5}" type="pres">
      <dgm:prSet presAssocID="{369E8705-8ABC-934B-A353-F6DD3B946508}" presName="composite" presStyleCnt="0"/>
      <dgm:spPr/>
    </dgm:pt>
    <dgm:pt modelId="{3CB76504-1FE3-6542-8F0C-8428630B4C24}" type="pres">
      <dgm:prSet presAssocID="{369E8705-8ABC-934B-A353-F6DD3B946508}" presName="parentText" presStyleLbl="alignNode1" presStyleIdx="2" presStyleCnt="6">
        <dgm:presLayoutVars>
          <dgm:chMax val="1"/>
          <dgm:bulletEnabled val="1"/>
        </dgm:presLayoutVars>
      </dgm:prSet>
      <dgm:spPr/>
    </dgm:pt>
    <dgm:pt modelId="{7431E085-0141-7746-A6A5-4A396BCF3C66}" type="pres">
      <dgm:prSet presAssocID="{369E8705-8ABC-934B-A353-F6DD3B946508}" presName="descendantText" presStyleLbl="alignAcc1" presStyleIdx="2" presStyleCnt="6">
        <dgm:presLayoutVars>
          <dgm:bulletEnabled val="1"/>
        </dgm:presLayoutVars>
      </dgm:prSet>
      <dgm:spPr/>
    </dgm:pt>
    <dgm:pt modelId="{6C291560-070F-994B-A9DD-6CDACB08421E}" type="pres">
      <dgm:prSet presAssocID="{40B150F4-F0E9-FC43-9BED-3AEF6B3DB01E}" presName="sp" presStyleCnt="0"/>
      <dgm:spPr/>
    </dgm:pt>
    <dgm:pt modelId="{C73CBCB4-C550-3A40-84B3-E1BBB87F4219}" type="pres">
      <dgm:prSet presAssocID="{C10872BC-7DCE-714B-8680-1E611105C721}" presName="composite" presStyleCnt="0"/>
      <dgm:spPr/>
    </dgm:pt>
    <dgm:pt modelId="{44D24781-B8FA-F448-B59D-CD27768E87ED}" type="pres">
      <dgm:prSet presAssocID="{C10872BC-7DCE-714B-8680-1E611105C721}" presName="parentText" presStyleLbl="alignNode1" presStyleIdx="3" presStyleCnt="6">
        <dgm:presLayoutVars>
          <dgm:chMax val="1"/>
          <dgm:bulletEnabled val="1"/>
        </dgm:presLayoutVars>
      </dgm:prSet>
      <dgm:spPr/>
    </dgm:pt>
    <dgm:pt modelId="{23F1BE15-BDA9-3945-94C4-64D1299B023F}" type="pres">
      <dgm:prSet presAssocID="{C10872BC-7DCE-714B-8680-1E611105C721}" presName="descendantText" presStyleLbl="alignAcc1" presStyleIdx="3" presStyleCnt="6" custScaleY="137297">
        <dgm:presLayoutVars>
          <dgm:bulletEnabled val="1"/>
        </dgm:presLayoutVars>
      </dgm:prSet>
      <dgm:spPr/>
    </dgm:pt>
    <dgm:pt modelId="{C5BDB188-390F-5F4E-AA74-1E974A81D2D0}" type="pres">
      <dgm:prSet presAssocID="{08D224EB-1490-7B4A-8CB6-1106BACE469C}" presName="sp" presStyleCnt="0"/>
      <dgm:spPr/>
    </dgm:pt>
    <dgm:pt modelId="{F27FA2B5-E14D-3241-B018-467E8396E710}" type="pres">
      <dgm:prSet presAssocID="{E59EB9ED-3949-F346-BA86-CA3DED8C9156}" presName="composite" presStyleCnt="0"/>
      <dgm:spPr/>
    </dgm:pt>
    <dgm:pt modelId="{D1E489F5-2F0F-5642-AC3B-E50603C3CCE7}" type="pres">
      <dgm:prSet presAssocID="{E59EB9ED-3949-F346-BA86-CA3DED8C9156}" presName="parentText" presStyleLbl="alignNode1" presStyleIdx="4" presStyleCnt="6">
        <dgm:presLayoutVars>
          <dgm:chMax val="1"/>
          <dgm:bulletEnabled val="1"/>
        </dgm:presLayoutVars>
      </dgm:prSet>
      <dgm:spPr/>
    </dgm:pt>
    <dgm:pt modelId="{4C1BBB1F-0533-4F47-BEAF-6DC68631565C}" type="pres">
      <dgm:prSet presAssocID="{E59EB9ED-3949-F346-BA86-CA3DED8C9156}" presName="descendantText" presStyleLbl="alignAcc1" presStyleIdx="4" presStyleCnt="6" custScaleY="166644">
        <dgm:presLayoutVars>
          <dgm:bulletEnabled val="1"/>
        </dgm:presLayoutVars>
      </dgm:prSet>
      <dgm:spPr/>
    </dgm:pt>
    <dgm:pt modelId="{1935EC6F-972F-024C-ACBC-BDD31D9DDFA7}" type="pres">
      <dgm:prSet presAssocID="{6E255656-5452-074F-AA79-9ADB3BCD41E9}" presName="sp" presStyleCnt="0"/>
      <dgm:spPr/>
    </dgm:pt>
    <dgm:pt modelId="{B2236AE7-724C-C84E-B4C8-E4FA1F964A8C}" type="pres">
      <dgm:prSet presAssocID="{DD157A8B-48FA-E44A-8C75-04E1EEDEA6F3}" presName="composite" presStyleCnt="0"/>
      <dgm:spPr/>
    </dgm:pt>
    <dgm:pt modelId="{35D1E034-A8AE-244D-8321-90BB0B0FAF95}" type="pres">
      <dgm:prSet presAssocID="{DD157A8B-48FA-E44A-8C75-04E1EEDEA6F3}" presName="parentText" presStyleLbl="alignNode1" presStyleIdx="5" presStyleCnt="6">
        <dgm:presLayoutVars>
          <dgm:chMax val="1"/>
          <dgm:bulletEnabled val="1"/>
        </dgm:presLayoutVars>
      </dgm:prSet>
      <dgm:spPr/>
    </dgm:pt>
    <dgm:pt modelId="{0AA3BBC5-1B55-2E47-A516-53363A11081C}" type="pres">
      <dgm:prSet presAssocID="{DD157A8B-48FA-E44A-8C75-04E1EEDEA6F3}" presName="descendantText" presStyleLbl="alignAcc1" presStyleIdx="5" presStyleCnt="6" custScaleY="226637">
        <dgm:presLayoutVars>
          <dgm:bulletEnabled val="1"/>
        </dgm:presLayoutVars>
      </dgm:prSet>
      <dgm:spPr/>
    </dgm:pt>
  </dgm:ptLst>
  <dgm:cxnLst>
    <dgm:cxn modelId="{CFA08505-08FD-FF4C-9008-BDEE7EC95E36}" srcId="{DD157A8B-48FA-E44A-8C75-04E1EEDEA6F3}" destId="{5E651E9C-73FA-844C-8478-0239C8709F19}" srcOrd="0" destOrd="0" parTransId="{DBE9D950-6337-9F44-8983-E4B382852ABA}" sibTransId="{F6B59F38-DDCE-4547-A8D0-67AAE3567DF6}"/>
    <dgm:cxn modelId="{24FC780A-5EC9-2842-B274-D406B9243B76}" srcId="{369E8705-8ABC-934B-A353-F6DD3B946508}" destId="{F515A8A0-0262-F540-993C-9988849F1085}" srcOrd="0" destOrd="0" parTransId="{B1BC9797-72EC-5F41-BAF5-FDB4EAFCF11C}" sibTransId="{68350999-AD33-3842-8FEB-ADF6FC01F80D}"/>
    <dgm:cxn modelId="{FD02BE0C-03CF-DC4A-A8C4-43587AC356E6}" type="presOf" srcId="{75C02017-DFDC-974D-AEFB-F2CC0A0B3066}" destId="{ED70C7FC-6D70-0F45-8735-A6868265B766}" srcOrd="0" destOrd="0" presId="urn:microsoft.com/office/officeart/2005/8/layout/chevron2"/>
    <dgm:cxn modelId="{D6EEBC29-5CAC-E04A-BA40-B730A005799D}" srcId="{75C02017-DFDC-974D-AEFB-F2CC0A0B3066}" destId="{E59EB9ED-3949-F346-BA86-CA3DED8C9156}" srcOrd="4" destOrd="0" parTransId="{8725669D-5755-A743-A046-18AE6B061A42}" sibTransId="{6E255656-5452-074F-AA79-9ADB3BCD41E9}"/>
    <dgm:cxn modelId="{D308A62E-DD19-CB41-A8A7-1B6E18B3A7DE}" type="presOf" srcId="{02BCCFD6-1309-BA45-B24F-4898FCEB2180}" destId="{D3C83A50-6AC5-9741-9ED2-186F4049AB1A}" srcOrd="0" destOrd="0" presId="urn:microsoft.com/office/officeart/2005/8/layout/chevron2"/>
    <dgm:cxn modelId="{3CEFFF33-DBB7-5B44-9202-F536B3EACCFD}" type="presOf" srcId="{AFE71451-D5F8-144A-875A-A82608BE6F65}" destId="{2D4DCFF8-A69A-9E4F-841A-55D0B8F03949}" srcOrd="0" destOrd="0" presId="urn:microsoft.com/office/officeart/2005/8/layout/chevron2"/>
    <dgm:cxn modelId="{B6D33B5B-DF65-2642-92D7-61FBC9097265}" type="presOf" srcId="{F97E7342-063E-7645-A10D-23D03FA225D4}" destId="{A7C6C4A4-2D64-584B-98B7-0563B68AA852}" srcOrd="0" destOrd="0" presId="urn:microsoft.com/office/officeart/2005/8/layout/chevron2"/>
    <dgm:cxn modelId="{4567545C-8135-6F4E-B3D7-90F282F6301B}" type="presOf" srcId="{F515A8A0-0262-F540-993C-9988849F1085}" destId="{7431E085-0141-7746-A6A5-4A396BCF3C66}" srcOrd="0" destOrd="0" presId="urn:microsoft.com/office/officeart/2005/8/layout/chevron2"/>
    <dgm:cxn modelId="{AC848E61-507A-0442-96CC-787AAAFDF577}" type="presOf" srcId="{8437C4FC-13F1-E848-BA68-372B69336DE8}" destId="{EA4B26B6-F995-9243-9619-3CD6F2334751}" srcOrd="0" destOrd="0" presId="urn:microsoft.com/office/officeart/2005/8/layout/chevron2"/>
    <dgm:cxn modelId="{B581A249-3FBB-DF45-A02A-87D95F55AF80}" srcId="{DD157A8B-48FA-E44A-8C75-04E1EEDEA6F3}" destId="{F0E48AF0-169B-244C-942C-CD73C1A8D141}" srcOrd="1" destOrd="0" parTransId="{88149EEB-7615-ED45-9703-48E4EE041F07}" sibTransId="{794F126A-E998-2C41-B734-D88A0F313F2F}"/>
    <dgm:cxn modelId="{1BA36B6E-7F3F-F44A-A4D8-7F36AA84C400}" type="presOf" srcId="{E59EB9ED-3949-F346-BA86-CA3DED8C9156}" destId="{D1E489F5-2F0F-5642-AC3B-E50603C3CCE7}" srcOrd="0" destOrd="0" presId="urn:microsoft.com/office/officeart/2005/8/layout/chevron2"/>
    <dgm:cxn modelId="{23D09251-1B58-C64B-A695-648E0BAD6865}" srcId="{C10872BC-7DCE-714B-8680-1E611105C721}" destId="{03243FC8-784C-A74D-BEA3-9FD8468F7F2A}" srcOrd="0" destOrd="0" parTransId="{07E63DD6-917E-B943-977D-7E42396E7F05}" sibTransId="{A2FA09E7-EEA3-D34C-853B-9488D71FF41D}"/>
    <dgm:cxn modelId="{86A43072-ED3A-2642-AE12-4DFD172A2FAF}" type="presOf" srcId="{5E651E9C-73FA-844C-8478-0239C8709F19}" destId="{0AA3BBC5-1B55-2E47-A516-53363A11081C}" srcOrd="0" destOrd="0" presId="urn:microsoft.com/office/officeart/2005/8/layout/chevron2"/>
    <dgm:cxn modelId="{FAE19657-AB28-0941-AEA5-7865D980E6FC}" type="presOf" srcId="{369E8705-8ABC-934B-A353-F6DD3B946508}" destId="{3CB76504-1FE3-6542-8F0C-8428630B4C24}" srcOrd="0" destOrd="0" presId="urn:microsoft.com/office/officeart/2005/8/layout/chevron2"/>
    <dgm:cxn modelId="{6E775C5A-37FA-3D42-8033-A0A16F0C92E4}" type="presOf" srcId="{C10872BC-7DCE-714B-8680-1E611105C721}" destId="{44D24781-B8FA-F448-B59D-CD27768E87ED}" srcOrd="0" destOrd="0" presId="urn:microsoft.com/office/officeart/2005/8/layout/chevron2"/>
    <dgm:cxn modelId="{CD65A186-FFF6-AA4F-80CB-77F9B86F1577}" srcId="{02BCCFD6-1309-BA45-B24F-4898FCEB2180}" destId="{AFE71451-D5F8-144A-875A-A82608BE6F65}" srcOrd="0" destOrd="0" parTransId="{21DD8859-6E39-1648-BFA7-29A321AA924B}" sibTransId="{1F0E3FF1-27E1-894E-969A-E723AEFDE6E8}"/>
    <dgm:cxn modelId="{E85B168F-B386-7B49-8B83-8BD3EA8C77B9}" srcId="{75C02017-DFDC-974D-AEFB-F2CC0A0B3066}" destId="{F97E7342-063E-7645-A10D-23D03FA225D4}" srcOrd="0" destOrd="0" parTransId="{1611ABB8-7CDF-7E4D-9F17-B567A2A99E70}" sibTransId="{4699A448-CB5D-9642-92DE-C3447C9F88F4}"/>
    <dgm:cxn modelId="{E97CB4A0-185C-BF49-A19D-F9BF4E007D63}" srcId="{F97E7342-063E-7645-A10D-23D03FA225D4}" destId="{8437C4FC-13F1-E848-BA68-372B69336DE8}" srcOrd="0" destOrd="0" parTransId="{4761A47C-EF5E-5542-AE89-0161A6CB0183}" sibTransId="{C219D211-117D-5D4B-8602-3895659A029F}"/>
    <dgm:cxn modelId="{F69ACEA2-51D3-334B-BB7C-48B094CC72B3}" type="presOf" srcId="{10620DDE-E185-F74F-B661-E4FE16B4FB76}" destId="{4C1BBB1F-0533-4F47-BEAF-6DC68631565C}" srcOrd="0" destOrd="0" presId="urn:microsoft.com/office/officeart/2005/8/layout/chevron2"/>
    <dgm:cxn modelId="{58D16DA3-C083-6940-BB67-3D12678D111E}" srcId="{75C02017-DFDC-974D-AEFB-F2CC0A0B3066}" destId="{C10872BC-7DCE-714B-8680-1E611105C721}" srcOrd="3" destOrd="0" parTransId="{97498F64-60CA-8441-BAE7-4419800CFDDB}" sibTransId="{08D224EB-1490-7B4A-8CB6-1106BACE469C}"/>
    <dgm:cxn modelId="{D6FE22B1-C8FB-464D-8AF4-AE7357BC00A0}" srcId="{75C02017-DFDC-974D-AEFB-F2CC0A0B3066}" destId="{02BCCFD6-1309-BA45-B24F-4898FCEB2180}" srcOrd="1" destOrd="0" parTransId="{6D1222AC-7C81-5940-B2B2-18453452E942}" sibTransId="{362F0172-501E-C943-BEF5-A869A8D2298A}"/>
    <dgm:cxn modelId="{9EF255C2-E6D0-704A-AF0A-52FFF3CC03A3}" type="presOf" srcId="{DD157A8B-48FA-E44A-8C75-04E1EEDEA6F3}" destId="{35D1E034-A8AE-244D-8321-90BB0B0FAF95}" srcOrd="0" destOrd="0" presId="urn:microsoft.com/office/officeart/2005/8/layout/chevron2"/>
    <dgm:cxn modelId="{E47F31C3-F85D-C643-BF8F-96DC91EAB15D}" srcId="{E59EB9ED-3949-F346-BA86-CA3DED8C9156}" destId="{10620DDE-E185-F74F-B661-E4FE16B4FB76}" srcOrd="0" destOrd="0" parTransId="{85EE7E22-601C-F648-BC1E-75F3BBEF259D}" sibTransId="{A536A4CB-D10E-F848-A055-E298134B1301}"/>
    <dgm:cxn modelId="{F3B00CD5-8D2D-FD4D-94AA-395FD7992BE4}" srcId="{75C02017-DFDC-974D-AEFB-F2CC0A0B3066}" destId="{DD157A8B-48FA-E44A-8C75-04E1EEDEA6F3}" srcOrd="5" destOrd="0" parTransId="{10E471B1-B841-C34E-8CE8-2AD07EA791D8}" sibTransId="{34599D1C-C9E0-4743-8B4A-45A2823CBAA7}"/>
    <dgm:cxn modelId="{4F66CFF1-4FE6-E440-AA85-D2BDE4D3BEFE}" type="presOf" srcId="{03243FC8-784C-A74D-BEA3-9FD8468F7F2A}" destId="{23F1BE15-BDA9-3945-94C4-64D1299B023F}" srcOrd="0" destOrd="0" presId="urn:microsoft.com/office/officeart/2005/8/layout/chevron2"/>
    <dgm:cxn modelId="{FF4021F2-3EEC-A243-83E0-AE846C80C0E3}" srcId="{75C02017-DFDC-974D-AEFB-F2CC0A0B3066}" destId="{369E8705-8ABC-934B-A353-F6DD3B946508}" srcOrd="2" destOrd="0" parTransId="{F55C6D02-5323-C74E-AA40-4B8F10300C05}" sibTransId="{40B150F4-F0E9-FC43-9BED-3AEF6B3DB01E}"/>
    <dgm:cxn modelId="{4C0692F7-082E-F74B-B746-A8091F823049}" type="presOf" srcId="{F0E48AF0-169B-244C-942C-CD73C1A8D141}" destId="{0AA3BBC5-1B55-2E47-A516-53363A11081C}" srcOrd="0" destOrd="1" presId="urn:microsoft.com/office/officeart/2005/8/layout/chevron2"/>
    <dgm:cxn modelId="{3003C152-26B1-5547-B330-2E2949577590}" type="presParOf" srcId="{ED70C7FC-6D70-0F45-8735-A6868265B766}" destId="{DD20C0A6-618D-A947-859F-AA095BA01751}" srcOrd="0" destOrd="0" presId="urn:microsoft.com/office/officeart/2005/8/layout/chevron2"/>
    <dgm:cxn modelId="{6B59B4E5-014F-7147-A881-CA99B331A0C9}" type="presParOf" srcId="{DD20C0A6-618D-A947-859F-AA095BA01751}" destId="{A7C6C4A4-2D64-584B-98B7-0563B68AA852}" srcOrd="0" destOrd="0" presId="urn:microsoft.com/office/officeart/2005/8/layout/chevron2"/>
    <dgm:cxn modelId="{0B762567-A8D8-9341-A761-8856FDD451BE}" type="presParOf" srcId="{DD20C0A6-618D-A947-859F-AA095BA01751}" destId="{EA4B26B6-F995-9243-9619-3CD6F2334751}" srcOrd="1" destOrd="0" presId="urn:microsoft.com/office/officeart/2005/8/layout/chevron2"/>
    <dgm:cxn modelId="{A58C7DDD-DBDF-6A49-91E9-4E90841A6EBD}" type="presParOf" srcId="{ED70C7FC-6D70-0F45-8735-A6868265B766}" destId="{2F4B930F-AEA7-A549-B4B2-EA4BF3E39D49}" srcOrd="1" destOrd="0" presId="urn:microsoft.com/office/officeart/2005/8/layout/chevron2"/>
    <dgm:cxn modelId="{E4CB5F9A-8D0D-4846-AFA4-05C18CADE9F0}" type="presParOf" srcId="{ED70C7FC-6D70-0F45-8735-A6868265B766}" destId="{FB362A36-DCA0-4C4D-A471-EA258D001CE6}" srcOrd="2" destOrd="0" presId="urn:microsoft.com/office/officeart/2005/8/layout/chevron2"/>
    <dgm:cxn modelId="{363BB489-CE38-EC4A-9990-E3823CEAEE61}" type="presParOf" srcId="{FB362A36-DCA0-4C4D-A471-EA258D001CE6}" destId="{D3C83A50-6AC5-9741-9ED2-186F4049AB1A}" srcOrd="0" destOrd="0" presId="urn:microsoft.com/office/officeart/2005/8/layout/chevron2"/>
    <dgm:cxn modelId="{8E6B61D7-B6F0-A649-99E8-6EA930F613AF}" type="presParOf" srcId="{FB362A36-DCA0-4C4D-A471-EA258D001CE6}" destId="{2D4DCFF8-A69A-9E4F-841A-55D0B8F03949}" srcOrd="1" destOrd="0" presId="urn:microsoft.com/office/officeart/2005/8/layout/chevron2"/>
    <dgm:cxn modelId="{2A057209-04E9-6B47-97E8-272F0E1E7B81}" type="presParOf" srcId="{ED70C7FC-6D70-0F45-8735-A6868265B766}" destId="{DE6434B6-4966-DB41-A1B5-465DDE78A6B4}" srcOrd="3" destOrd="0" presId="urn:microsoft.com/office/officeart/2005/8/layout/chevron2"/>
    <dgm:cxn modelId="{6829DC01-B479-5E44-8859-261FFF8B9F8B}" type="presParOf" srcId="{ED70C7FC-6D70-0F45-8735-A6868265B766}" destId="{AFCCA2EA-0042-6643-9E04-F1F276E80BB5}" srcOrd="4" destOrd="0" presId="urn:microsoft.com/office/officeart/2005/8/layout/chevron2"/>
    <dgm:cxn modelId="{FA75EE52-8A3D-C545-BD4B-47CC250D40D7}" type="presParOf" srcId="{AFCCA2EA-0042-6643-9E04-F1F276E80BB5}" destId="{3CB76504-1FE3-6542-8F0C-8428630B4C24}" srcOrd="0" destOrd="0" presId="urn:microsoft.com/office/officeart/2005/8/layout/chevron2"/>
    <dgm:cxn modelId="{C91B6770-EC4C-CE40-A5CC-04B565780990}" type="presParOf" srcId="{AFCCA2EA-0042-6643-9E04-F1F276E80BB5}" destId="{7431E085-0141-7746-A6A5-4A396BCF3C66}" srcOrd="1" destOrd="0" presId="urn:microsoft.com/office/officeart/2005/8/layout/chevron2"/>
    <dgm:cxn modelId="{C30FFF44-721E-904D-8402-644A66231B2B}" type="presParOf" srcId="{ED70C7FC-6D70-0F45-8735-A6868265B766}" destId="{6C291560-070F-994B-A9DD-6CDACB08421E}" srcOrd="5" destOrd="0" presId="urn:microsoft.com/office/officeart/2005/8/layout/chevron2"/>
    <dgm:cxn modelId="{DB5C74E3-87B8-B944-A4FE-230E274BF805}" type="presParOf" srcId="{ED70C7FC-6D70-0F45-8735-A6868265B766}" destId="{C73CBCB4-C550-3A40-84B3-E1BBB87F4219}" srcOrd="6" destOrd="0" presId="urn:microsoft.com/office/officeart/2005/8/layout/chevron2"/>
    <dgm:cxn modelId="{ABC6081D-823B-9C47-948C-AB333ABEBCE4}" type="presParOf" srcId="{C73CBCB4-C550-3A40-84B3-E1BBB87F4219}" destId="{44D24781-B8FA-F448-B59D-CD27768E87ED}" srcOrd="0" destOrd="0" presId="urn:microsoft.com/office/officeart/2005/8/layout/chevron2"/>
    <dgm:cxn modelId="{1F424141-7FDC-8E45-BA2B-98BFCC8BD97E}" type="presParOf" srcId="{C73CBCB4-C550-3A40-84B3-E1BBB87F4219}" destId="{23F1BE15-BDA9-3945-94C4-64D1299B023F}" srcOrd="1" destOrd="0" presId="urn:microsoft.com/office/officeart/2005/8/layout/chevron2"/>
    <dgm:cxn modelId="{D9868FD8-A81C-0B43-8017-93C9AEDD1281}" type="presParOf" srcId="{ED70C7FC-6D70-0F45-8735-A6868265B766}" destId="{C5BDB188-390F-5F4E-AA74-1E974A81D2D0}" srcOrd="7" destOrd="0" presId="urn:microsoft.com/office/officeart/2005/8/layout/chevron2"/>
    <dgm:cxn modelId="{2945C34D-3474-6240-BFFD-8752313EFB35}" type="presParOf" srcId="{ED70C7FC-6D70-0F45-8735-A6868265B766}" destId="{F27FA2B5-E14D-3241-B018-467E8396E710}" srcOrd="8" destOrd="0" presId="urn:microsoft.com/office/officeart/2005/8/layout/chevron2"/>
    <dgm:cxn modelId="{D6CDFF48-6C8A-E14D-A4E9-B6349D818CBC}" type="presParOf" srcId="{F27FA2B5-E14D-3241-B018-467E8396E710}" destId="{D1E489F5-2F0F-5642-AC3B-E50603C3CCE7}" srcOrd="0" destOrd="0" presId="urn:microsoft.com/office/officeart/2005/8/layout/chevron2"/>
    <dgm:cxn modelId="{DA2A6049-EF8C-E04A-BECD-E8A4EB0EFB86}" type="presParOf" srcId="{F27FA2B5-E14D-3241-B018-467E8396E710}" destId="{4C1BBB1F-0533-4F47-BEAF-6DC68631565C}" srcOrd="1" destOrd="0" presId="urn:microsoft.com/office/officeart/2005/8/layout/chevron2"/>
    <dgm:cxn modelId="{E5DD8BAB-D98C-014E-A3C8-D69830A2E547}" type="presParOf" srcId="{ED70C7FC-6D70-0F45-8735-A6868265B766}" destId="{1935EC6F-972F-024C-ACBC-BDD31D9DDFA7}" srcOrd="9" destOrd="0" presId="urn:microsoft.com/office/officeart/2005/8/layout/chevron2"/>
    <dgm:cxn modelId="{5622A63E-8569-1043-97B8-AFF1AE7B50B1}" type="presParOf" srcId="{ED70C7FC-6D70-0F45-8735-A6868265B766}" destId="{B2236AE7-724C-C84E-B4C8-E4FA1F964A8C}" srcOrd="10" destOrd="0" presId="urn:microsoft.com/office/officeart/2005/8/layout/chevron2"/>
    <dgm:cxn modelId="{381A016F-BA2E-3549-846C-AF49D4D765F1}" type="presParOf" srcId="{B2236AE7-724C-C84E-B4C8-E4FA1F964A8C}" destId="{35D1E034-A8AE-244D-8321-90BB0B0FAF95}" srcOrd="0" destOrd="0" presId="urn:microsoft.com/office/officeart/2005/8/layout/chevron2"/>
    <dgm:cxn modelId="{29105712-521B-0844-8919-C0D9674B9EF8}" type="presParOf" srcId="{B2236AE7-724C-C84E-B4C8-E4FA1F964A8C}" destId="{0AA3BBC5-1B55-2E47-A516-53363A11081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3F1357-54EA-7A4C-B87F-BA44343AA169}" type="doc">
      <dgm:prSet loTypeId="urn:microsoft.com/office/officeart/2005/8/layout/radial4" loCatId="relationship" qsTypeId="urn:microsoft.com/office/officeart/2005/8/quickstyle/simple4" qsCatId="simple" csTypeId="urn:microsoft.com/office/officeart/2005/8/colors/accent1_2" csCatId="accent1" phldr="1"/>
      <dgm:spPr/>
      <dgm:t>
        <a:bodyPr/>
        <a:lstStyle/>
        <a:p>
          <a:endParaRPr lang="en-US"/>
        </a:p>
      </dgm:t>
    </dgm:pt>
    <dgm:pt modelId="{1EF2F9B2-DEF6-1E4C-B7E7-2AA4C2B57877}">
      <dgm:prSet/>
      <dgm:spPr>
        <a:effectLst>
          <a:glow rad="101600">
            <a:schemeClr val="tx1">
              <a:alpha val="75000"/>
            </a:schemeClr>
          </a:glow>
          <a:softEdge rad="63500"/>
        </a:effectLst>
      </dgm:spPr>
      <dgm:t>
        <a:bodyPr/>
        <a:lstStyle/>
        <a:p>
          <a:pPr rtl="0"/>
          <a:r>
            <a:rPr lang="en-US" dirty="0"/>
            <a:t>Basic requirements that must be satisfied by any candidate for SHA-3</a:t>
          </a:r>
        </a:p>
      </dgm:t>
    </dgm:pt>
    <dgm:pt modelId="{2E526299-126C-734E-ACE4-EB05E14540D3}" type="parTrans" cxnId="{FFCBB6E7-815E-C54E-BB43-C44FE4DB8D4C}">
      <dgm:prSet/>
      <dgm:spPr/>
      <dgm:t>
        <a:bodyPr/>
        <a:lstStyle/>
        <a:p>
          <a:endParaRPr lang="en-US"/>
        </a:p>
      </dgm:t>
    </dgm:pt>
    <dgm:pt modelId="{C6ADA302-30F1-2D4C-80D9-C8892BD94638}" type="sibTrans" cxnId="{FFCBB6E7-815E-C54E-BB43-C44FE4DB8D4C}">
      <dgm:prSet/>
      <dgm:spPr/>
      <dgm:t>
        <a:bodyPr/>
        <a:lstStyle/>
        <a:p>
          <a:endParaRPr lang="en-US"/>
        </a:p>
      </dgm:t>
    </dgm:pt>
    <dgm:pt modelId="{965AF750-6B1D-D94F-A3EB-2957CA3BDA74}">
      <dgm:prSet/>
      <dgm:spPr>
        <a:effectLst>
          <a:glow rad="101600">
            <a:schemeClr val="tx1">
              <a:alpha val="75000"/>
            </a:schemeClr>
          </a:glow>
          <a:softEdge rad="63500"/>
        </a:effectLst>
      </dgm:spPr>
      <dgm:t>
        <a:bodyPr/>
        <a:lstStyle/>
        <a:p>
          <a:pPr algn="l" rtl="0"/>
          <a:r>
            <a:rPr lang="en-US" dirty="0"/>
            <a:t>1.   It must be possible to       replace SHA-2 with SHA-3 in any application by a simple drop-in substitution. Therefore, SHA-3 must support hash value lengths of 224, 256, 384, and 512 bits.</a:t>
          </a:r>
        </a:p>
      </dgm:t>
    </dgm:pt>
    <dgm:pt modelId="{B154B6A7-3726-2045-A211-47E6370EF3B5}" type="parTrans" cxnId="{3245AE57-2890-5645-9013-106AED8BB013}">
      <dgm:prSet/>
      <dgm:spPr>
        <a:ln>
          <a:solidFill>
            <a:schemeClr val="bg1"/>
          </a:solidFill>
        </a:ln>
      </dgm:spPr>
      <dgm:t>
        <a:bodyPr/>
        <a:lstStyle/>
        <a:p>
          <a:endParaRPr lang="en-US" dirty="0"/>
        </a:p>
      </dgm:t>
    </dgm:pt>
    <dgm:pt modelId="{5EBD00D6-8B96-B04C-932F-1CC773E0AEAF}" type="sibTrans" cxnId="{3245AE57-2890-5645-9013-106AED8BB013}">
      <dgm:prSet/>
      <dgm:spPr/>
      <dgm:t>
        <a:bodyPr/>
        <a:lstStyle/>
        <a:p>
          <a:endParaRPr lang="en-US"/>
        </a:p>
      </dgm:t>
    </dgm:pt>
    <dgm:pt modelId="{B67FF21C-5F38-EB49-B52C-655619F2F477}">
      <dgm:prSet/>
      <dgm:spPr>
        <a:effectLst>
          <a:glow rad="101600">
            <a:schemeClr val="tx1">
              <a:alpha val="75000"/>
            </a:schemeClr>
          </a:glow>
          <a:softEdge rad="63500"/>
        </a:effectLst>
      </dgm:spPr>
      <dgm:t>
        <a:bodyPr/>
        <a:lstStyle/>
        <a:p>
          <a:pPr algn="l" rtl="0"/>
          <a:r>
            <a:rPr lang="en-US" dirty="0"/>
            <a:t>2.   SHA-3 must preserve the online nature of SHA-2. That is, the algorithm must process comparatively small blocks (512 or 1024 bits) at a time instead of requiring that the entire message be buffered in memory before processing it.</a:t>
          </a:r>
        </a:p>
      </dgm:t>
    </dgm:pt>
    <dgm:pt modelId="{04743411-F592-F34D-8615-D9EF61B09093}" type="parTrans" cxnId="{269C90CD-5AF8-0344-942E-9A276E7D640F}">
      <dgm:prSet/>
      <dgm:spPr>
        <a:ln>
          <a:solidFill>
            <a:schemeClr val="bg1"/>
          </a:solidFill>
        </a:ln>
      </dgm:spPr>
      <dgm:t>
        <a:bodyPr/>
        <a:lstStyle/>
        <a:p>
          <a:endParaRPr lang="en-US" dirty="0"/>
        </a:p>
      </dgm:t>
    </dgm:pt>
    <dgm:pt modelId="{AFBDC858-5514-F64C-96D1-CACDE26EB0E3}" type="sibTrans" cxnId="{269C90CD-5AF8-0344-942E-9A276E7D640F}">
      <dgm:prSet/>
      <dgm:spPr/>
      <dgm:t>
        <a:bodyPr/>
        <a:lstStyle/>
        <a:p>
          <a:endParaRPr lang="en-US"/>
        </a:p>
      </dgm:t>
    </dgm:pt>
    <dgm:pt modelId="{88E54AFE-7EB0-1D44-ACF9-A2BA8C632CC2}" type="pres">
      <dgm:prSet presAssocID="{EE3F1357-54EA-7A4C-B87F-BA44343AA169}" presName="cycle" presStyleCnt="0">
        <dgm:presLayoutVars>
          <dgm:chMax val="1"/>
          <dgm:dir/>
          <dgm:animLvl val="ctr"/>
          <dgm:resizeHandles val="exact"/>
        </dgm:presLayoutVars>
      </dgm:prSet>
      <dgm:spPr/>
    </dgm:pt>
    <dgm:pt modelId="{0EDCE18D-BEF6-F64D-A219-08D94A173D95}" type="pres">
      <dgm:prSet presAssocID="{1EF2F9B2-DEF6-1E4C-B7E7-2AA4C2B57877}" presName="centerShape" presStyleLbl="node0" presStyleIdx="0" presStyleCnt="1"/>
      <dgm:spPr/>
    </dgm:pt>
    <dgm:pt modelId="{DE4043E4-4F93-864F-AB95-5C6BC0C59B17}" type="pres">
      <dgm:prSet presAssocID="{B154B6A7-3726-2045-A211-47E6370EF3B5}" presName="parTrans" presStyleLbl="bgSibTrans2D1" presStyleIdx="0" presStyleCnt="2"/>
      <dgm:spPr/>
    </dgm:pt>
    <dgm:pt modelId="{021628D4-F2CA-9844-9576-3DCD3457AC28}" type="pres">
      <dgm:prSet presAssocID="{965AF750-6B1D-D94F-A3EB-2957CA3BDA74}" presName="node" presStyleLbl="node1" presStyleIdx="0" presStyleCnt="2">
        <dgm:presLayoutVars>
          <dgm:bulletEnabled val="1"/>
        </dgm:presLayoutVars>
      </dgm:prSet>
      <dgm:spPr/>
    </dgm:pt>
    <dgm:pt modelId="{B2A2B753-8D29-5B45-A568-8FF79DC00661}" type="pres">
      <dgm:prSet presAssocID="{04743411-F592-F34D-8615-D9EF61B09093}" presName="parTrans" presStyleLbl="bgSibTrans2D1" presStyleIdx="1" presStyleCnt="2"/>
      <dgm:spPr/>
    </dgm:pt>
    <dgm:pt modelId="{B9F978B3-B9FC-DA40-81F4-C3507FCDDC3D}" type="pres">
      <dgm:prSet presAssocID="{B67FF21C-5F38-EB49-B52C-655619F2F477}" presName="node" presStyleLbl="node1" presStyleIdx="1" presStyleCnt="2">
        <dgm:presLayoutVars>
          <dgm:bulletEnabled val="1"/>
        </dgm:presLayoutVars>
      </dgm:prSet>
      <dgm:spPr/>
    </dgm:pt>
  </dgm:ptLst>
  <dgm:cxnLst>
    <dgm:cxn modelId="{AA2C3303-800C-284A-8C37-A9EBC98B04AC}" type="presOf" srcId="{B154B6A7-3726-2045-A211-47E6370EF3B5}" destId="{DE4043E4-4F93-864F-AB95-5C6BC0C59B17}" srcOrd="0" destOrd="0" presId="urn:microsoft.com/office/officeart/2005/8/layout/radial4"/>
    <dgm:cxn modelId="{70517D61-6641-B442-AE4C-293611CE46F8}" type="presOf" srcId="{B67FF21C-5F38-EB49-B52C-655619F2F477}" destId="{B9F978B3-B9FC-DA40-81F4-C3507FCDDC3D}" srcOrd="0" destOrd="0" presId="urn:microsoft.com/office/officeart/2005/8/layout/radial4"/>
    <dgm:cxn modelId="{0A69A56B-082F-844A-B1D4-418912ABCEAD}" type="presOf" srcId="{965AF750-6B1D-D94F-A3EB-2957CA3BDA74}" destId="{021628D4-F2CA-9844-9576-3DCD3457AC28}" srcOrd="0" destOrd="0" presId="urn:microsoft.com/office/officeart/2005/8/layout/radial4"/>
    <dgm:cxn modelId="{3245AE57-2890-5645-9013-106AED8BB013}" srcId="{1EF2F9B2-DEF6-1E4C-B7E7-2AA4C2B57877}" destId="{965AF750-6B1D-D94F-A3EB-2957CA3BDA74}" srcOrd="0" destOrd="0" parTransId="{B154B6A7-3726-2045-A211-47E6370EF3B5}" sibTransId="{5EBD00D6-8B96-B04C-932F-1CC773E0AEAF}"/>
    <dgm:cxn modelId="{DEE34FB9-606E-324C-8B1E-253691C98A61}" type="presOf" srcId="{04743411-F592-F34D-8615-D9EF61B09093}" destId="{B2A2B753-8D29-5B45-A568-8FF79DC00661}" srcOrd="0" destOrd="0" presId="urn:microsoft.com/office/officeart/2005/8/layout/radial4"/>
    <dgm:cxn modelId="{6F7A6ECC-8AEA-8341-9D7C-6051FB2FA03A}" type="presOf" srcId="{EE3F1357-54EA-7A4C-B87F-BA44343AA169}" destId="{88E54AFE-7EB0-1D44-ACF9-A2BA8C632CC2}" srcOrd="0" destOrd="0" presId="urn:microsoft.com/office/officeart/2005/8/layout/radial4"/>
    <dgm:cxn modelId="{269C90CD-5AF8-0344-942E-9A276E7D640F}" srcId="{1EF2F9B2-DEF6-1E4C-B7E7-2AA4C2B57877}" destId="{B67FF21C-5F38-EB49-B52C-655619F2F477}" srcOrd="1" destOrd="0" parTransId="{04743411-F592-F34D-8615-D9EF61B09093}" sibTransId="{AFBDC858-5514-F64C-96D1-CACDE26EB0E3}"/>
    <dgm:cxn modelId="{436EC6D6-8644-2F40-83F7-81B7AF7EAEBE}" type="presOf" srcId="{1EF2F9B2-DEF6-1E4C-B7E7-2AA4C2B57877}" destId="{0EDCE18D-BEF6-F64D-A219-08D94A173D95}" srcOrd="0" destOrd="0" presId="urn:microsoft.com/office/officeart/2005/8/layout/radial4"/>
    <dgm:cxn modelId="{FFCBB6E7-815E-C54E-BB43-C44FE4DB8D4C}" srcId="{EE3F1357-54EA-7A4C-B87F-BA44343AA169}" destId="{1EF2F9B2-DEF6-1E4C-B7E7-2AA4C2B57877}" srcOrd="0" destOrd="0" parTransId="{2E526299-126C-734E-ACE4-EB05E14540D3}" sibTransId="{C6ADA302-30F1-2D4C-80D9-C8892BD94638}"/>
    <dgm:cxn modelId="{C4B9A2F9-E1D8-E845-A3F4-9018C9F750A4}" type="presParOf" srcId="{88E54AFE-7EB0-1D44-ACF9-A2BA8C632CC2}" destId="{0EDCE18D-BEF6-F64D-A219-08D94A173D95}" srcOrd="0" destOrd="0" presId="urn:microsoft.com/office/officeart/2005/8/layout/radial4"/>
    <dgm:cxn modelId="{923C334F-6AE5-F74C-9D89-B2F44B74E0CB}" type="presParOf" srcId="{88E54AFE-7EB0-1D44-ACF9-A2BA8C632CC2}" destId="{DE4043E4-4F93-864F-AB95-5C6BC0C59B17}" srcOrd="1" destOrd="0" presId="urn:microsoft.com/office/officeart/2005/8/layout/radial4"/>
    <dgm:cxn modelId="{3A35CE24-77A6-2E4B-BB0D-F3C56A2EEA46}" type="presParOf" srcId="{88E54AFE-7EB0-1D44-ACF9-A2BA8C632CC2}" destId="{021628D4-F2CA-9844-9576-3DCD3457AC28}" srcOrd="2" destOrd="0" presId="urn:microsoft.com/office/officeart/2005/8/layout/radial4"/>
    <dgm:cxn modelId="{96E15C0F-95DE-A341-BC41-2E6B70706D5C}" type="presParOf" srcId="{88E54AFE-7EB0-1D44-ACF9-A2BA8C632CC2}" destId="{B2A2B753-8D29-5B45-A568-8FF79DC00661}" srcOrd="3" destOrd="0" presId="urn:microsoft.com/office/officeart/2005/8/layout/radial4"/>
    <dgm:cxn modelId="{B6CE3657-6BE0-3F4A-8901-7435AB072FAF}" type="presParOf" srcId="{88E54AFE-7EB0-1D44-ACF9-A2BA8C632CC2}" destId="{B9F978B3-B9FC-DA40-81F4-C3507FCDDC3D}"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AFAA1D-79C2-6B4B-9B86-DCB65EB7FD2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1F60BD4-45F1-FE42-BB7F-957F68FCC758}">
      <dgm:prSet phldrT="[Text]"/>
      <dgm:spPr/>
      <dgm:t>
        <a:bodyPr/>
        <a:lstStyle/>
        <a:p>
          <a:r>
            <a:rPr lang="en-AU" dirty="0">
              <a:solidFill>
                <a:srgbClr val="FFFFFF"/>
              </a:solidFill>
            </a:rPr>
            <a:t>HMAC</a:t>
          </a:r>
          <a:endParaRPr lang="en-US" dirty="0">
            <a:solidFill>
              <a:srgbClr val="FFFFFF"/>
            </a:solidFill>
          </a:endParaRPr>
        </a:p>
      </dgm:t>
    </dgm:pt>
    <dgm:pt modelId="{6B3E9C8B-BA00-3D49-A6EF-44362D93DA5E}" type="parTrans" cxnId="{49D9FD4F-E1AE-444E-B591-3D70D258CC78}">
      <dgm:prSet/>
      <dgm:spPr/>
      <dgm:t>
        <a:bodyPr/>
        <a:lstStyle/>
        <a:p>
          <a:endParaRPr lang="en-US"/>
        </a:p>
      </dgm:t>
    </dgm:pt>
    <dgm:pt modelId="{E9FB7A87-0ACE-6049-9FE6-2B1E12876B96}" type="sibTrans" cxnId="{49D9FD4F-E1AE-444E-B591-3D70D258CC78}">
      <dgm:prSet/>
      <dgm:spPr/>
      <dgm:t>
        <a:bodyPr/>
        <a:lstStyle/>
        <a:p>
          <a:endParaRPr lang="en-US"/>
        </a:p>
      </dgm:t>
    </dgm:pt>
    <dgm:pt modelId="{0319F219-F9BF-6042-B5E7-9CE7CCC3FF5F}">
      <dgm:prSet/>
      <dgm:spPr/>
      <dgm:t>
        <a:bodyPr/>
        <a:lstStyle/>
        <a:p>
          <a:r>
            <a:rPr lang="en-AU" dirty="0">
              <a:solidFill>
                <a:schemeClr val="tx2">
                  <a:lumMod val="10000"/>
                </a:schemeClr>
              </a:solidFill>
            </a:rPr>
            <a:t>Has been issued as RFC 2104</a:t>
          </a:r>
        </a:p>
      </dgm:t>
    </dgm:pt>
    <dgm:pt modelId="{E0AEE5C3-84AD-5E48-BD15-1CCD0FB1926A}" type="parTrans" cxnId="{641DE4F7-69ED-C442-8245-C8611061B3DD}">
      <dgm:prSet/>
      <dgm:spPr/>
      <dgm:t>
        <a:bodyPr/>
        <a:lstStyle/>
        <a:p>
          <a:endParaRPr lang="en-US"/>
        </a:p>
      </dgm:t>
    </dgm:pt>
    <dgm:pt modelId="{BA2079B0-8C76-904E-9F31-CFAA132B64BE}" type="sibTrans" cxnId="{641DE4F7-69ED-C442-8245-C8611061B3DD}">
      <dgm:prSet/>
      <dgm:spPr/>
      <dgm:t>
        <a:bodyPr/>
        <a:lstStyle/>
        <a:p>
          <a:endParaRPr lang="en-US"/>
        </a:p>
      </dgm:t>
    </dgm:pt>
    <dgm:pt modelId="{FD205F69-243E-3941-9128-685EF6ED4B23}">
      <dgm:prSet/>
      <dgm:spPr/>
      <dgm:t>
        <a:bodyPr/>
        <a:lstStyle/>
        <a:p>
          <a:r>
            <a:rPr lang="en-AU" dirty="0">
              <a:solidFill>
                <a:schemeClr val="tx2">
                  <a:lumMod val="10000"/>
                </a:schemeClr>
              </a:solidFill>
            </a:rPr>
            <a:t>Has been chosen as the mandatory-to-implement MAC for IP Security</a:t>
          </a:r>
        </a:p>
      </dgm:t>
    </dgm:pt>
    <dgm:pt modelId="{021FB339-B789-D14B-800F-D1FFC3C1C80F}" type="parTrans" cxnId="{2BC0BC80-8A1C-904B-8155-2F9C915362C6}">
      <dgm:prSet/>
      <dgm:spPr/>
      <dgm:t>
        <a:bodyPr/>
        <a:lstStyle/>
        <a:p>
          <a:endParaRPr lang="en-US"/>
        </a:p>
      </dgm:t>
    </dgm:pt>
    <dgm:pt modelId="{2C658EA4-7029-E14F-877C-EE9EBB12510A}" type="sibTrans" cxnId="{2BC0BC80-8A1C-904B-8155-2F9C915362C6}">
      <dgm:prSet/>
      <dgm:spPr/>
      <dgm:t>
        <a:bodyPr/>
        <a:lstStyle/>
        <a:p>
          <a:endParaRPr lang="en-US"/>
        </a:p>
      </dgm:t>
    </dgm:pt>
    <dgm:pt modelId="{B24C134E-8EDB-D641-AD08-C6C276A2A54D}">
      <dgm:prSet/>
      <dgm:spPr/>
      <dgm:t>
        <a:bodyPr/>
        <a:lstStyle/>
        <a:p>
          <a:r>
            <a:rPr lang="en-AU" dirty="0">
              <a:solidFill>
                <a:schemeClr val="tx2">
                  <a:lumMod val="10000"/>
                </a:schemeClr>
              </a:solidFill>
            </a:rPr>
            <a:t>Is used in other Internet protocols, such as Transport Layer Security (TLS) and Secure Electronic Transaction (SET)</a:t>
          </a:r>
        </a:p>
      </dgm:t>
    </dgm:pt>
    <dgm:pt modelId="{624449B1-0E01-7B40-902B-4B5B0F673B63}" type="parTrans" cxnId="{D4995ACD-E58F-194F-9CAE-A752D3FA333E}">
      <dgm:prSet/>
      <dgm:spPr/>
      <dgm:t>
        <a:bodyPr/>
        <a:lstStyle/>
        <a:p>
          <a:endParaRPr lang="en-US"/>
        </a:p>
      </dgm:t>
    </dgm:pt>
    <dgm:pt modelId="{F7A535D4-8069-FD40-950F-900B2127D64B}" type="sibTrans" cxnId="{D4995ACD-E58F-194F-9CAE-A752D3FA333E}">
      <dgm:prSet/>
      <dgm:spPr/>
      <dgm:t>
        <a:bodyPr/>
        <a:lstStyle/>
        <a:p>
          <a:endParaRPr lang="en-US"/>
        </a:p>
      </dgm:t>
    </dgm:pt>
    <dgm:pt modelId="{54E05149-7746-744C-99BF-5475098F4582}" type="pres">
      <dgm:prSet presAssocID="{A2AFAA1D-79C2-6B4B-9B86-DCB65EB7FD2A}" presName="Name0" presStyleCnt="0">
        <dgm:presLayoutVars>
          <dgm:dir/>
          <dgm:animLvl val="lvl"/>
          <dgm:resizeHandles val="exact"/>
        </dgm:presLayoutVars>
      </dgm:prSet>
      <dgm:spPr/>
    </dgm:pt>
    <dgm:pt modelId="{20A121A1-05F2-9841-818E-4D2596339418}" type="pres">
      <dgm:prSet presAssocID="{41F60BD4-45F1-FE42-BB7F-957F68FCC758}" presName="composite" presStyleCnt="0"/>
      <dgm:spPr/>
    </dgm:pt>
    <dgm:pt modelId="{E76FBE2B-1300-BC4A-B692-73AD7093C0F9}" type="pres">
      <dgm:prSet presAssocID="{41F60BD4-45F1-FE42-BB7F-957F68FCC758}" presName="parTx" presStyleLbl="alignNode1" presStyleIdx="0" presStyleCnt="1">
        <dgm:presLayoutVars>
          <dgm:chMax val="0"/>
          <dgm:chPref val="0"/>
          <dgm:bulletEnabled val="1"/>
        </dgm:presLayoutVars>
      </dgm:prSet>
      <dgm:spPr/>
    </dgm:pt>
    <dgm:pt modelId="{191D470A-A7C8-8D48-B7B2-86A043B73F85}" type="pres">
      <dgm:prSet presAssocID="{41F60BD4-45F1-FE42-BB7F-957F68FCC758}" presName="desTx" presStyleLbl="alignAccFollowNode1" presStyleIdx="0" presStyleCnt="1">
        <dgm:presLayoutVars>
          <dgm:bulletEnabled val="1"/>
        </dgm:presLayoutVars>
      </dgm:prSet>
      <dgm:spPr/>
    </dgm:pt>
  </dgm:ptLst>
  <dgm:cxnLst>
    <dgm:cxn modelId="{12AD5620-2360-D549-93E0-4ADB86FEFF5D}" type="presOf" srcId="{41F60BD4-45F1-FE42-BB7F-957F68FCC758}" destId="{E76FBE2B-1300-BC4A-B692-73AD7093C0F9}" srcOrd="0" destOrd="0" presId="urn:microsoft.com/office/officeart/2005/8/layout/hList1"/>
    <dgm:cxn modelId="{C9FC3F61-A210-6E42-A92C-D9E303B359DF}" type="presOf" srcId="{FD205F69-243E-3941-9128-685EF6ED4B23}" destId="{191D470A-A7C8-8D48-B7B2-86A043B73F85}" srcOrd="0" destOrd="1" presId="urn:microsoft.com/office/officeart/2005/8/layout/hList1"/>
    <dgm:cxn modelId="{49D9FD4F-E1AE-444E-B591-3D70D258CC78}" srcId="{A2AFAA1D-79C2-6B4B-9B86-DCB65EB7FD2A}" destId="{41F60BD4-45F1-FE42-BB7F-957F68FCC758}" srcOrd="0" destOrd="0" parTransId="{6B3E9C8B-BA00-3D49-A6EF-44362D93DA5E}" sibTransId="{E9FB7A87-0ACE-6049-9FE6-2B1E12876B96}"/>
    <dgm:cxn modelId="{2BC0BC80-8A1C-904B-8155-2F9C915362C6}" srcId="{41F60BD4-45F1-FE42-BB7F-957F68FCC758}" destId="{FD205F69-243E-3941-9128-685EF6ED4B23}" srcOrd="1" destOrd="0" parTransId="{021FB339-B789-D14B-800F-D1FFC3C1C80F}" sibTransId="{2C658EA4-7029-E14F-877C-EE9EBB12510A}"/>
    <dgm:cxn modelId="{754594C3-6242-2844-AEA2-21F171939482}" type="presOf" srcId="{B24C134E-8EDB-D641-AD08-C6C276A2A54D}" destId="{191D470A-A7C8-8D48-B7B2-86A043B73F85}" srcOrd="0" destOrd="2" presId="urn:microsoft.com/office/officeart/2005/8/layout/hList1"/>
    <dgm:cxn modelId="{D4995ACD-E58F-194F-9CAE-A752D3FA333E}" srcId="{41F60BD4-45F1-FE42-BB7F-957F68FCC758}" destId="{B24C134E-8EDB-D641-AD08-C6C276A2A54D}" srcOrd="2" destOrd="0" parTransId="{624449B1-0E01-7B40-902B-4B5B0F673B63}" sibTransId="{F7A535D4-8069-FD40-950F-900B2127D64B}"/>
    <dgm:cxn modelId="{D8510AE3-25A3-0741-8867-E11127B08DF8}" type="presOf" srcId="{0319F219-F9BF-6042-B5E7-9CE7CCC3FF5F}" destId="{191D470A-A7C8-8D48-B7B2-86A043B73F85}" srcOrd="0" destOrd="0" presId="urn:microsoft.com/office/officeart/2005/8/layout/hList1"/>
    <dgm:cxn modelId="{210FB5E8-939F-FD48-87B9-57ADEBCF9546}" type="presOf" srcId="{A2AFAA1D-79C2-6B4B-9B86-DCB65EB7FD2A}" destId="{54E05149-7746-744C-99BF-5475098F4582}" srcOrd="0" destOrd="0" presId="urn:microsoft.com/office/officeart/2005/8/layout/hList1"/>
    <dgm:cxn modelId="{641DE4F7-69ED-C442-8245-C8611061B3DD}" srcId="{41F60BD4-45F1-FE42-BB7F-957F68FCC758}" destId="{0319F219-F9BF-6042-B5E7-9CE7CCC3FF5F}" srcOrd="0" destOrd="0" parTransId="{E0AEE5C3-84AD-5E48-BD15-1CCD0FB1926A}" sibTransId="{BA2079B0-8C76-904E-9F31-CFAA132B64BE}"/>
    <dgm:cxn modelId="{4F198134-5A7E-2C4B-8401-60064C968D5C}" type="presParOf" srcId="{54E05149-7746-744C-99BF-5475098F4582}" destId="{20A121A1-05F2-9841-818E-4D2596339418}" srcOrd="0" destOrd="0" presId="urn:microsoft.com/office/officeart/2005/8/layout/hList1"/>
    <dgm:cxn modelId="{16ECD4DD-52CE-6941-A6FC-248F6507EE72}" type="presParOf" srcId="{20A121A1-05F2-9841-818E-4D2596339418}" destId="{E76FBE2B-1300-BC4A-B692-73AD7093C0F9}" srcOrd="0" destOrd="0" presId="urn:microsoft.com/office/officeart/2005/8/layout/hList1"/>
    <dgm:cxn modelId="{45E5222A-D122-654B-8DBB-2CF237B27B4A}" type="presParOf" srcId="{20A121A1-05F2-9841-818E-4D2596339418}" destId="{191D470A-A7C8-8D48-B7B2-86A043B73F8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030FDA-A2D5-FC47-96C3-74D3368E9EBC}"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113ACB99-EA12-0C4A-A377-CBDA785B5AE3}">
      <dgm:prSet phldrT="[Text]"/>
      <dgm:spPr/>
      <dgm:t>
        <a:bodyPr/>
        <a:lstStyle/>
        <a:p>
          <a:r>
            <a:rPr lang="en-US" dirty="0">
              <a:solidFill>
                <a:schemeClr val="tx2">
                  <a:lumMod val="10000"/>
                </a:schemeClr>
              </a:solidFill>
            </a:rPr>
            <a:t>Key algorithmic ingredients</a:t>
          </a:r>
          <a:endParaRPr lang="en-US" dirty="0"/>
        </a:p>
      </dgm:t>
    </dgm:pt>
    <dgm:pt modelId="{F565CC73-1D03-4549-99A5-788C83E1E721}" type="parTrans" cxnId="{2F2B961E-D315-0C45-B030-D992C60104E6}">
      <dgm:prSet/>
      <dgm:spPr/>
      <dgm:t>
        <a:bodyPr/>
        <a:lstStyle/>
        <a:p>
          <a:endParaRPr lang="en-US"/>
        </a:p>
      </dgm:t>
    </dgm:pt>
    <dgm:pt modelId="{66C0B33D-51B6-CC4A-823E-7518A60D338A}" type="sibTrans" cxnId="{2F2B961E-D315-0C45-B030-D992C60104E6}">
      <dgm:prSet/>
      <dgm:spPr/>
      <dgm:t>
        <a:bodyPr/>
        <a:lstStyle/>
        <a:p>
          <a:endParaRPr lang="en-US"/>
        </a:p>
      </dgm:t>
    </dgm:pt>
    <dgm:pt modelId="{B719B0F6-6B64-EC42-879F-1CCD15BE0DB9}">
      <dgm:prSet custT="1"/>
      <dgm:spPr/>
      <dgm:t>
        <a:bodyPr/>
        <a:lstStyle/>
        <a:p>
          <a:r>
            <a:rPr lang="en-US" sz="1500" b="1" i="0" dirty="0">
              <a:solidFill>
                <a:schemeClr val="tx2">
                  <a:lumMod val="90000"/>
                </a:schemeClr>
              </a:solidFill>
            </a:rPr>
            <a:t>AES encryption algorithm</a:t>
          </a:r>
        </a:p>
      </dgm:t>
    </dgm:pt>
    <dgm:pt modelId="{5239D105-74C3-E342-B969-FB1CC08D97DC}" type="parTrans" cxnId="{9883F50B-CF61-C248-A988-AB2A4E630458}">
      <dgm:prSet/>
      <dgm:spPr/>
      <dgm:t>
        <a:bodyPr/>
        <a:lstStyle/>
        <a:p>
          <a:endParaRPr lang="en-US"/>
        </a:p>
      </dgm:t>
    </dgm:pt>
    <dgm:pt modelId="{9D7E95AB-93A6-684D-8336-DF220FBDAFBA}" type="sibTrans" cxnId="{9883F50B-CF61-C248-A988-AB2A4E630458}">
      <dgm:prSet/>
      <dgm:spPr/>
      <dgm:t>
        <a:bodyPr/>
        <a:lstStyle/>
        <a:p>
          <a:endParaRPr lang="en-US"/>
        </a:p>
      </dgm:t>
    </dgm:pt>
    <dgm:pt modelId="{EBAFBEC6-504D-B44A-9366-74AE71D07CE9}">
      <dgm:prSet custT="1"/>
      <dgm:spPr/>
      <dgm:t>
        <a:bodyPr/>
        <a:lstStyle/>
        <a:p>
          <a:r>
            <a:rPr lang="en-US" sz="1500" b="1" i="0" dirty="0">
              <a:solidFill>
                <a:schemeClr val="tx2">
                  <a:lumMod val="90000"/>
                </a:schemeClr>
              </a:solidFill>
            </a:rPr>
            <a:t>CTR mode of operation</a:t>
          </a:r>
        </a:p>
      </dgm:t>
    </dgm:pt>
    <dgm:pt modelId="{D871F4E3-4DB2-924F-BDCF-F5A11610A387}" type="parTrans" cxnId="{7870504D-6616-034F-A7C9-1DB0FD340E26}">
      <dgm:prSet/>
      <dgm:spPr/>
      <dgm:t>
        <a:bodyPr/>
        <a:lstStyle/>
        <a:p>
          <a:endParaRPr lang="en-US"/>
        </a:p>
      </dgm:t>
    </dgm:pt>
    <dgm:pt modelId="{834DDEED-8EFC-9143-A7F3-5616B23F1011}" type="sibTrans" cxnId="{7870504D-6616-034F-A7C9-1DB0FD340E26}">
      <dgm:prSet/>
      <dgm:spPr/>
      <dgm:t>
        <a:bodyPr/>
        <a:lstStyle/>
        <a:p>
          <a:endParaRPr lang="en-US"/>
        </a:p>
      </dgm:t>
    </dgm:pt>
    <dgm:pt modelId="{883B57FA-6EC4-BE4D-9892-F190E4031B66}">
      <dgm:prSet custT="1"/>
      <dgm:spPr/>
      <dgm:t>
        <a:bodyPr/>
        <a:lstStyle/>
        <a:p>
          <a:r>
            <a:rPr lang="en-US" sz="1500" b="1" i="0" dirty="0">
              <a:solidFill>
                <a:schemeClr val="tx2">
                  <a:lumMod val="90000"/>
                </a:schemeClr>
              </a:solidFill>
            </a:rPr>
            <a:t>CMAC authentication algorithm</a:t>
          </a:r>
        </a:p>
      </dgm:t>
    </dgm:pt>
    <dgm:pt modelId="{4A2C6D76-7AC1-E846-AAC0-B391E5ECC656}" type="parTrans" cxnId="{7EB32AA7-B52B-374E-B6FD-5024639F39EA}">
      <dgm:prSet/>
      <dgm:spPr/>
      <dgm:t>
        <a:bodyPr/>
        <a:lstStyle/>
        <a:p>
          <a:endParaRPr lang="en-US"/>
        </a:p>
      </dgm:t>
    </dgm:pt>
    <dgm:pt modelId="{48ED04C5-B21E-4F42-9114-F42190187FA1}" type="sibTrans" cxnId="{7EB32AA7-B52B-374E-B6FD-5024639F39EA}">
      <dgm:prSet/>
      <dgm:spPr/>
      <dgm:t>
        <a:bodyPr/>
        <a:lstStyle/>
        <a:p>
          <a:endParaRPr lang="en-US"/>
        </a:p>
      </dgm:t>
    </dgm:pt>
    <dgm:pt modelId="{8F2E7571-F932-284D-9050-5BA0A032B99A}" type="pres">
      <dgm:prSet presAssocID="{F0030FDA-A2D5-FC47-96C3-74D3368E9EBC}" presName="Name0" presStyleCnt="0">
        <dgm:presLayoutVars>
          <dgm:chMax val="4"/>
          <dgm:resizeHandles val="exact"/>
        </dgm:presLayoutVars>
      </dgm:prSet>
      <dgm:spPr/>
    </dgm:pt>
    <dgm:pt modelId="{49C07FCD-3C91-7040-BD06-6B799BFD8349}" type="pres">
      <dgm:prSet presAssocID="{F0030FDA-A2D5-FC47-96C3-74D3368E9EBC}" presName="ellipse" presStyleLbl="trBgShp" presStyleIdx="0" presStyleCnt="1" custLinFactNeighborX="2905" custLinFactNeighborY="36512"/>
      <dgm:spPr/>
    </dgm:pt>
    <dgm:pt modelId="{D4755CDB-0889-FE40-95F3-5CEAB85D140C}" type="pres">
      <dgm:prSet presAssocID="{F0030FDA-A2D5-FC47-96C3-74D3368E9EBC}" presName="arrow1" presStyleLbl="fgShp" presStyleIdx="0" presStyleCnt="1" custLinFactNeighborX="9365" custLinFactNeighborY="51528"/>
      <dgm:spPr/>
    </dgm:pt>
    <dgm:pt modelId="{5A4B9020-EB56-1D48-AA5D-0986CB554B15}" type="pres">
      <dgm:prSet presAssocID="{F0030FDA-A2D5-FC47-96C3-74D3368E9EBC}" presName="rectangle" presStyleLbl="revTx" presStyleIdx="0" presStyleCnt="1" custLinFactNeighborX="1323" custLinFactNeighborY="18677">
        <dgm:presLayoutVars>
          <dgm:bulletEnabled val="1"/>
        </dgm:presLayoutVars>
      </dgm:prSet>
      <dgm:spPr/>
    </dgm:pt>
    <dgm:pt modelId="{E96601C8-3962-7642-AECF-A0FF5C5C2656}" type="pres">
      <dgm:prSet presAssocID="{EBAFBEC6-504D-B44A-9366-74AE71D07CE9}" presName="item1" presStyleLbl="node1" presStyleIdx="0" presStyleCnt="3" custScaleX="167555" custScaleY="121155" custLinFactNeighborX="67689" custLinFactNeighborY="-65961">
        <dgm:presLayoutVars>
          <dgm:bulletEnabled val="1"/>
        </dgm:presLayoutVars>
      </dgm:prSet>
      <dgm:spPr/>
    </dgm:pt>
    <dgm:pt modelId="{6EC31E37-89C6-9C42-8A14-2CB5254898C0}" type="pres">
      <dgm:prSet presAssocID="{883B57FA-6EC4-BE4D-9892-F190E4031B66}" presName="item2" presStyleLbl="node1" presStyleIdx="1" presStyleCnt="3" custScaleX="113333" custScaleY="113334" custLinFactNeighborX="-23316" custLinFactNeighborY="10794">
        <dgm:presLayoutVars>
          <dgm:bulletEnabled val="1"/>
        </dgm:presLayoutVars>
      </dgm:prSet>
      <dgm:spPr/>
    </dgm:pt>
    <dgm:pt modelId="{10FDE3B1-4B8A-EE49-B370-3A17ED530773}" type="pres">
      <dgm:prSet presAssocID="{113ACB99-EA12-0C4A-A377-CBDA785B5AE3}" presName="item3" presStyleLbl="node1" presStyleIdx="2" presStyleCnt="3" custScaleX="117778" custScaleY="109422" custLinFactY="45891" custLinFactNeighborX="-33016" custLinFactNeighborY="100000">
        <dgm:presLayoutVars>
          <dgm:bulletEnabled val="1"/>
        </dgm:presLayoutVars>
      </dgm:prSet>
      <dgm:spPr/>
    </dgm:pt>
    <dgm:pt modelId="{8F3F9E2D-C44D-C245-996F-734697CB3E71}" type="pres">
      <dgm:prSet presAssocID="{F0030FDA-A2D5-FC47-96C3-74D3368E9EBC}" presName="funnel" presStyleLbl="trAlignAcc1" presStyleIdx="0" presStyleCnt="1" custLinFactNeighborX="2834" custLinFactNeighborY="14980"/>
      <dgm:spPr>
        <a:solidFill>
          <a:schemeClr val="lt1">
            <a:hueOff val="0"/>
            <a:satOff val="0"/>
            <a:lumOff val="0"/>
            <a:alpha val="12000"/>
          </a:schemeClr>
        </a:solidFill>
      </dgm:spPr>
    </dgm:pt>
  </dgm:ptLst>
  <dgm:cxnLst>
    <dgm:cxn modelId="{9883F50B-CF61-C248-A988-AB2A4E630458}" srcId="{F0030FDA-A2D5-FC47-96C3-74D3368E9EBC}" destId="{B719B0F6-6B64-EC42-879F-1CCD15BE0DB9}" srcOrd="0" destOrd="0" parTransId="{5239D105-74C3-E342-B969-FB1CC08D97DC}" sibTransId="{9D7E95AB-93A6-684D-8336-DF220FBDAFBA}"/>
    <dgm:cxn modelId="{2F2B961E-D315-0C45-B030-D992C60104E6}" srcId="{F0030FDA-A2D5-FC47-96C3-74D3368E9EBC}" destId="{113ACB99-EA12-0C4A-A377-CBDA785B5AE3}" srcOrd="3" destOrd="0" parTransId="{F565CC73-1D03-4549-99A5-788C83E1E721}" sibTransId="{66C0B33D-51B6-CC4A-823E-7518A60D338A}"/>
    <dgm:cxn modelId="{1901A129-AFAB-C343-8FB5-F4F75E3705A2}" type="presOf" srcId="{F0030FDA-A2D5-FC47-96C3-74D3368E9EBC}" destId="{8F2E7571-F932-284D-9050-5BA0A032B99A}" srcOrd="0" destOrd="0" presId="urn:microsoft.com/office/officeart/2005/8/layout/funnel1"/>
    <dgm:cxn modelId="{CC21B442-E86C-FC4F-AD26-FEDB9EDB3CE3}" type="presOf" srcId="{113ACB99-EA12-0C4A-A377-CBDA785B5AE3}" destId="{5A4B9020-EB56-1D48-AA5D-0986CB554B15}" srcOrd="0" destOrd="0" presId="urn:microsoft.com/office/officeart/2005/8/layout/funnel1"/>
    <dgm:cxn modelId="{ABF42567-9450-714E-AADE-5B11164844C2}" type="presOf" srcId="{883B57FA-6EC4-BE4D-9892-F190E4031B66}" destId="{E96601C8-3962-7642-AECF-A0FF5C5C2656}" srcOrd="0" destOrd="0" presId="urn:microsoft.com/office/officeart/2005/8/layout/funnel1"/>
    <dgm:cxn modelId="{7870504D-6616-034F-A7C9-1DB0FD340E26}" srcId="{F0030FDA-A2D5-FC47-96C3-74D3368E9EBC}" destId="{EBAFBEC6-504D-B44A-9366-74AE71D07CE9}" srcOrd="1" destOrd="0" parTransId="{D871F4E3-4DB2-924F-BDCF-F5A11610A387}" sibTransId="{834DDEED-8EFC-9143-A7F3-5616B23F1011}"/>
    <dgm:cxn modelId="{C74CBE70-A465-E842-BD6E-F0833374ABFE}" type="presOf" srcId="{EBAFBEC6-504D-B44A-9366-74AE71D07CE9}" destId="{6EC31E37-89C6-9C42-8A14-2CB5254898C0}" srcOrd="0" destOrd="0" presId="urn:microsoft.com/office/officeart/2005/8/layout/funnel1"/>
    <dgm:cxn modelId="{5908F694-4750-D04D-9335-A9F844FD229F}" type="presOf" srcId="{B719B0F6-6B64-EC42-879F-1CCD15BE0DB9}" destId="{10FDE3B1-4B8A-EE49-B370-3A17ED530773}" srcOrd="0" destOrd="0" presId="urn:microsoft.com/office/officeart/2005/8/layout/funnel1"/>
    <dgm:cxn modelId="{7EB32AA7-B52B-374E-B6FD-5024639F39EA}" srcId="{F0030FDA-A2D5-FC47-96C3-74D3368E9EBC}" destId="{883B57FA-6EC4-BE4D-9892-F190E4031B66}" srcOrd="2" destOrd="0" parTransId="{4A2C6D76-7AC1-E846-AAC0-B391E5ECC656}" sibTransId="{48ED04C5-B21E-4F42-9114-F42190187FA1}"/>
    <dgm:cxn modelId="{0C84EDBE-A9FB-C744-9AAD-0B7235124AD7}" type="presParOf" srcId="{8F2E7571-F932-284D-9050-5BA0A032B99A}" destId="{49C07FCD-3C91-7040-BD06-6B799BFD8349}" srcOrd="0" destOrd="0" presId="urn:microsoft.com/office/officeart/2005/8/layout/funnel1"/>
    <dgm:cxn modelId="{DB3453A2-0592-1D47-88EA-53421ACB5A5B}" type="presParOf" srcId="{8F2E7571-F932-284D-9050-5BA0A032B99A}" destId="{D4755CDB-0889-FE40-95F3-5CEAB85D140C}" srcOrd="1" destOrd="0" presId="urn:microsoft.com/office/officeart/2005/8/layout/funnel1"/>
    <dgm:cxn modelId="{F909FF3B-287A-7545-A85C-4468548E0794}" type="presParOf" srcId="{8F2E7571-F932-284D-9050-5BA0A032B99A}" destId="{5A4B9020-EB56-1D48-AA5D-0986CB554B15}" srcOrd="2" destOrd="0" presId="urn:microsoft.com/office/officeart/2005/8/layout/funnel1"/>
    <dgm:cxn modelId="{131B6C77-05D3-DF42-88B4-7A19879D25D5}" type="presParOf" srcId="{8F2E7571-F932-284D-9050-5BA0A032B99A}" destId="{E96601C8-3962-7642-AECF-A0FF5C5C2656}" srcOrd="3" destOrd="0" presId="urn:microsoft.com/office/officeart/2005/8/layout/funnel1"/>
    <dgm:cxn modelId="{382E3368-B612-1A41-B7E2-965DBE43D954}" type="presParOf" srcId="{8F2E7571-F932-284D-9050-5BA0A032B99A}" destId="{6EC31E37-89C6-9C42-8A14-2CB5254898C0}" srcOrd="4" destOrd="0" presId="urn:microsoft.com/office/officeart/2005/8/layout/funnel1"/>
    <dgm:cxn modelId="{CA1F42A0-6AB1-CA45-B365-CE4BF779C7C8}" type="presParOf" srcId="{8F2E7571-F932-284D-9050-5BA0A032B99A}" destId="{10FDE3B1-4B8A-EE49-B370-3A17ED530773}" srcOrd="5" destOrd="0" presId="urn:microsoft.com/office/officeart/2005/8/layout/funnel1"/>
    <dgm:cxn modelId="{94129798-F98D-F541-A35D-6D7B14B30DC8}" type="presParOf" srcId="{8F2E7571-F932-284D-9050-5BA0A032B99A}" destId="{8F3F9E2D-C44D-C245-996F-734697CB3E7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E085E17-8F6C-0E42-A0DB-A87E4ECCA4A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1C611D8-1642-004C-8003-04A1B2B36D66}">
      <dgm:prSet phldrT="[Text]"/>
      <dgm:spPr/>
      <dgm:t>
        <a:bodyPr/>
        <a:lstStyle/>
        <a:p>
          <a:r>
            <a:rPr lang="en-US" b="1" dirty="0">
              <a:solidFill>
                <a:schemeClr val="tx1"/>
              </a:solidFill>
            </a:rPr>
            <a:t>Misconceptions:</a:t>
          </a:r>
        </a:p>
      </dgm:t>
    </dgm:pt>
    <dgm:pt modelId="{0B13912A-B10C-4642-9DD5-F0E7EC3F0F98}" type="parTrans" cxnId="{85A0D548-EA48-2245-A16E-D3BFA801E777}">
      <dgm:prSet/>
      <dgm:spPr/>
      <dgm:t>
        <a:bodyPr/>
        <a:lstStyle/>
        <a:p>
          <a:endParaRPr lang="en-US"/>
        </a:p>
      </dgm:t>
    </dgm:pt>
    <dgm:pt modelId="{6236AFCE-D97B-1843-AF8F-BC0C311ED48E}" type="sibTrans" cxnId="{85A0D548-EA48-2245-A16E-D3BFA801E777}">
      <dgm:prSet/>
      <dgm:spPr/>
      <dgm:t>
        <a:bodyPr/>
        <a:lstStyle/>
        <a:p>
          <a:endParaRPr lang="en-US"/>
        </a:p>
      </dgm:t>
    </dgm:pt>
    <dgm:pt modelId="{413CB882-8354-B041-9B6B-C4FC0DDCC312}">
      <dgm:prSet/>
      <dgm:spPr/>
      <dgm:t>
        <a:bodyPr/>
        <a:lstStyle/>
        <a:p>
          <a:r>
            <a:rPr lang="en-US" dirty="0">
              <a:solidFill>
                <a:schemeClr val="tx2">
                  <a:lumMod val="10000"/>
                </a:schemeClr>
              </a:solidFill>
            </a:rPr>
            <a:t>Public-key encryption is more secure from cryptanalysis than conventional encryption</a:t>
          </a:r>
        </a:p>
      </dgm:t>
    </dgm:pt>
    <dgm:pt modelId="{FE78B6B1-B016-C645-ACF6-46BE6CA21F07}" type="parTrans" cxnId="{B92F67F2-6FB1-E74C-BC9A-2C29C2C798B0}">
      <dgm:prSet/>
      <dgm:spPr/>
      <dgm:t>
        <a:bodyPr/>
        <a:lstStyle/>
        <a:p>
          <a:endParaRPr lang="en-US"/>
        </a:p>
      </dgm:t>
    </dgm:pt>
    <dgm:pt modelId="{1C3934C2-F8C2-0445-964B-3B003A1ACBB4}" type="sibTrans" cxnId="{B92F67F2-6FB1-E74C-BC9A-2C29C2C798B0}">
      <dgm:prSet/>
      <dgm:spPr/>
      <dgm:t>
        <a:bodyPr/>
        <a:lstStyle/>
        <a:p>
          <a:endParaRPr lang="en-US"/>
        </a:p>
      </dgm:t>
    </dgm:pt>
    <dgm:pt modelId="{F218DF49-76B0-FD42-ACA3-9CEDF6E75260}">
      <dgm:prSet/>
      <dgm:spPr/>
      <dgm:t>
        <a:bodyPr/>
        <a:lstStyle/>
        <a:p>
          <a:r>
            <a:rPr lang="en-US" dirty="0">
              <a:solidFill>
                <a:schemeClr val="tx2">
                  <a:lumMod val="10000"/>
                </a:schemeClr>
              </a:solidFill>
            </a:rPr>
            <a:t>Public-key encryption is a general-purpose technique that has made conventional encryption obsolete</a:t>
          </a:r>
        </a:p>
      </dgm:t>
    </dgm:pt>
    <dgm:pt modelId="{DA411FE7-F33A-A648-9DFE-87E7EE3F2216}" type="parTrans" cxnId="{558B1B92-563C-DB49-8AE8-D26EBA664CE1}">
      <dgm:prSet/>
      <dgm:spPr/>
      <dgm:t>
        <a:bodyPr/>
        <a:lstStyle/>
        <a:p>
          <a:endParaRPr lang="en-US"/>
        </a:p>
      </dgm:t>
    </dgm:pt>
    <dgm:pt modelId="{EF6B33D5-B285-9546-9DF3-7EAD30661BD5}" type="sibTrans" cxnId="{558B1B92-563C-DB49-8AE8-D26EBA664CE1}">
      <dgm:prSet/>
      <dgm:spPr/>
      <dgm:t>
        <a:bodyPr/>
        <a:lstStyle/>
        <a:p>
          <a:endParaRPr lang="en-US"/>
        </a:p>
      </dgm:t>
    </dgm:pt>
    <dgm:pt modelId="{61C31194-F049-EA43-BBA9-17C2D5783832}">
      <dgm:prSet/>
      <dgm:spPr/>
      <dgm:t>
        <a:bodyPr/>
        <a:lstStyle/>
        <a:p>
          <a:r>
            <a:rPr lang="en-US" dirty="0">
              <a:solidFill>
                <a:schemeClr val="tx2">
                  <a:lumMod val="10000"/>
                </a:schemeClr>
              </a:solidFill>
            </a:rPr>
            <a:t>There is a feeling that key distribution is trivial when using public-key encryption, compared to the rather cumbersome handshaking involved with key distribution centers for conventional encryption</a:t>
          </a:r>
        </a:p>
      </dgm:t>
    </dgm:pt>
    <dgm:pt modelId="{05C38978-983F-1B4B-B006-7CF01E3E0E53}" type="parTrans" cxnId="{0FCCA785-051A-C649-9862-6DC6906EA877}">
      <dgm:prSet/>
      <dgm:spPr/>
      <dgm:t>
        <a:bodyPr/>
        <a:lstStyle/>
        <a:p>
          <a:endParaRPr lang="en-US"/>
        </a:p>
      </dgm:t>
    </dgm:pt>
    <dgm:pt modelId="{9C4F92C7-B18D-3249-AB33-5C55F632525A}" type="sibTrans" cxnId="{0FCCA785-051A-C649-9862-6DC6906EA877}">
      <dgm:prSet/>
      <dgm:spPr/>
      <dgm:t>
        <a:bodyPr/>
        <a:lstStyle/>
        <a:p>
          <a:endParaRPr lang="en-US"/>
        </a:p>
      </dgm:t>
    </dgm:pt>
    <dgm:pt modelId="{3292BABC-D5C4-384A-AD38-0E8D70629DCC}" type="pres">
      <dgm:prSet presAssocID="{4E085E17-8F6C-0E42-A0DB-A87E4ECCA4A3}" presName="linear" presStyleCnt="0">
        <dgm:presLayoutVars>
          <dgm:dir/>
          <dgm:animLvl val="lvl"/>
          <dgm:resizeHandles val="exact"/>
        </dgm:presLayoutVars>
      </dgm:prSet>
      <dgm:spPr/>
    </dgm:pt>
    <dgm:pt modelId="{031A07B9-2549-1D4B-90DD-889498B867E2}" type="pres">
      <dgm:prSet presAssocID="{A1C611D8-1642-004C-8003-04A1B2B36D66}" presName="parentLin" presStyleCnt="0"/>
      <dgm:spPr/>
    </dgm:pt>
    <dgm:pt modelId="{F01E624E-9948-F047-BBDF-D726B1BF8E98}" type="pres">
      <dgm:prSet presAssocID="{A1C611D8-1642-004C-8003-04A1B2B36D66}" presName="parentLeftMargin" presStyleLbl="node1" presStyleIdx="0" presStyleCnt="1"/>
      <dgm:spPr/>
    </dgm:pt>
    <dgm:pt modelId="{2FF598B2-38A5-D546-B459-90779C80D4EA}" type="pres">
      <dgm:prSet presAssocID="{A1C611D8-1642-004C-8003-04A1B2B36D66}" presName="parentText" presStyleLbl="node1" presStyleIdx="0" presStyleCnt="1" custScaleX="58391">
        <dgm:presLayoutVars>
          <dgm:chMax val="0"/>
          <dgm:bulletEnabled val="1"/>
        </dgm:presLayoutVars>
      </dgm:prSet>
      <dgm:spPr/>
    </dgm:pt>
    <dgm:pt modelId="{205C11FE-4942-084A-9137-1A623FBAC6C3}" type="pres">
      <dgm:prSet presAssocID="{A1C611D8-1642-004C-8003-04A1B2B36D66}" presName="negativeSpace" presStyleCnt="0"/>
      <dgm:spPr/>
    </dgm:pt>
    <dgm:pt modelId="{FF07EFA0-75D7-BE47-9738-A18CE986A1E5}" type="pres">
      <dgm:prSet presAssocID="{A1C611D8-1642-004C-8003-04A1B2B36D66}" presName="childText" presStyleLbl="conFgAcc1" presStyleIdx="0" presStyleCnt="1">
        <dgm:presLayoutVars>
          <dgm:bulletEnabled val="1"/>
        </dgm:presLayoutVars>
      </dgm:prSet>
      <dgm:spPr/>
    </dgm:pt>
  </dgm:ptLst>
  <dgm:cxnLst>
    <dgm:cxn modelId="{DF9F205E-A506-2248-898B-A32339221A50}" type="presOf" srcId="{F218DF49-76B0-FD42-ACA3-9CEDF6E75260}" destId="{FF07EFA0-75D7-BE47-9738-A18CE986A1E5}" srcOrd="0" destOrd="1" presId="urn:microsoft.com/office/officeart/2005/8/layout/list1"/>
    <dgm:cxn modelId="{85A0D548-EA48-2245-A16E-D3BFA801E777}" srcId="{4E085E17-8F6C-0E42-A0DB-A87E4ECCA4A3}" destId="{A1C611D8-1642-004C-8003-04A1B2B36D66}" srcOrd="0" destOrd="0" parTransId="{0B13912A-B10C-4642-9DD5-F0E7EC3F0F98}" sibTransId="{6236AFCE-D97B-1843-AF8F-BC0C311ED48E}"/>
    <dgm:cxn modelId="{AA443056-890B-9741-BCC4-A39406CF5E62}" type="presOf" srcId="{A1C611D8-1642-004C-8003-04A1B2B36D66}" destId="{2FF598B2-38A5-D546-B459-90779C80D4EA}" srcOrd="1" destOrd="0" presId="urn:microsoft.com/office/officeart/2005/8/layout/list1"/>
    <dgm:cxn modelId="{572B417E-4A4C-5C4A-8B81-349219A5DE08}" type="presOf" srcId="{4E085E17-8F6C-0E42-A0DB-A87E4ECCA4A3}" destId="{3292BABC-D5C4-384A-AD38-0E8D70629DCC}" srcOrd="0" destOrd="0" presId="urn:microsoft.com/office/officeart/2005/8/layout/list1"/>
    <dgm:cxn modelId="{0FCCA785-051A-C649-9862-6DC6906EA877}" srcId="{A1C611D8-1642-004C-8003-04A1B2B36D66}" destId="{61C31194-F049-EA43-BBA9-17C2D5783832}" srcOrd="2" destOrd="0" parTransId="{05C38978-983F-1B4B-B006-7CF01E3E0E53}" sibTransId="{9C4F92C7-B18D-3249-AB33-5C55F632525A}"/>
    <dgm:cxn modelId="{9EEF6287-A210-804A-AD31-086CB6E929DD}" type="presOf" srcId="{413CB882-8354-B041-9B6B-C4FC0DDCC312}" destId="{FF07EFA0-75D7-BE47-9738-A18CE986A1E5}" srcOrd="0" destOrd="0" presId="urn:microsoft.com/office/officeart/2005/8/layout/list1"/>
    <dgm:cxn modelId="{558B1B92-563C-DB49-8AE8-D26EBA664CE1}" srcId="{A1C611D8-1642-004C-8003-04A1B2B36D66}" destId="{F218DF49-76B0-FD42-ACA3-9CEDF6E75260}" srcOrd="1" destOrd="0" parTransId="{DA411FE7-F33A-A648-9DFE-87E7EE3F2216}" sibTransId="{EF6B33D5-B285-9546-9DF3-7EAD30661BD5}"/>
    <dgm:cxn modelId="{ADCEB7B0-A7E4-614E-8CF4-7056E3501C1F}" type="presOf" srcId="{A1C611D8-1642-004C-8003-04A1B2B36D66}" destId="{F01E624E-9948-F047-BBDF-D726B1BF8E98}" srcOrd="0" destOrd="0" presId="urn:microsoft.com/office/officeart/2005/8/layout/list1"/>
    <dgm:cxn modelId="{5D3889DB-1448-F94A-8DF0-D70CBD3D0095}" type="presOf" srcId="{61C31194-F049-EA43-BBA9-17C2D5783832}" destId="{FF07EFA0-75D7-BE47-9738-A18CE986A1E5}" srcOrd="0" destOrd="2" presId="urn:microsoft.com/office/officeart/2005/8/layout/list1"/>
    <dgm:cxn modelId="{B92F67F2-6FB1-E74C-BC9A-2C29C2C798B0}" srcId="{A1C611D8-1642-004C-8003-04A1B2B36D66}" destId="{413CB882-8354-B041-9B6B-C4FC0DDCC312}" srcOrd="0" destOrd="0" parTransId="{FE78B6B1-B016-C645-ACF6-46BE6CA21F07}" sibTransId="{1C3934C2-F8C2-0445-964B-3B003A1ACBB4}"/>
    <dgm:cxn modelId="{A4885EBF-66F6-5741-8AA8-B018136D2F06}" type="presParOf" srcId="{3292BABC-D5C4-384A-AD38-0E8D70629DCC}" destId="{031A07B9-2549-1D4B-90DD-889498B867E2}" srcOrd="0" destOrd="0" presId="urn:microsoft.com/office/officeart/2005/8/layout/list1"/>
    <dgm:cxn modelId="{B11FC5ED-42E2-9845-8929-3DED8F94CCD0}" type="presParOf" srcId="{031A07B9-2549-1D4B-90DD-889498B867E2}" destId="{F01E624E-9948-F047-BBDF-D726B1BF8E98}" srcOrd="0" destOrd="0" presId="urn:microsoft.com/office/officeart/2005/8/layout/list1"/>
    <dgm:cxn modelId="{5D2ACC87-4E5A-D540-A8D9-23F4AC61380E}" type="presParOf" srcId="{031A07B9-2549-1D4B-90DD-889498B867E2}" destId="{2FF598B2-38A5-D546-B459-90779C80D4EA}" srcOrd="1" destOrd="0" presId="urn:microsoft.com/office/officeart/2005/8/layout/list1"/>
    <dgm:cxn modelId="{308E82E6-386C-CD48-B52E-8B20E8CB54FA}" type="presParOf" srcId="{3292BABC-D5C4-384A-AD38-0E8D70629DCC}" destId="{205C11FE-4942-084A-9137-1A623FBAC6C3}" srcOrd="1" destOrd="0" presId="urn:microsoft.com/office/officeart/2005/8/layout/list1"/>
    <dgm:cxn modelId="{2A844C0E-0844-3B49-882B-76C01BF12B38}" type="presParOf" srcId="{3292BABC-D5C4-384A-AD38-0E8D70629DCC}" destId="{FF07EFA0-75D7-BE47-9738-A18CE986A1E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66E38-49DC-D543-BBE6-E377CF7347F2}"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1C60744-F555-AF41-AD07-E5CCD8B230CB}">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Authenticity</a:t>
          </a:r>
        </a:p>
      </dgm:t>
    </dgm:pt>
    <dgm:pt modelId="{EEA241C8-64A3-024A-8EB8-29A343EF303A}" type="parTrans" cxnId="{C8D35B81-BDA6-6041-A868-26984813D94B}">
      <dgm:prSet/>
      <dgm:spPr/>
      <dgm:t>
        <a:bodyPr/>
        <a:lstStyle/>
        <a:p>
          <a:endParaRPr lang="en-US"/>
        </a:p>
      </dgm:t>
    </dgm:pt>
    <dgm:pt modelId="{4E409444-9A2C-754D-8292-DB5BA2267FB1}" type="sibTrans" cxnId="{C8D35B81-BDA6-6041-A868-26984813D94B}">
      <dgm:prSet/>
      <dgm:spPr/>
      <dgm:t>
        <a:bodyPr/>
        <a:lstStyle/>
        <a:p>
          <a:endParaRPr lang="en-US"/>
        </a:p>
      </dgm:t>
    </dgm:pt>
    <dgm:pt modelId="{A62CDBC3-B0ED-C243-8E38-805D5EFD90C9}">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Verifying that users are who they say they are and that each input arriving at the system came from a trusted source </a:t>
          </a:r>
        </a:p>
      </dgm:t>
    </dgm:pt>
    <dgm:pt modelId="{AFA653C5-812A-8344-927C-B5FEF312E872}" type="parTrans" cxnId="{2DC88FEF-C1D0-0448-8C04-782BE262DFD3}">
      <dgm:prSet/>
      <dgm:spPr/>
      <dgm:t>
        <a:bodyPr/>
        <a:lstStyle/>
        <a:p>
          <a:endParaRPr lang="en-US"/>
        </a:p>
      </dgm:t>
    </dgm:pt>
    <dgm:pt modelId="{91F7B72D-A86B-F543-9054-8B39FC610F2A}" type="sibTrans" cxnId="{2DC88FEF-C1D0-0448-8C04-782BE262DFD3}">
      <dgm:prSet/>
      <dgm:spPr/>
      <dgm:t>
        <a:bodyPr/>
        <a:lstStyle/>
        <a:p>
          <a:endParaRPr lang="en-US"/>
        </a:p>
      </dgm:t>
    </dgm:pt>
    <dgm:pt modelId="{60093497-5372-0A40-B15A-070FEF549396}">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Accountability</a:t>
          </a:r>
        </a:p>
      </dgm:t>
    </dgm:pt>
    <dgm:pt modelId="{FDFA94C8-97A3-1142-9C5E-2F7452723808}" type="parTrans" cxnId="{4EA8C8AD-DC24-A646-82BC-23B820FB713D}">
      <dgm:prSet/>
      <dgm:spPr/>
      <dgm:t>
        <a:bodyPr/>
        <a:lstStyle/>
        <a:p>
          <a:endParaRPr lang="en-US"/>
        </a:p>
      </dgm:t>
    </dgm:pt>
    <dgm:pt modelId="{422DDE06-BD72-CD48-89CA-FACCD285A618}" type="sibTrans" cxnId="{4EA8C8AD-DC24-A646-82BC-23B820FB713D}">
      <dgm:prSet/>
      <dgm:spPr/>
      <dgm:t>
        <a:bodyPr/>
        <a:lstStyle/>
        <a:p>
          <a:endParaRPr lang="en-US"/>
        </a:p>
      </dgm:t>
    </dgm:pt>
    <dgm:pt modelId="{B29ACCB8-FD3C-9C45-A718-D4E6C61E5750}">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The security goal that generates the requirement for actions of an entity to be traced uniquely to that entity</a:t>
          </a:r>
        </a:p>
      </dgm:t>
    </dgm:pt>
    <dgm:pt modelId="{B50AB5BA-04BA-4042-8FC4-F53B75ADB6B8}" type="parTrans" cxnId="{3617F752-DDC7-BA47-B4E2-0F2943F61ECF}">
      <dgm:prSet/>
      <dgm:spPr/>
      <dgm:t>
        <a:bodyPr/>
        <a:lstStyle/>
        <a:p>
          <a:endParaRPr lang="en-US"/>
        </a:p>
      </dgm:t>
    </dgm:pt>
    <dgm:pt modelId="{9B61FF8E-CEFB-3A4F-9676-637C5509C77C}" type="sibTrans" cxnId="{3617F752-DDC7-BA47-B4E2-0F2943F61ECF}">
      <dgm:prSet/>
      <dgm:spPr/>
      <dgm:t>
        <a:bodyPr/>
        <a:lstStyle/>
        <a:p>
          <a:endParaRPr lang="en-US"/>
        </a:p>
      </dgm:t>
    </dgm:pt>
    <dgm:pt modelId="{58DD0D4D-7725-A548-A8E1-CCD4839400AA}" type="pres">
      <dgm:prSet presAssocID="{ADC66E38-49DC-D543-BBE6-E377CF7347F2}" presName="Name0" presStyleCnt="0">
        <dgm:presLayoutVars>
          <dgm:dir/>
          <dgm:resizeHandles val="exact"/>
        </dgm:presLayoutVars>
      </dgm:prSet>
      <dgm:spPr/>
    </dgm:pt>
    <dgm:pt modelId="{0CD95006-FA94-7A4E-9FF4-7CC079766FD1}" type="pres">
      <dgm:prSet presAssocID="{01C60744-F555-AF41-AD07-E5CCD8B230CB}" presName="node" presStyleLbl="node1" presStyleIdx="0" presStyleCnt="2">
        <dgm:presLayoutVars>
          <dgm:bulletEnabled val="1"/>
        </dgm:presLayoutVars>
      </dgm:prSet>
      <dgm:spPr/>
    </dgm:pt>
    <dgm:pt modelId="{70A5C58A-4980-D348-AB76-8282E2D0D2F9}" type="pres">
      <dgm:prSet presAssocID="{4E409444-9A2C-754D-8292-DB5BA2267FB1}" presName="sibTrans" presStyleCnt="0"/>
      <dgm:spPr/>
    </dgm:pt>
    <dgm:pt modelId="{6FA73AC8-DAA8-CE41-8208-3A234E80FA0C}" type="pres">
      <dgm:prSet presAssocID="{60093497-5372-0A40-B15A-070FEF549396}" presName="node" presStyleLbl="node1" presStyleIdx="1" presStyleCnt="2">
        <dgm:presLayoutVars>
          <dgm:bulletEnabled val="1"/>
        </dgm:presLayoutVars>
      </dgm:prSet>
      <dgm:spPr/>
    </dgm:pt>
  </dgm:ptLst>
  <dgm:cxnLst>
    <dgm:cxn modelId="{EA393D00-259D-274E-B1E6-AAF5CB3552B0}" type="presOf" srcId="{A62CDBC3-B0ED-C243-8E38-805D5EFD90C9}" destId="{0CD95006-FA94-7A4E-9FF4-7CC079766FD1}" srcOrd="0" destOrd="1" presId="urn:microsoft.com/office/officeart/2005/8/layout/hList6"/>
    <dgm:cxn modelId="{B550BE00-9F7C-F04C-98C5-A5747AC672EA}" type="presOf" srcId="{01C60744-F555-AF41-AD07-E5CCD8B230CB}" destId="{0CD95006-FA94-7A4E-9FF4-7CC079766FD1}" srcOrd="0" destOrd="0" presId="urn:microsoft.com/office/officeart/2005/8/layout/hList6"/>
    <dgm:cxn modelId="{1DDE1F29-06BE-B346-9DCB-14F5BBB13351}" type="presOf" srcId="{60093497-5372-0A40-B15A-070FEF549396}" destId="{6FA73AC8-DAA8-CE41-8208-3A234E80FA0C}" srcOrd="0" destOrd="0" presId="urn:microsoft.com/office/officeart/2005/8/layout/hList6"/>
    <dgm:cxn modelId="{3617F752-DDC7-BA47-B4E2-0F2943F61ECF}" srcId="{60093497-5372-0A40-B15A-070FEF549396}" destId="{B29ACCB8-FD3C-9C45-A718-D4E6C61E5750}" srcOrd="0" destOrd="0" parTransId="{B50AB5BA-04BA-4042-8FC4-F53B75ADB6B8}" sibTransId="{9B61FF8E-CEFB-3A4F-9676-637C5509C77C}"/>
    <dgm:cxn modelId="{C8D35B81-BDA6-6041-A868-26984813D94B}" srcId="{ADC66E38-49DC-D543-BBE6-E377CF7347F2}" destId="{01C60744-F555-AF41-AD07-E5CCD8B230CB}" srcOrd="0" destOrd="0" parTransId="{EEA241C8-64A3-024A-8EB8-29A343EF303A}" sibTransId="{4E409444-9A2C-754D-8292-DB5BA2267FB1}"/>
    <dgm:cxn modelId="{E99476A8-B540-E544-9A98-14D64D721728}" type="presOf" srcId="{B29ACCB8-FD3C-9C45-A718-D4E6C61E5750}" destId="{6FA73AC8-DAA8-CE41-8208-3A234E80FA0C}" srcOrd="0" destOrd="1" presId="urn:microsoft.com/office/officeart/2005/8/layout/hList6"/>
    <dgm:cxn modelId="{3374CFAB-7FEC-6A4D-AD2D-AFE438B990EF}" type="presOf" srcId="{ADC66E38-49DC-D543-BBE6-E377CF7347F2}" destId="{58DD0D4D-7725-A548-A8E1-CCD4839400AA}" srcOrd="0" destOrd="0" presId="urn:microsoft.com/office/officeart/2005/8/layout/hList6"/>
    <dgm:cxn modelId="{4EA8C8AD-DC24-A646-82BC-23B820FB713D}" srcId="{ADC66E38-49DC-D543-BBE6-E377CF7347F2}" destId="{60093497-5372-0A40-B15A-070FEF549396}" srcOrd="1" destOrd="0" parTransId="{FDFA94C8-97A3-1142-9C5E-2F7452723808}" sibTransId="{422DDE06-BD72-CD48-89CA-FACCD285A618}"/>
    <dgm:cxn modelId="{2DC88FEF-C1D0-0448-8C04-782BE262DFD3}" srcId="{01C60744-F555-AF41-AD07-E5CCD8B230CB}" destId="{A62CDBC3-B0ED-C243-8E38-805D5EFD90C9}" srcOrd="0" destOrd="0" parTransId="{AFA653C5-812A-8344-927C-B5FEF312E872}" sibTransId="{91F7B72D-A86B-F543-9054-8B39FC610F2A}"/>
    <dgm:cxn modelId="{1B10350E-A407-FB42-BD1E-07CF28BD43C0}" type="presParOf" srcId="{58DD0D4D-7725-A548-A8E1-CCD4839400AA}" destId="{0CD95006-FA94-7A4E-9FF4-7CC079766FD1}" srcOrd="0" destOrd="0" presId="urn:microsoft.com/office/officeart/2005/8/layout/hList6"/>
    <dgm:cxn modelId="{DC3DFBA1-BE7F-494D-998A-BE965561078D}" type="presParOf" srcId="{58DD0D4D-7725-A548-A8E1-CCD4839400AA}" destId="{70A5C58A-4980-D348-AB76-8282E2D0D2F9}" srcOrd="1" destOrd="0" presId="urn:microsoft.com/office/officeart/2005/8/layout/hList6"/>
    <dgm:cxn modelId="{793DC99F-5293-3048-A7B7-A08BF6965E80}" type="presParOf" srcId="{58DD0D4D-7725-A548-A8E1-CCD4839400AA}" destId="{6FA73AC8-DAA8-CE41-8208-3A234E80FA0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71CC1AA-504E-C64E-BAF1-BF838230D7FB}"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6838E187-4B69-124C-AE33-51945204E05B}">
      <dgm:prSet phldrT="[Text]"/>
      <dgm:spPr/>
      <dgm:t>
        <a:bodyPr/>
        <a:lstStyle/>
        <a:p>
          <a:r>
            <a:rPr lang="en-US" b="0" i="0" dirty="0">
              <a:solidFill>
                <a:schemeClr val="tx1"/>
              </a:solidFill>
            </a:rPr>
            <a:t>The use of public-key cryptosystems can be classified into three categories:</a:t>
          </a:r>
        </a:p>
      </dgm:t>
    </dgm:pt>
    <dgm:pt modelId="{9D93AB02-4D96-F947-9D2B-97BBA467994F}" type="parTrans" cxnId="{C3700823-63D7-1B44-A60C-89BDE8E65BEC}">
      <dgm:prSet/>
      <dgm:spPr/>
      <dgm:t>
        <a:bodyPr/>
        <a:lstStyle/>
        <a:p>
          <a:endParaRPr lang="en-US"/>
        </a:p>
      </dgm:t>
    </dgm:pt>
    <dgm:pt modelId="{57EDD0A7-872D-0546-AC85-76D14D167B28}" type="sibTrans" cxnId="{C3700823-63D7-1B44-A60C-89BDE8E65BEC}">
      <dgm:prSet/>
      <dgm:spPr/>
      <dgm:t>
        <a:bodyPr/>
        <a:lstStyle/>
        <a:p>
          <a:endParaRPr lang="en-US"/>
        </a:p>
      </dgm:t>
    </dgm:pt>
    <dgm:pt modelId="{8C39B675-8E40-444A-88F8-FBE77523B939}">
      <dgm:prSet/>
      <dgm:spPr/>
      <dgm:t>
        <a:bodyPr/>
        <a:lstStyle/>
        <a:p>
          <a:r>
            <a:rPr lang="en-US" b="0" i="0" dirty="0">
              <a:solidFill>
                <a:schemeClr val="tx1"/>
              </a:solidFill>
            </a:rPr>
            <a:t>Encryption/decryption</a:t>
          </a:r>
        </a:p>
      </dgm:t>
    </dgm:pt>
    <dgm:pt modelId="{6B33DDDE-CCD6-BD4B-AFEA-F71192AC914D}" type="parTrans" cxnId="{597188F4-3403-A84A-987F-B363BD59BD2B}">
      <dgm:prSet/>
      <dgm:spPr>
        <a:ln>
          <a:solidFill>
            <a:schemeClr val="tx1"/>
          </a:solidFill>
        </a:ln>
      </dgm:spPr>
      <dgm:t>
        <a:bodyPr/>
        <a:lstStyle/>
        <a:p>
          <a:endParaRPr lang="en-US"/>
        </a:p>
      </dgm:t>
    </dgm:pt>
    <dgm:pt modelId="{FF707914-2B4A-D049-BB73-18E3E9191BB5}" type="sibTrans" cxnId="{597188F4-3403-A84A-987F-B363BD59BD2B}">
      <dgm:prSet/>
      <dgm:spPr/>
      <dgm:t>
        <a:bodyPr/>
        <a:lstStyle/>
        <a:p>
          <a:endParaRPr lang="en-US"/>
        </a:p>
      </dgm:t>
    </dgm:pt>
    <dgm:pt modelId="{4C1DD2E0-FEF2-A849-B655-AD658BDA9CE8}">
      <dgm:prSet/>
      <dgm:spPr/>
      <dgm:t>
        <a:bodyPr/>
        <a:lstStyle/>
        <a:p>
          <a:r>
            <a:rPr lang="en-US" b="0" i="0" dirty="0">
              <a:solidFill>
                <a:schemeClr val="tx1"/>
              </a:solidFill>
            </a:rPr>
            <a:t>The sender encrypts a message with the recipient’s public key</a:t>
          </a:r>
        </a:p>
      </dgm:t>
    </dgm:pt>
    <dgm:pt modelId="{1C4BE5F7-C7BB-654B-AA5A-2DDD9F4EA2CE}" type="parTrans" cxnId="{B0DDCBE0-C640-F448-ADDB-FA2643645E16}">
      <dgm:prSet/>
      <dgm:spPr>
        <a:ln>
          <a:solidFill>
            <a:schemeClr val="tx1"/>
          </a:solidFill>
        </a:ln>
      </dgm:spPr>
      <dgm:t>
        <a:bodyPr/>
        <a:lstStyle/>
        <a:p>
          <a:endParaRPr lang="en-US"/>
        </a:p>
      </dgm:t>
    </dgm:pt>
    <dgm:pt modelId="{18BF8F88-20C7-8540-A4F6-300DDEF53530}" type="sibTrans" cxnId="{B0DDCBE0-C640-F448-ADDB-FA2643645E16}">
      <dgm:prSet/>
      <dgm:spPr/>
      <dgm:t>
        <a:bodyPr/>
        <a:lstStyle/>
        <a:p>
          <a:endParaRPr lang="en-US"/>
        </a:p>
      </dgm:t>
    </dgm:pt>
    <dgm:pt modelId="{DCAD3C8C-D3A1-494B-B407-6E3997E313B1}">
      <dgm:prSet/>
      <dgm:spPr/>
      <dgm:t>
        <a:bodyPr/>
        <a:lstStyle/>
        <a:p>
          <a:r>
            <a:rPr lang="en-US" b="0" i="0" dirty="0">
              <a:solidFill>
                <a:schemeClr val="tx1"/>
              </a:solidFill>
            </a:rPr>
            <a:t>Digital signature</a:t>
          </a:r>
        </a:p>
      </dgm:t>
    </dgm:pt>
    <dgm:pt modelId="{02212BD7-701C-5342-A220-8EA0EB6362F6}" type="parTrans" cxnId="{0C883845-6A37-E045-9A98-DE4D420FD484}">
      <dgm:prSet/>
      <dgm:spPr>
        <a:ln>
          <a:solidFill>
            <a:schemeClr val="tx1"/>
          </a:solidFill>
        </a:ln>
      </dgm:spPr>
      <dgm:t>
        <a:bodyPr/>
        <a:lstStyle/>
        <a:p>
          <a:endParaRPr lang="en-US"/>
        </a:p>
      </dgm:t>
    </dgm:pt>
    <dgm:pt modelId="{D412C250-29C1-0149-9626-D76C0A682A54}" type="sibTrans" cxnId="{0C883845-6A37-E045-9A98-DE4D420FD484}">
      <dgm:prSet/>
      <dgm:spPr/>
      <dgm:t>
        <a:bodyPr/>
        <a:lstStyle/>
        <a:p>
          <a:endParaRPr lang="en-US"/>
        </a:p>
      </dgm:t>
    </dgm:pt>
    <dgm:pt modelId="{3CF86EA2-DC0D-A844-8D84-0658BFDCEB54}">
      <dgm:prSet/>
      <dgm:spPr/>
      <dgm:t>
        <a:bodyPr/>
        <a:lstStyle/>
        <a:p>
          <a:r>
            <a:rPr lang="en-US" b="0" i="0" dirty="0">
              <a:solidFill>
                <a:schemeClr val="tx1"/>
              </a:solidFill>
            </a:rPr>
            <a:t>The sender “signs” a message with its private key</a:t>
          </a:r>
        </a:p>
      </dgm:t>
    </dgm:pt>
    <dgm:pt modelId="{D25F07B8-F6E5-D844-AB43-E5D68C864D8E}" type="parTrans" cxnId="{BC88D779-A5EC-B448-AD53-4B5933331924}">
      <dgm:prSet/>
      <dgm:spPr>
        <a:ln>
          <a:solidFill>
            <a:schemeClr val="tx1"/>
          </a:solidFill>
        </a:ln>
      </dgm:spPr>
      <dgm:t>
        <a:bodyPr/>
        <a:lstStyle/>
        <a:p>
          <a:endParaRPr lang="en-US"/>
        </a:p>
      </dgm:t>
    </dgm:pt>
    <dgm:pt modelId="{F36AC868-87F3-4847-8E22-CFE9839D3EC0}" type="sibTrans" cxnId="{BC88D779-A5EC-B448-AD53-4B5933331924}">
      <dgm:prSet/>
      <dgm:spPr/>
      <dgm:t>
        <a:bodyPr/>
        <a:lstStyle/>
        <a:p>
          <a:endParaRPr lang="en-US"/>
        </a:p>
      </dgm:t>
    </dgm:pt>
    <dgm:pt modelId="{8C490BC1-E62F-5748-8855-CD07406C02B7}">
      <dgm:prSet/>
      <dgm:spPr/>
      <dgm:t>
        <a:bodyPr/>
        <a:lstStyle/>
        <a:p>
          <a:r>
            <a:rPr lang="en-US" b="0" i="0" dirty="0">
              <a:solidFill>
                <a:schemeClr val="tx1"/>
              </a:solidFill>
            </a:rPr>
            <a:t>Key exchange </a:t>
          </a:r>
        </a:p>
      </dgm:t>
    </dgm:pt>
    <dgm:pt modelId="{8BC34DD2-A2A2-224B-939E-B06E02578E8E}" type="parTrans" cxnId="{CDF8F66C-1671-CC4F-A780-47D4DB222EC6}">
      <dgm:prSet/>
      <dgm:spPr>
        <a:ln>
          <a:solidFill>
            <a:schemeClr val="tx1"/>
          </a:solidFill>
        </a:ln>
      </dgm:spPr>
      <dgm:t>
        <a:bodyPr/>
        <a:lstStyle/>
        <a:p>
          <a:endParaRPr lang="en-US"/>
        </a:p>
      </dgm:t>
    </dgm:pt>
    <dgm:pt modelId="{97900109-B5E4-914F-8331-D9D463D42009}" type="sibTrans" cxnId="{CDF8F66C-1671-CC4F-A780-47D4DB222EC6}">
      <dgm:prSet/>
      <dgm:spPr/>
      <dgm:t>
        <a:bodyPr/>
        <a:lstStyle/>
        <a:p>
          <a:endParaRPr lang="en-US"/>
        </a:p>
      </dgm:t>
    </dgm:pt>
    <dgm:pt modelId="{C6C48DB5-DFAF-C74A-9896-438F52068D15}">
      <dgm:prSet/>
      <dgm:spPr/>
      <dgm:t>
        <a:bodyPr/>
        <a:lstStyle/>
        <a:p>
          <a:r>
            <a:rPr lang="en-US" b="0" i="0" dirty="0">
              <a:solidFill>
                <a:schemeClr val="tx1"/>
              </a:solidFill>
            </a:rPr>
            <a:t>Two sides cooperate to exchange a session key</a:t>
          </a:r>
        </a:p>
      </dgm:t>
    </dgm:pt>
    <dgm:pt modelId="{F31C8520-A3A1-8C46-A54E-0D1EEC76191C}" type="parTrans" cxnId="{90276E3B-9E41-B148-8312-BD5D6F4B33D9}">
      <dgm:prSet/>
      <dgm:spPr>
        <a:ln>
          <a:solidFill>
            <a:schemeClr val="tx1"/>
          </a:solidFill>
        </a:ln>
      </dgm:spPr>
      <dgm:t>
        <a:bodyPr/>
        <a:lstStyle/>
        <a:p>
          <a:endParaRPr lang="en-US"/>
        </a:p>
      </dgm:t>
    </dgm:pt>
    <dgm:pt modelId="{6858E76E-EC7C-9248-A556-E84DF44BE2EA}" type="sibTrans" cxnId="{90276E3B-9E41-B148-8312-BD5D6F4B33D9}">
      <dgm:prSet/>
      <dgm:spPr/>
      <dgm:t>
        <a:bodyPr/>
        <a:lstStyle/>
        <a:p>
          <a:endParaRPr lang="en-US"/>
        </a:p>
      </dgm:t>
    </dgm:pt>
    <dgm:pt modelId="{CB51D24D-7A82-FF41-B64E-106B2D7BB329}" type="pres">
      <dgm:prSet presAssocID="{371CC1AA-504E-C64E-BAF1-BF838230D7FB}" presName="diagram" presStyleCnt="0">
        <dgm:presLayoutVars>
          <dgm:chPref val="1"/>
          <dgm:dir/>
          <dgm:animOne val="branch"/>
          <dgm:animLvl val="lvl"/>
          <dgm:resizeHandles val="exact"/>
        </dgm:presLayoutVars>
      </dgm:prSet>
      <dgm:spPr/>
    </dgm:pt>
    <dgm:pt modelId="{B9609092-2B91-A14B-8164-DDE6310380AB}" type="pres">
      <dgm:prSet presAssocID="{6838E187-4B69-124C-AE33-51945204E05B}" presName="root1" presStyleCnt="0"/>
      <dgm:spPr/>
    </dgm:pt>
    <dgm:pt modelId="{A1317074-7E4E-1640-86BF-92D26868AEB3}" type="pres">
      <dgm:prSet presAssocID="{6838E187-4B69-124C-AE33-51945204E05B}" presName="LevelOneTextNode" presStyleLbl="node0" presStyleIdx="0" presStyleCnt="1">
        <dgm:presLayoutVars>
          <dgm:chPref val="3"/>
        </dgm:presLayoutVars>
      </dgm:prSet>
      <dgm:spPr/>
    </dgm:pt>
    <dgm:pt modelId="{8E77710E-A52C-AB4D-BFFA-B4B007D2A3B8}" type="pres">
      <dgm:prSet presAssocID="{6838E187-4B69-124C-AE33-51945204E05B}" presName="level2hierChild" presStyleCnt="0"/>
      <dgm:spPr/>
    </dgm:pt>
    <dgm:pt modelId="{F71DF7E7-8D91-8B44-A74C-92E995DD8351}" type="pres">
      <dgm:prSet presAssocID="{6B33DDDE-CCD6-BD4B-AFEA-F71192AC914D}" presName="conn2-1" presStyleLbl="parChTrans1D2" presStyleIdx="0" presStyleCnt="3"/>
      <dgm:spPr/>
    </dgm:pt>
    <dgm:pt modelId="{0CEAD131-D20D-C54D-8BB9-C79354993EF0}" type="pres">
      <dgm:prSet presAssocID="{6B33DDDE-CCD6-BD4B-AFEA-F71192AC914D}" presName="connTx" presStyleLbl="parChTrans1D2" presStyleIdx="0" presStyleCnt="3"/>
      <dgm:spPr/>
    </dgm:pt>
    <dgm:pt modelId="{7E03E767-0C2E-8E4A-933D-F2B41D726917}" type="pres">
      <dgm:prSet presAssocID="{8C39B675-8E40-444A-88F8-FBE77523B939}" presName="root2" presStyleCnt="0"/>
      <dgm:spPr/>
    </dgm:pt>
    <dgm:pt modelId="{F3FD7585-FA72-FB45-8B09-748DC059D495}" type="pres">
      <dgm:prSet presAssocID="{8C39B675-8E40-444A-88F8-FBE77523B939}" presName="LevelTwoTextNode" presStyleLbl="node2" presStyleIdx="0" presStyleCnt="3">
        <dgm:presLayoutVars>
          <dgm:chPref val="3"/>
        </dgm:presLayoutVars>
      </dgm:prSet>
      <dgm:spPr/>
    </dgm:pt>
    <dgm:pt modelId="{8304853B-3C72-5647-89E5-284E38234A78}" type="pres">
      <dgm:prSet presAssocID="{8C39B675-8E40-444A-88F8-FBE77523B939}" presName="level3hierChild" presStyleCnt="0"/>
      <dgm:spPr/>
    </dgm:pt>
    <dgm:pt modelId="{F0E737A8-9061-0244-A444-584F576FE7C5}" type="pres">
      <dgm:prSet presAssocID="{1C4BE5F7-C7BB-654B-AA5A-2DDD9F4EA2CE}" presName="conn2-1" presStyleLbl="parChTrans1D3" presStyleIdx="0" presStyleCnt="3"/>
      <dgm:spPr/>
    </dgm:pt>
    <dgm:pt modelId="{CFAD8DDD-488A-F743-A955-C7D21705AF2F}" type="pres">
      <dgm:prSet presAssocID="{1C4BE5F7-C7BB-654B-AA5A-2DDD9F4EA2CE}" presName="connTx" presStyleLbl="parChTrans1D3" presStyleIdx="0" presStyleCnt="3"/>
      <dgm:spPr/>
    </dgm:pt>
    <dgm:pt modelId="{2E6A7B54-EDFD-3649-8B37-5EFCFC478BD8}" type="pres">
      <dgm:prSet presAssocID="{4C1DD2E0-FEF2-A849-B655-AD658BDA9CE8}" presName="root2" presStyleCnt="0"/>
      <dgm:spPr/>
    </dgm:pt>
    <dgm:pt modelId="{70A800DC-72BC-AA40-BDEB-5EF377BAE363}" type="pres">
      <dgm:prSet presAssocID="{4C1DD2E0-FEF2-A849-B655-AD658BDA9CE8}" presName="LevelTwoTextNode" presStyleLbl="node3" presStyleIdx="0" presStyleCnt="3">
        <dgm:presLayoutVars>
          <dgm:chPref val="3"/>
        </dgm:presLayoutVars>
      </dgm:prSet>
      <dgm:spPr/>
    </dgm:pt>
    <dgm:pt modelId="{DD54FB27-3D90-484A-915C-069A7A2AAAD3}" type="pres">
      <dgm:prSet presAssocID="{4C1DD2E0-FEF2-A849-B655-AD658BDA9CE8}" presName="level3hierChild" presStyleCnt="0"/>
      <dgm:spPr/>
    </dgm:pt>
    <dgm:pt modelId="{2F83DCCC-BC0C-5F4C-9C53-0F23FE1B330C}" type="pres">
      <dgm:prSet presAssocID="{02212BD7-701C-5342-A220-8EA0EB6362F6}" presName="conn2-1" presStyleLbl="parChTrans1D2" presStyleIdx="1" presStyleCnt="3"/>
      <dgm:spPr/>
    </dgm:pt>
    <dgm:pt modelId="{C586BD24-34B5-3B4C-9894-DC1EB3A5627A}" type="pres">
      <dgm:prSet presAssocID="{02212BD7-701C-5342-A220-8EA0EB6362F6}" presName="connTx" presStyleLbl="parChTrans1D2" presStyleIdx="1" presStyleCnt="3"/>
      <dgm:spPr/>
    </dgm:pt>
    <dgm:pt modelId="{766B4232-FDF0-A246-95C3-027384ACCCED}" type="pres">
      <dgm:prSet presAssocID="{DCAD3C8C-D3A1-494B-B407-6E3997E313B1}" presName="root2" presStyleCnt="0"/>
      <dgm:spPr/>
    </dgm:pt>
    <dgm:pt modelId="{E1332030-32E7-C444-B670-F2423325C78A}" type="pres">
      <dgm:prSet presAssocID="{DCAD3C8C-D3A1-494B-B407-6E3997E313B1}" presName="LevelTwoTextNode" presStyleLbl="node2" presStyleIdx="1" presStyleCnt="3">
        <dgm:presLayoutVars>
          <dgm:chPref val="3"/>
        </dgm:presLayoutVars>
      </dgm:prSet>
      <dgm:spPr/>
    </dgm:pt>
    <dgm:pt modelId="{272D0741-072E-6A45-A12D-A7CE318B1D61}" type="pres">
      <dgm:prSet presAssocID="{DCAD3C8C-D3A1-494B-B407-6E3997E313B1}" presName="level3hierChild" presStyleCnt="0"/>
      <dgm:spPr/>
    </dgm:pt>
    <dgm:pt modelId="{D85FA3C9-0AAC-F044-9799-2273BA0E0838}" type="pres">
      <dgm:prSet presAssocID="{D25F07B8-F6E5-D844-AB43-E5D68C864D8E}" presName="conn2-1" presStyleLbl="parChTrans1D3" presStyleIdx="1" presStyleCnt="3"/>
      <dgm:spPr/>
    </dgm:pt>
    <dgm:pt modelId="{5CAB6F46-D262-A54B-929A-2B0B61C2F4AA}" type="pres">
      <dgm:prSet presAssocID="{D25F07B8-F6E5-D844-AB43-E5D68C864D8E}" presName="connTx" presStyleLbl="parChTrans1D3" presStyleIdx="1" presStyleCnt="3"/>
      <dgm:spPr/>
    </dgm:pt>
    <dgm:pt modelId="{AF0415BB-823A-BC4A-ACB0-96EE66E4AE0D}" type="pres">
      <dgm:prSet presAssocID="{3CF86EA2-DC0D-A844-8D84-0658BFDCEB54}" presName="root2" presStyleCnt="0"/>
      <dgm:spPr/>
    </dgm:pt>
    <dgm:pt modelId="{19BF3F60-223A-1344-ADE1-8BEFD6F334E4}" type="pres">
      <dgm:prSet presAssocID="{3CF86EA2-DC0D-A844-8D84-0658BFDCEB54}" presName="LevelTwoTextNode" presStyleLbl="node3" presStyleIdx="1" presStyleCnt="3">
        <dgm:presLayoutVars>
          <dgm:chPref val="3"/>
        </dgm:presLayoutVars>
      </dgm:prSet>
      <dgm:spPr/>
    </dgm:pt>
    <dgm:pt modelId="{F45A42F7-6804-7F4D-BFEF-987828A95A2B}" type="pres">
      <dgm:prSet presAssocID="{3CF86EA2-DC0D-A844-8D84-0658BFDCEB54}" presName="level3hierChild" presStyleCnt="0"/>
      <dgm:spPr/>
    </dgm:pt>
    <dgm:pt modelId="{265FC26E-5D46-5548-A66A-8FE265B86E6A}" type="pres">
      <dgm:prSet presAssocID="{8BC34DD2-A2A2-224B-939E-B06E02578E8E}" presName="conn2-1" presStyleLbl="parChTrans1D2" presStyleIdx="2" presStyleCnt="3"/>
      <dgm:spPr/>
    </dgm:pt>
    <dgm:pt modelId="{FA975E78-984B-1647-8621-104E0F104422}" type="pres">
      <dgm:prSet presAssocID="{8BC34DD2-A2A2-224B-939E-B06E02578E8E}" presName="connTx" presStyleLbl="parChTrans1D2" presStyleIdx="2" presStyleCnt="3"/>
      <dgm:spPr/>
    </dgm:pt>
    <dgm:pt modelId="{2018088C-0974-2246-90B3-04643E3B993F}" type="pres">
      <dgm:prSet presAssocID="{8C490BC1-E62F-5748-8855-CD07406C02B7}" presName="root2" presStyleCnt="0"/>
      <dgm:spPr/>
    </dgm:pt>
    <dgm:pt modelId="{9C59387D-E86C-0A46-829D-CA2BC51C1C58}" type="pres">
      <dgm:prSet presAssocID="{8C490BC1-E62F-5748-8855-CD07406C02B7}" presName="LevelTwoTextNode" presStyleLbl="node2" presStyleIdx="2" presStyleCnt="3">
        <dgm:presLayoutVars>
          <dgm:chPref val="3"/>
        </dgm:presLayoutVars>
      </dgm:prSet>
      <dgm:spPr/>
    </dgm:pt>
    <dgm:pt modelId="{5534C5D9-013C-5D4B-8452-7AEC897E8D6B}" type="pres">
      <dgm:prSet presAssocID="{8C490BC1-E62F-5748-8855-CD07406C02B7}" presName="level3hierChild" presStyleCnt="0"/>
      <dgm:spPr/>
    </dgm:pt>
    <dgm:pt modelId="{F81D28AA-68F5-6940-BCDC-574DEFE00089}" type="pres">
      <dgm:prSet presAssocID="{F31C8520-A3A1-8C46-A54E-0D1EEC76191C}" presName="conn2-1" presStyleLbl="parChTrans1D3" presStyleIdx="2" presStyleCnt="3"/>
      <dgm:spPr/>
    </dgm:pt>
    <dgm:pt modelId="{BC33F666-A9F1-2A41-B2B9-063ECC0DF3E2}" type="pres">
      <dgm:prSet presAssocID="{F31C8520-A3A1-8C46-A54E-0D1EEC76191C}" presName="connTx" presStyleLbl="parChTrans1D3" presStyleIdx="2" presStyleCnt="3"/>
      <dgm:spPr/>
    </dgm:pt>
    <dgm:pt modelId="{52A2C549-5FB7-6842-9E9C-482D17CFB488}" type="pres">
      <dgm:prSet presAssocID="{C6C48DB5-DFAF-C74A-9896-438F52068D15}" presName="root2" presStyleCnt="0"/>
      <dgm:spPr/>
    </dgm:pt>
    <dgm:pt modelId="{F14AF6C4-852C-5A49-9F48-B47F405D651F}" type="pres">
      <dgm:prSet presAssocID="{C6C48DB5-DFAF-C74A-9896-438F52068D15}" presName="LevelTwoTextNode" presStyleLbl="node3" presStyleIdx="2" presStyleCnt="3">
        <dgm:presLayoutVars>
          <dgm:chPref val="3"/>
        </dgm:presLayoutVars>
      </dgm:prSet>
      <dgm:spPr/>
    </dgm:pt>
    <dgm:pt modelId="{7B5FF3E8-3410-B044-8078-0509AF79894B}" type="pres">
      <dgm:prSet presAssocID="{C6C48DB5-DFAF-C74A-9896-438F52068D15}" presName="level3hierChild" presStyleCnt="0"/>
      <dgm:spPr/>
    </dgm:pt>
  </dgm:ptLst>
  <dgm:cxnLst>
    <dgm:cxn modelId="{1A642B04-C25F-E345-9D8C-779851BB8BBC}" type="presOf" srcId="{3CF86EA2-DC0D-A844-8D84-0658BFDCEB54}" destId="{19BF3F60-223A-1344-ADE1-8BEFD6F334E4}" srcOrd="0" destOrd="0" presId="urn:microsoft.com/office/officeart/2005/8/layout/hierarchy2"/>
    <dgm:cxn modelId="{68AE4908-7BD6-D946-A4FB-9762C0FDFF29}" type="presOf" srcId="{F31C8520-A3A1-8C46-A54E-0D1EEC76191C}" destId="{BC33F666-A9F1-2A41-B2B9-063ECC0DF3E2}" srcOrd="1" destOrd="0" presId="urn:microsoft.com/office/officeart/2005/8/layout/hierarchy2"/>
    <dgm:cxn modelId="{291BCD14-70D7-3640-A851-20A447F0E728}" type="presOf" srcId="{DCAD3C8C-D3A1-494B-B407-6E3997E313B1}" destId="{E1332030-32E7-C444-B670-F2423325C78A}" srcOrd="0" destOrd="0" presId="urn:microsoft.com/office/officeart/2005/8/layout/hierarchy2"/>
    <dgm:cxn modelId="{8C3FC41D-8C90-394E-B24D-D2161A583653}" type="presOf" srcId="{4C1DD2E0-FEF2-A849-B655-AD658BDA9CE8}" destId="{70A800DC-72BC-AA40-BDEB-5EF377BAE363}" srcOrd="0" destOrd="0" presId="urn:microsoft.com/office/officeart/2005/8/layout/hierarchy2"/>
    <dgm:cxn modelId="{C3700823-63D7-1B44-A60C-89BDE8E65BEC}" srcId="{371CC1AA-504E-C64E-BAF1-BF838230D7FB}" destId="{6838E187-4B69-124C-AE33-51945204E05B}" srcOrd="0" destOrd="0" parTransId="{9D93AB02-4D96-F947-9D2B-97BBA467994F}" sibTransId="{57EDD0A7-872D-0546-AC85-76D14D167B28}"/>
    <dgm:cxn modelId="{90276E3B-9E41-B148-8312-BD5D6F4B33D9}" srcId="{8C490BC1-E62F-5748-8855-CD07406C02B7}" destId="{C6C48DB5-DFAF-C74A-9896-438F52068D15}" srcOrd="0" destOrd="0" parTransId="{F31C8520-A3A1-8C46-A54E-0D1EEC76191C}" sibTransId="{6858E76E-EC7C-9248-A556-E84DF44BE2EA}"/>
    <dgm:cxn modelId="{A9E8EF3D-E9C6-7445-8612-4658836C8D1A}" type="presOf" srcId="{8BC34DD2-A2A2-224B-939E-B06E02578E8E}" destId="{265FC26E-5D46-5548-A66A-8FE265B86E6A}" srcOrd="0" destOrd="0" presId="urn:microsoft.com/office/officeart/2005/8/layout/hierarchy2"/>
    <dgm:cxn modelId="{0C883845-6A37-E045-9A98-DE4D420FD484}" srcId="{6838E187-4B69-124C-AE33-51945204E05B}" destId="{DCAD3C8C-D3A1-494B-B407-6E3997E313B1}" srcOrd="1" destOrd="0" parTransId="{02212BD7-701C-5342-A220-8EA0EB6362F6}" sibTransId="{D412C250-29C1-0149-9626-D76C0A682A54}"/>
    <dgm:cxn modelId="{CDF8F66C-1671-CC4F-A780-47D4DB222EC6}" srcId="{6838E187-4B69-124C-AE33-51945204E05B}" destId="{8C490BC1-E62F-5748-8855-CD07406C02B7}" srcOrd="2" destOrd="0" parTransId="{8BC34DD2-A2A2-224B-939E-B06E02578E8E}" sibTransId="{97900109-B5E4-914F-8331-D9D463D42009}"/>
    <dgm:cxn modelId="{45E7426D-6CF4-3F4E-BBD6-0278DAC69F6A}" type="presOf" srcId="{F31C8520-A3A1-8C46-A54E-0D1EEC76191C}" destId="{F81D28AA-68F5-6940-BCDC-574DEFE00089}" srcOrd="0" destOrd="0" presId="urn:microsoft.com/office/officeart/2005/8/layout/hierarchy2"/>
    <dgm:cxn modelId="{88CB0A71-A5E9-6844-B9D3-3B281DBC8987}" type="presOf" srcId="{8C490BC1-E62F-5748-8855-CD07406C02B7}" destId="{9C59387D-E86C-0A46-829D-CA2BC51C1C58}" srcOrd="0" destOrd="0" presId="urn:microsoft.com/office/officeart/2005/8/layout/hierarchy2"/>
    <dgm:cxn modelId="{BC88D779-A5EC-B448-AD53-4B5933331924}" srcId="{DCAD3C8C-D3A1-494B-B407-6E3997E313B1}" destId="{3CF86EA2-DC0D-A844-8D84-0658BFDCEB54}" srcOrd="0" destOrd="0" parTransId="{D25F07B8-F6E5-D844-AB43-E5D68C864D8E}" sibTransId="{F36AC868-87F3-4847-8E22-CFE9839D3EC0}"/>
    <dgm:cxn modelId="{DB5E7B7C-31B0-034C-8A1D-974ACE51391E}" type="presOf" srcId="{371CC1AA-504E-C64E-BAF1-BF838230D7FB}" destId="{CB51D24D-7A82-FF41-B64E-106B2D7BB329}" srcOrd="0" destOrd="0" presId="urn:microsoft.com/office/officeart/2005/8/layout/hierarchy2"/>
    <dgm:cxn modelId="{2B7C31A8-99E9-C24C-A9A8-970ACA458F09}" type="presOf" srcId="{C6C48DB5-DFAF-C74A-9896-438F52068D15}" destId="{F14AF6C4-852C-5A49-9F48-B47F405D651F}" srcOrd="0" destOrd="0" presId="urn:microsoft.com/office/officeart/2005/8/layout/hierarchy2"/>
    <dgm:cxn modelId="{A04FCEAB-D0AA-9D4D-9D64-515ACC68FC5C}" type="presOf" srcId="{1C4BE5F7-C7BB-654B-AA5A-2DDD9F4EA2CE}" destId="{F0E737A8-9061-0244-A444-584F576FE7C5}" srcOrd="0" destOrd="0" presId="urn:microsoft.com/office/officeart/2005/8/layout/hierarchy2"/>
    <dgm:cxn modelId="{7EBA18B5-0F9E-D349-A183-4A39045D70E0}" type="presOf" srcId="{02212BD7-701C-5342-A220-8EA0EB6362F6}" destId="{2F83DCCC-BC0C-5F4C-9C53-0F23FE1B330C}" srcOrd="0" destOrd="0" presId="urn:microsoft.com/office/officeart/2005/8/layout/hierarchy2"/>
    <dgm:cxn modelId="{787448BD-F49F-B347-B211-DCD83DF47BFC}" type="presOf" srcId="{8BC34DD2-A2A2-224B-939E-B06E02578E8E}" destId="{FA975E78-984B-1647-8621-104E0F104422}" srcOrd="1" destOrd="0" presId="urn:microsoft.com/office/officeart/2005/8/layout/hierarchy2"/>
    <dgm:cxn modelId="{0A231FC8-EE2D-E64F-A207-9424AB885BFB}" type="presOf" srcId="{D25F07B8-F6E5-D844-AB43-E5D68C864D8E}" destId="{D85FA3C9-0AAC-F044-9799-2273BA0E0838}" srcOrd="0" destOrd="0" presId="urn:microsoft.com/office/officeart/2005/8/layout/hierarchy2"/>
    <dgm:cxn modelId="{F7474DD0-70DD-8842-9704-E699075D1006}" type="presOf" srcId="{1C4BE5F7-C7BB-654B-AA5A-2DDD9F4EA2CE}" destId="{CFAD8DDD-488A-F743-A955-C7D21705AF2F}" srcOrd="1" destOrd="0" presId="urn:microsoft.com/office/officeart/2005/8/layout/hierarchy2"/>
    <dgm:cxn modelId="{E8B956DB-29BA-B648-B66D-792984DE2C5E}" type="presOf" srcId="{02212BD7-701C-5342-A220-8EA0EB6362F6}" destId="{C586BD24-34B5-3B4C-9894-DC1EB3A5627A}" srcOrd="1" destOrd="0" presId="urn:microsoft.com/office/officeart/2005/8/layout/hierarchy2"/>
    <dgm:cxn modelId="{64F83ADE-1DA9-C248-A413-0961F9246ADE}" type="presOf" srcId="{6B33DDDE-CCD6-BD4B-AFEA-F71192AC914D}" destId="{F71DF7E7-8D91-8B44-A74C-92E995DD8351}" srcOrd="0" destOrd="0" presId="urn:microsoft.com/office/officeart/2005/8/layout/hierarchy2"/>
    <dgm:cxn modelId="{7A8804DF-0429-3345-8E81-20F56925BAFD}" type="presOf" srcId="{8C39B675-8E40-444A-88F8-FBE77523B939}" destId="{F3FD7585-FA72-FB45-8B09-748DC059D495}" srcOrd="0" destOrd="0" presId="urn:microsoft.com/office/officeart/2005/8/layout/hierarchy2"/>
    <dgm:cxn modelId="{B0DDCBE0-C640-F448-ADDB-FA2643645E16}" srcId="{8C39B675-8E40-444A-88F8-FBE77523B939}" destId="{4C1DD2E0-FEF2-A849-B655-AD658BDA9CE8}" srcOrd="0" destOrd="0" parTransId="{1C4BE5F7-C7BB-654B-AA5A-2DDD9F4EA2CE}" sibTransId="{18BF8F88-20C7-8540-A4F6-300DDEF53530}"/>
    <dgm:cxn modelId="{02FA04E8-1394-C44B-9683-21454644576B}" type="presOf" srcId="{D25F07B8-F6E5-D844-AB43-E5D68C864D8E}" destId="{5CAB6F46-D262-A54B-929A-2B0B61C2F4AA}" srcOrd="1" destOrd="0" presId="urn:microsoft.com/office/officeart/2005/8/layout/hierarchy2"/>
    <dgm:cxn modelId="{516DD1ED-9ADB-2B4C-AE79-BB96B3556B05}" type="presOf" srcId="{6838E187-4B69-124C-AE33-51945204E05B}" destId="{A1317074-7E4E-1640-86BF-92D26868AEB3}" srcOrd="0" destOrd="0" presId="urn:microsoft.com/office/officeart/2005/8/layout/hierarchy2"/>
    <dgm:cxn modelId="{597188F4-3403-A84A-987F-B363BD59BD2B}" srcId="{6838E187-4B69-124C-AE33-51945204E05B}" destId="{8C39B675-8E40-444A-88F8-FBE77523B939}" srcOrd="0" destOrd="0" parTransId="{6B33DDDE-CCD6-BD4B-AFEA-F71192AC914D}" sibTransId="{FF707914-2B4A-D049-BB73-18E3E9191BB5}"/>
    <dgm:cxn modelId="{FCA9CAFB-6199-244F-982A-551341CD7C86}" type="presOf" srcId="{6B33DDDE-CCD6-BD4B-AFEA-F71192AC914D}" destId="{0CEAD131-D20D-C54D-8BB9-C79354993EF0}" srcOrd="1" destOrd="0" presId="urn:microsoft.com/office/officeart/2005/8/layout/hierarchy2"/>
    <dgm:cxn modelId="{F29CB9CA-D022-2D41-BFEC-8DD7A053D18C}" type="presParOf" srcId="{CB51D24D-7A82-FF41-B64E-106B2D7BB329}" destId="{B9609092-2B91-A14B-8164-DDE6310380AB}" srcOrd="0" destOrd="0" presId="urn:microsoft.com/office/officeart/2005/8/layout/hierarchy2"/>
    <dgm:cxn modelId="{A6909191-6740-324D-A2AF-75748CC53574}" type="presParOf" srcId="{B9609092-2B91-A14B-8164-DDE6310380AB}" destId="{A1317074-7E4E-1640-86BF-92D26868AEB3}" srcOrd="0" destOrd="0" presId="urn:microsoft.com/office/officeart/2005/8/layout/hierarchy2"/>
    <dgm:cxn modelId="{7D8D9C0B-B647-A64B-8AB6-F48EDCFD257B}" type="presParOf" srcId="{B9609092-2B91-A14B-8164-DDE6310380AB}" destId="{8E77710E-A52C-AB4D-BFFA-B4B007D2A3B8}" srcOrd="1" destOrd="0" presId="urn:microsoft.com/office/officeart/2005/8/layout/hierarchy2"/>
    <dgm:cxn modelId="{4329DE15-0498-ED45-984F-57017B91BBCE}" type="presParOf" srcId="{8E77710E-A52C-AB4D-BFFA-B4B007D2A3B8}" destId="{F71DF7E7-8D91-8B44-A74C-92E995DD8351}" srcOrd="0" destOrd="0" presId="urn:microsoft.com/office/officeart/2005/8/layout/hierarchy2"/>
    <dgm:cxn modelId="{24000F5D-9A22-714A-8C85-7E1387920E52}" type="presParOf" srcId="{F71DF7E7-8D91-8B44-A74C-92E995DD8351}" destId="{0CEAD131-D20D-C54D-8BB9-C79354993EF0}" srcOrd="0" destOrd="0" presId="urn:microsoft.com/office/officeart/2005/8/layout/hierarchy2"/>
    <dgm:cxn modelId="{3C46AAB6-55D4-D54B-9E65-D42C58237AB1}" type="presParOf" srcId="{8E77710E-A52C-AB4D-BFFA-B4B007D2A3B8}" destId="{7E03E767-0C2E-8E4A-933D-F2B41D726917}" srcOrd="1" destOrd="0" presId="urn:microsoft.com/office/officeart/2005/8/layout/hierarchy2"/>
    <dgm:cxn modelId="{0E1D5C97-EE68-3044-9BFA-0C9591F73742}" type="presParOf" srcId="{7E03E767-0C2E-8E4A-933D-F2B41D726917}" destId="{F3FD7585-FA72-FB45-8B09-748DC059D495}" srcOrd="0" destOrd="0" presId="urn:microsoft.com/office/officeart/2005/8/layout/hierarchy2"/>
    <dgm:cxn modelId="{39872B54-F426-8143-BD39-757B86EA5F32}" type="presParOf" srcId="{7E03E767-0C2E-8E4A-933D-F2B41D726917}" destId="{8304853B-3C72-5647-89E5-284E38234A78}" srcOrd="1" destOrd="0" presId="urn:microsoft.com/office/officeart/2005/8/layout/hierarchy2"/>
    <dgm:cxn modelId="{A07C8A22-37EE-7742-89E3-BD47A868D2C1}" type="presParOf" srcId="{8304853B-3C72-5647-89E5-284E38234A78}" destId="{F0E737A8-9061-0244-A444-584F576FE7C5}" srcOrd="0" destOrd="0" presId="urn:microsoft.com/office/officeart/2005/8/layout/hierarchy2"/>
    <dgm:cxn modelId="{8A719F22-DF0C-DF42-89A4-7C5DA25CEC18}" type="presParOf" srcId="{F0E737A8-9061-0244-A444-584F576FE7C5}" destId="{CFAD8DDD-488A-F743-A955-C7D21705AF2F}" srcOrd="0" destOrd="0" presId="urn:microsoft.com/office/officeart/2005/8/layout/hierarchy2"/>
    <dgm:cxn modelId="{025D2B78-B9A6-6F49-94A6-265972F66AE8}" type="presParOf" srcId="{8304853B-3C72-5647-89E5-284E38234A78}" destId="{2E6A7B54-EDFD-3649-8B37-5EFCFC478BD8}" srcOrd="1" destOrd="0" presId="urn:microsoft.com/office/officeart/2005/8/layout/hierarchy2"/>
    <dgm:cxn modelId="{383ABE34-51EE-5D41-8127-08D81278EDE2}" type="presParOf" srcId="{2E6A7B54-EDFD-3649-8B37-5EFCFC478BD8}" destId="{70A800DC-72BC-AA40-BDEB-5EF377BAE363}" srcOrd="0" destOrd="0" presId="urn:microsoft.com/office/officeart/2005/8/layout/hierarchy2"/>
    <dgm:cxn modelId="{809F7C9D-FE76-F14D-9FA4-1635F28869D9}" type="presParOf" srcId="{2E6A7B54-EDFD-3649-8B37-5EFCFC478BD8}" destId="{DD54FB27-3D90-484A-915C-069A7A2AAAD3}" srcOrd="1" destOrd="0" presId="urn:microsoft.com/office/officeart/2005/8/layout/hierarchy2"/>
    <dgm:cxn modelId="{2080AAFE-607B-234A-932E-AD21B479B40C}" type="presParOf" srcId="{8E77710E-A52C-AB4D-BFFA-B4B007D2A3B8}" destId="{2F83DCCC-BC0C-5F4C-9C53-0F23FE1B330C}" srcOrd="2" destOrd="0" presId="urn:microsoft.com/office/officeart/2005/8/layout/hierarchy2"/>
    <dgm:cxn modelId="{553883D6-2FC9-E54A-8F0B-419653B955D9}" type="presParOf" srcId="{2F83DCCC-BC0C-5F4C-9C53-0F23FE1B330C}" destId="{C586BD24-34B5-3B4C-9894-DC1EB3A5627A}" srcOrd="0" destOrd="0" presId="urn:microsoft.com/office/officeart/2005/8/layout/hierarchy2"/>
    <dgm:cxn modelId="{50F03FDE-B7E3-BE4D-9E8F-23C1486E09C6}" type="presParOf" srcId="{8E77710E-A52C-AB4D-BFFA-B4B007D2A3B8}" destId="{766B4232-FDF0-A246-95C3-027384ACCCED}" srcOrd="3" destOrd="0" presId="urn:microsoft.com/office/officeart/2005/8/layout/hierarchy2"/>
    <dgm:cxn modelId="{02EB9CB4-B544-2E4E-BB96-FED4968A71A0}" type="presParOf" srcId="{766B4232-FDF0-A246-95C3-027384ACCCED}" destId="{E1332030-32E7-C444-B670-F2423325C78A}" srcOrd="0" destOrd="0" presId="urn:microsoft.com/office/officeart/2005/8/layout/hierarchy2"/>
    <dgm:cxn modelId="{DBA38C03-72E0-3542-935B-2D6A302F0D6A}" type="presParOf" srcId="{766B4232-FDF0-A246-95C3-027384ACCCED}" destId="{272D0741-072E-6A45-A12D-A7CE318B1D61}" srcOrd="1" destOrd="0" presId="urn:microsoft.com/office/officeart/2005/8/layout/hierarchy2"/>
    <dgm:cxn modelId="{9ECC4A54-8C42-EB4B-B3B9-C300C21657B5}" type="presParOf" srcId="{272D0741-072E-6A45-A12D-A7CE318B1D61}" destId="{D85FA3C9-0AAC-F044-9799-2273BA0E0838}" srcOrd="0" destOrd="0" presId="urn:microsoft.com/office/officeart/2005/8/layout/hierarchy2"/>
    <dgm:cxn modelId="{3780860D-3394-1642-82CE-E7DD9C5D1962}" type="presParOf" srcId="{D85FA3C9-0AAC-F044-9799-2273BA0E0838}" destId="{5CAB6F46-D262-A54B-929A-2B0B61C2F4AA}" srcOrd="0" destOrd="0" presId="urn:microsoft.com/office/officeart/2005/8/layout/hierarchy2"/>
    <dgm:cxn modelId="{C85472B5-5073-F64E-9CE4-44EE36D8B11E}" type="presParOf" srcId="{272D0741-072E-6A45-A12D-A7CE318B1D61}" destId="{AF0415BB-823A-BC4A-ACB0-96EE66E4AE0D}" srcOrd="1" destOrd="0" presId="urn:microsoft.com/office/officeart/2005/8/layout/hierarchy2"/>
    <dgm:cxn modelId="{6CB9437F-ECF0-EB4F-98DE-B92D2517C410}" type="presParOf" srcId="{AF0415BB-823A-BC4A-ACB0-96EE66E4AE0D}" destId="{19BF3F60-223A-1344-ADE1-8BEFD6F334E4}" srcOrd="0" destOrd="0" presId="urn:microsoft.com/office/officeart/2005/8/layout/hierarchy2"/>
    <dgm:cxn modelId="{12AD910B-1A94-D044-AB3C-0DB425D08054}" type="presParOf" srcId="{AF0415BB-823A-BC4A-ACB0-96EE66E4AE0D}" destId="{F45A42F7-6804-7F4D-BFEF-987828A95A2B}" srcOrd="1" destOrd="0" presId="urn:microsoft.com/office/officeart/2005/8/layout/hierarchy2"/>
    <dgm:cxn modelId="{0D2D63A0-B509-DD41-83E7-97A565FDB671}" type="presParOf" srcId="{8E77710E-A52C-AB4D-BFFA-B4B007D2A3B8}" destId="{265FC26E-5D46-5548-A66A-8FE265B86E6A}" srcOrd="4" destOrd="0" presId="urn:microsoft.com/office/officeart/2005/8/layout/hierarchy2"/>
    <dgm:cxn modelId="{AD7E4A0E-6D52-F347-8BB8-72368951CE1F}" type="presParOf" srcId="{265FC26E-5D46-5548-A66A-8FE265B86E6A}" destId="{FA975E78-984B-1647-8621-104E0F104422}" srcOrd="0" destOrd="0" presId="urn:microsoft.com/office/officeart/2005/8/layout/hierarchy2"/>
    <dgm:cxn modelId="{9BCB0540-4EB7-EB4D-9140-578878D2E39C}" type="presParOf" srcId="{8E77710E-A52C-AB4D-BFFA-B4B007D2A3B8}" destId="{2018088C-0974-2246-90B3-04643E3B993F}" srcOrd="5" destOrd="0" presId="urn:microsoft.com/office/officeart/2005/8/layout/hierarchy2"/>
    <dgm:cxn modelId="{7D6ED70E-D1D8-DB41-9D18-845FA88AD477}" type="presParOf" srcId="{2018088C-0974-2246-90B3-04643E3B993F}" destId="{9C59387D-E86C-0A46-829D-CA2BC51C1C58}" srcOrd="0" destOrd="0" presId="urn:microsoft.com/office/officeart/2005/8/layout/hierarchy2"/>
    <dgm:cxn modelId="{8F696576-698C-3249-85F1-6ADE3C01E5CA}" type="presParOf" srcId="{2018088C-0974-2246-90B3-04643E3B993F}" destId="{5534C5D9-013C-5D4B-8452-7AEC897E8D6B}" srcOrd="1" destOrd="0" presId="urn:microsoft.com/office/officeart/2005/8/layout/hierarchy2"/>
    <dgm:cxn modelId="{A2EE448A-1393-5B4F-9898-FB2F52B00106}" type="presParOf" srcId="{5534C5D9-013C-5D4B-8452-7AEC897E8D6B}" destId="{F81D28AA-68F5-6940-BCDC-574DEFE00089}" srcOrd="0" destOrd="0" presId="urn:microsoft.com/office/officeart/2005/8/layout/hierarchy2"/>
    <dgm:cxn modelId="{08E262C6-E038-D645-A9C1-CE9AAAD2F9F0}" type="presParOf" srcId="{F81D28AA-68F5-6940-BCDC-574DEFE00089}" destId="{BC33F666-A9F1-2A41-B2B9-063ECC0DF3E2}" srcOrd="0" destOrd="0" presId="urn:microsoft.com/office/officeart/2005/8/layout/hierarchy2"/>
    <dgm:cxn modelId="{89B0EB34-70F1-A14E-B727-689F557AF7D4}" type="presParOf" srcId="{5534C5D9-013C-5D4B-8452-7AEC897E8D6B}" destId="{52A2C549-5FB7-6842-9E9C-482D17CFB488}" srcOrd="1" destOrd="0" presId="urn:microsoft.com/office/officeart/2005/8/layout/hierarchy2"/>
    <dgm:cxn modelId="{7F2AB9A5-F7C5-1E4C-A52A-4699B7F984D2}" type="presParOf" srcId="{52A2C549-5FB7-6842-9E9C-482D17CFB488}" destId="{F14AF6C4-852C-5A49-9F48-B47F405D651F}" srcOrd="0" destOrd="0" presId="urn:microsoft.com/office/officeart/2005/8/layout/hierarchy2"/>
    <dgm:cxn modelId="{0BB00557-D009-C74A-8F10-D793E9943281}" type="presParOf" srcId="{52A2C549-5FB7-6842-9E9C-482D17CFB488}" destId="{7B5FF3E8-3410-B044-8078-0509AF79894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356D553-0DF1-1849-B936-81F089E90AC3}"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9FACBC38-F8F2-C349-93BB-94B2FFFB9448}">
      <dgm:prSet phldrT="[Text]"/>
      <dgm:spPr/>
      <dgm:t>
        <a:bodyPr/>
        <a:lstStyle/>
        <a:p>
          <a:r>
            <a:rPr lang="en-US" dirty="0">
              <a:solidFill>
                <a:schemeClr val="tx1"/>
              </a:solidFill>
            </a:rPr>
            <a:t>1</a:t>
          </a:r>
        </a:p>
      </dgm:t>
    </dgm:pt>
    <dgm:pt modelId="{6AD1772D-AC5C-A540-AB62-6A284726ADAF}" type="parTrans" cxnId="{46BD07E3-7A30-9649-B57D-A69C1457B07C}">
      <dgm:prSet/>
      <dgm:spPr/>
      <dgm:t>
        <a:bodyPr/>
        <a:lstStyle/>
        <a:p>
          <a:endParaRPr lang="en-US"/>
        </a:p>
      </dgm:t>
    </dgm:pt>
    <dgm:pt modelId="{F80E987C-6BBF-C341-9608-93C0E11CFD83}" type="sibTrans" cxnId="{46BD07E3-7A30-9649-B57D-A69C1457B07C}">
      <dgm:prSet/>
      <dgm:spPr/>
      <dgm:t>
        <a:bodyPr/>
        <a:lstStyle/>
        <a:p>
          <a:endParaRPr lang="en-US"/>
        </a:p>
      </dgm:t>
    </dgm:pt>
    <dgm:pt modelId="{085950ED-F2C0-8949-951A-9EEC9660FB5F}">
      <dgm:prSet/>
      <dgm:spPr/>
      <dgm:t>
        <a:bodyPr/>
        <a:lstStyle/>
        <a:p>
          <a:r>
            <a:rPr lang="en-US" dirty="0">
              <a:solidFill>
                <a:srgbClr val="FFFFFF"/>
              </a:solidFill>
            </a:rPr>
            <a:t>2</a:t>
          </a:r>
        </a:p>
      </dgm:t>
    </dgm:pt>
    <dgm:pt modelId="{DB65BF68-75ED-A841-B26D-FB96B3E02B03}" type="parTrans" cxnId="{3E3CDBDF-FDDA-624A-8A5E-F9935597DF9B}">
      <dgm:prSet/>
      <dgm:spPr/>
      <dgm:t>
        <a:bodyPr/>
        <a:lstStyle/>
        <a:p>
          <a:endParaRPr lang="en-US"/>
        </a:p>
      </dgm:t>
    </dgm:pt>
    <dgm:pt modelId="{D9F13C50-9CBC-4340-B5A0-1D787F5EB7BA}" type="sibTrans" cxnId="{3E3CDBDF-FDDA-624A-8A5E-F9935597DF9B}">
      <dgm:prSet/>
      <dgm:spPr/>
      <dgm:t>
        <a:bodyPr/>
        <a:lstStyle/>
        <a:p>
          <a:endParaRPr lang="en-US"/>
        </a:p>
      </dgm:t>
    </dgm:pt>
    <dgm:pt modelId="{9A482FFA-A453-F544-8C32-EF081FFBD9AB}">
      <dgm:prSet/>
      <dgm:spPr/>
      <dgm:t>
        <a:bodyPr/>
        <a:lstStyle/>
        <a:p>
          <a:r>
            <a:rPr lang="en-US" dirty="0">
              <a:solidFill>
                <a:srgbClr val="FFFFFF"/>
              </a:solidFill>
            </a:rPr>
            <a:t>3</a:t>
          </a:r>
        </a:p>
      </dgm:t>
    </dgm:pt>
    <dgm:pt modelId="{78A25DEC-C1B9-EE4E-8FE0-843FADF25C18}" type="parTrans" cxnId="{77C14E65-23ED-F444-BE23-DE66E5D3F1BD}">
      <dgm:prSet/>
      <dgm:spPr/>
      <dgm:t>
        <a:bodyPr/>
        <a:lstStyle/>
        <a:p>
          <a:endParaRPr lang="en-US"/>
        </a:p>
      </dgm:t>
    </dgm:pt>
    <dgm:pt modelId="{839717B1-FD53-2945-82C9-36A8707208AE}" type="sibTrans" cxnId="{77C14E65-23ED-F444-BE23-DE66E5D3F1BD}">
      <dgm:prSet/>
      <dgm:spPr/>
      <dgm:t>
        <a:bodyPr/>
        <a:lstStyle/>
        <a:p>
          <a:endParaRPr lang="en-US"/>
        </a:p>
      </dgm:t>
    </dgm:pt>
    <dgm:pt modelId="{B9E3CBC1-C6AE-6347-840E-60A88DD7E0E7}">
      <dgm:prSet/>
      <dgm:spPr/>
      <dgm:t>
        <a:bodyPr/>
        <a:lstStyle/>
        <a:p>
          <a:r>
            <a:rPr lang="en-US" dirty="0">
              <a:solidFill>
                <a:srgbClr val="FFFFFF"/>
              </a:solidFill>
            </a:rPr>
            <a:t>4</a:t>
          </a:r>
          <a:endParaRPr lang="en-AU" dirty="0">
            <a:solidFill>
              <a:srgbClr val="FFFFFF"/>
            </a:solidFill>
          </a:endParaRPr>
        </a:p>
      </dgm:t>
    </dgm:pt>
    <dgm:pt modelId="{DB987E51-85F8-DD43-B6E0-02D490C177F5}" type="parTrans" cxnId="{CEDD9316-3100-5647-85ED-43CA152D0F89}">
      <dgm:prSet/>
      <dgm:spPr/>
      <dgm:t>
        <a:bodyPr/>
        <a:lstStyle/>
        <a:p>
          <a:endParaRPr lang="en-US"/>
        </a:p>
      </dgm:t>
    </dgm:pt>
    <dgm:pt modelId="{B235BBE1-8810-5243-B06C-AC682E60BFD1}" type="sibTrans" cxnId="{CEDD9316-3100-5647-85ED-43CA152D0F89}">
      <dgm:prSet/>
      <dgm:spPr/>
      <dgm:t>
        <a:bodyPr/>
        <a:lstStyle/>
        <a:p>
          <a:endParaRPr lang="en-US"/>
        </a:p>
      </dgm:t>
    </dgm:pt>
    <dgm:pt modelId="{0BDD9338-788E-F240-89CE-405BCA5D4A4C}">
      <dgm:prSet phldrT="[Text]"/>
      <dgm:spPr/>
      <dgm:t>
        <a:bodyPr/>
        <a:lstStyle/>
        <a:p>
          <a:r>
            <a:rPr lang="en-US">
              <a:solidFill>
                <a:schemeClr val="tx2">
                  <a:lumMod val="10000"/>
                </a:schemeClr>
              </a:solidFill>
            </a:rPr>
            <a:t>A key can be selected by A and physically delivered to B</a:t>
          </a:r>
          <a:endParaRPr lang="en-US"/>
        </a:p>
      </dgm:t>
    </dgm:pt>
    <dgm:pt modelId="{F4C164E8-984E-5A46-8EBA-D3596FFEEC9B}" type="parTrans" cxnId="{B97855DB-B132-FC41-8BD1-0563C0BB673D}">
      <dgm:prSet/>
      <dgm:spPr/>
      <dgm:t>
        <a:bodyPr/>
        <a:lstStyle/>
        <a:p>
          <a:endParaRPr lang="en-US"/>
        </a:p>
      </dgm:t>
    </dgm:pt>
    <dgm:pt modelId="{070B32B8-1A8F-C64B-B0E4-854E6748DCF1}" type="sibTrans" cxnId="{B97855DB-B132-FC41-8BD1-0563C0BB673D}">
      <dgm:prSet/>
      <dgm:spPr/>
      <dgm:t>
        <a:bodyPr/>
        <a:lstStyle/>
        <a:p>
          <a:endParaRPr lang="en-US"/>
        </a:p>
      </dgm:t>
    </dgm:pt>
    <dgm:pt modelId="{B23B3F66-2A80-B04D-9EF6-F95A62A81E53}">
      <dgm:prSet/>
      <dgm:spPr/>
      <dgm:t>
        <a:bodyPr/>
        <a:lstStyle/>
        <a:p>
          <a:r>
            <a:rPr lang="en-US">
              <a:solidFill>
                <a:schemeClr val="tx2">
                  <a:lumMod val="10000"/>
                </a:schemeClr>
              </a:solidFill>
            </a:rPr>
            <a:t>A third party can select the key and physically deliver it to A and B</a:t>
          </a:r>
          <a:endParaRPr lang="en-US" dirty="0">
            <a:solidFill>
              <a:schemeClr val="tx2">
                <a:lumMod val="10000"/>
              </a:schemeClr>
            </a:solidFill>
          </a:endParaRPr>
        </a:p>
      </dgm:t>
    </dgm:pt>
    <dgm:pt modelId="{4EE20763-B29C-8E49-9D6E-D003BC472BBC}" type="parTrans" cxnId="{3687D756-9FF0-1947-A31B-D48E6F2C78C3}">
      <dgm:prSet/>
      <dgm:spPr/>
      <dgm:t>
        <a:bodyPr/>
        <a:lstStyle/>
        <a:p>
          <a:endParaRPr lang="en-US"/>
        </a:p>
      </dgm:t>
    </dgm:pt>
    <dgm:pt modelId="{2AB00AED-1D5A-8141-8ED5-EB434132C45A}" type="sibTrans" cxnId="{3687D756-9FF0-1947-A31B-D48E6F2C78C3}">
      <dgm:prSet/>
      <dgm:spPr/>
      <dgm:t>
        <a:bodyPr/>
        <a:lstStyle/>
        <a:p>
          <a:endParaRPr lang="en-US"/>
        </a:p>
      </dgm:t>
    </dgm:pt>
    <dgm:pt modelId="{A922FB43-F624-894A-9F63-0B925E3695CF}">
      <dgm:prSet/>
      <dgm:spPr/>
      <dgm:t>
        <a:bodyPr/>
        <a:lstStyle/>
        <a:p>
          <a:r>
            <a:rPr lang="en-US">
              <a:solidFill>
                <a:schemeClr val="tx2">
                  <a:lumMod val="10000"/>
                </a:schemeClr>
              </a:solidFill>
            </a:rPr>
            <a:t>If A and B have previously and recently used a key, one party could transmit the new key to the other, using the old key to encrypt the new key</a:t>
          </a:r>
          <a:endParaRPr lang="en-US" dirty="0">
            <a:solidFill>
              <a:schemeClr val="tx2">
                <a:lumMod val="10000"/>
              </a:schemeClr>
            </a:solidFill>
          </a:endParaRPr>
        </a:p>
      </dgm:t>
    </dgm:pt>
    <dgm:pt modelId="{92AC4073-37EB-2247-83AD-32ECECEA3508}" type="parTrans" cxnId="{23271096-D40F-694B-95D9-8FA4A342BDCF}">
      <dgm:prSet/>
      <dgm:spPr/>
      <dgm:t>
        <a:bodyPr/>
        <a:lstStyle/>
        <a:p>
          <a:endParaRPr lang="en-US"/>
        </a:p>
      </dgm:t>
    </dgm:pt>
    <dgm:pt modelId="{6BB1CA4F-AA06-1948-B06A-87FDB9DD27AF}" type="sibTrans" cxnId="{23271096-D40F-694B-95D9-8FA4A342BDCF}">
      <dgm:prSet/>
      <dgm:spPr/>
      <dgm:t>
        <a:bodyPr/>
        <a:lstStyle/>
        <a:p>
          <a:endParaRPr lang="en-US"/>
        </a:p>
      </dgm:t>
    </dgm:pt>
    <dgm:pt modelId="{0EB5F934-D2BA-D149-8370-94EC7937CE73}">
      <dgm:prSet/>
      <dgm:spPr/>
      <dgm:t>
        <a:bodyPr/>
        <a:lstStyle/>
        <a:p>
          <a:r>
            <a:rPr lang="en-US">
              <a:solidFill>
                <a:schemeClr val="tx2">
                  <a:lumMod val="10000"/>
                </a:schemeClr>
              </a:solidFill>
            </a:rPr>
            <a:t>If </a:t>
          </a:r>
          <a:r>
            <a:rPr lang="en-US" dirty="0">
              <a:solidFill>
                <a:schemeClr val="tx2">
                  <a:lumMod val="10000"/>
                </a:schemeClr>
              </a:solidFill>
            </a:rPr>
            <a:t>A and B each have an encrypted connection to a third party C, C could deliver a key on the encrypted links to A and B</a:t>
          </a:r>
          <a:endParaRPr lang="en-AU" dirty="0">
            <a:solidFill>
              <a:schemeClr val="tx2">
                <a:lumMod val="10000"/>
              </a:schemeClr>
            </a:solidFill>
          </a:endParaRPr>
        </a:p>
      </dgm:t>
    </dgm:pt>
    <dgm:pt modelId="{417BB25F-75AF-DC49-A683-ACD2088B1D1C}" type="parTrans" cxnId="{77C8F6B1-AE04-A84A-98B7-786197D40479}">
      <dgm:prSet/>
      <dgm:spPr/>
      <dgm:t>
        <a:bodyPr/>
        <a:lstStyle/>
        <a:p>
          <a:endParaRPr lang="en-US"/>
        </a:p>
      </dgm:t>
    </dgm:pt>
    <dgm:pt modelId="{F0647B37-0CB4-CD45-87FA-043F8DAFCEE7}" type="sibTrans" cxnId="{77C8F6B1-AE04-A84A-98B7-786197D40479}">
      <dgm:prSet/>
      <dgm:spPr/>
      <dgm:t>
        <a:bodyPr/>
        <a:lstStyle/>
        <a:p>
          <a:endParaRPr lang="en-US"/>
        </a:p>
      </dgm:t>
    </dgm:pt>
    <dgm:pt modelId="{D151F3AD-D1F7-A344-BB7C-B9DDCF014BAA}" type="pres">
      <dgm:prSet presAssocID="{B356D553-0DF1-1849-B936-81F089E90AC3}" presName="linearFlow" presStyleCnt="0">
        <dgm:presLayoutVars>
          <dgm:dir/>
          <dgm:animLvl val="lvl"/>
          <dgm:resizeHandles val="exact"/>
        </dgm:presLayoutVars>
      </dgm:prSet>
      <dgm:spPr/>
    </dgm:pt>
    <dgm:pt modelId="{3BF0079F-F46A-5149-BD1D-85DABBF0F04B}" type="pres">
      <dgm:prSet presAssocID="{9FACBC38-F8F2-C349-93BB-94B2FFFB9448}" presName="composite" presStyleCnt="0"/>
      <dgm:spPr/>
    </dgm:pt>
    <dgm:pt modelId="{020A2BA2-7472-124E-BE72-8990A48475AE}" type="pres">
      <dgm:prSet presAssocID="{9FACBC38-F8F2-C349-93BB-94B2FFFB9448}" presName="parentText" presStyleLbl="alignNode1" presStyleIdx="0" presStyleCnt="4">
        <dgm:presLayoutVars>
          <dgm:chMax val="1"/>
          <dgm:bulletEnabled val="1"/>
        </dgm:presLayoutVars>
      </dgm:prSet>
      <dgm:spPr/>
    </dgm:pt>
    <dgm:pt modelId="{9FC08B60-5E3F-0E49-9791-EF2F83E1A70E}" type="pres">
      <dgm:prSet presAssocID="{9FACBC38-F8F2-C349-93BB-94B2FFFB9448}" presName="descendantText" presStyleLbl="alignAcc1" presStyleIdx="0" presStyleCnt="4">
        <dgm:presLayoutVars>
          <dgm:bulletEnabled val="1"/>
        </dgm:presLayoutVars>
      </dgm:prSet>
      <dgm:spPr/>
    </dgm:pt>
    <dgm:pt modelId="{EDA502AA-1C76-EE47-A604-09E21C4D8DA1}" type="pres">
      <dgm:prSet presAssocID="{F80E987C-6BBF-C341-9608-93C0E11CFD83}" presName="sp" presStyleCnt="0"/>
      <dgm:spPr/>
    </dgm:pt>
    <dgm:pt modelId="{74D3427A-1455-594F-A156-4C67B512FB3B}" type="pres">
      <dgm:prSet presAssocID="{085950ED-F2C0-8949-951A-9EEC9660FB5F}" presName="composite" presStyleCnt="0"/>
      <dgm:spPr/>
    </dgm:pt>
    <dgm:pt modelId="{068549D1-A582-6B41-957B-036194975C33}" type="pres">
      <dgm:prSet presAssocID="{085950ED-F2C0-8949-951A-9EEC9660FB5F}" presName="parentText" presStyleLbl="alignNode1" presStyleIdx="1" presStyleCnt="4">
        <dgm:presLayoutVars>
          <dgm:chMax val="1"/>
          <dgm:bulletEnabled val="1"/>
        </dgm:presLayoutVars>
      </dgm:prSet>
      <dgm:spPr/>
    </dgm:pt>
    <dgm:pt modelId="{F811FB3C-3361-D042-A6C7-853FE2BFF8DC}" type="pres">
      <dgm:prSet presAssocID="{085950ED-F2C0-8949-951A-9EEC9660FB5F}" presName="descendantText" presStyleLbl="alignAcc1" presStyleIdx="1" presStyleCnt="4">
        <dgm:presLayoutVars>
          <dgm:bulletEnabled val="1"/>
        </dgm:presLayoutVars>
      </dgm:prSet>
      <dgm:spPr/>
    </dgm:pt>
    <dgm:pt modelId="{CA2CB664-16D5-AD40-B31A-ECCC0EFA7392}" type="pres">
      <dgm:prSet presAssocID="{D9F13C50-9CBC-4340-B5A0-1D787F5EB7BA}" presName="sp" presStyleCnt="0"/>
      <dgm:spPr/>
    </dgm:pt>
    <dgm:pt modelId="{6028F952-9167-C64F-A2CA-16F0BAF6E393}" type="pres">
      <dgm:prSet presAssocID="{9A482FFA-A453-F544-8C32-EF081FFBD9AB}" presName="composite" presStyleCnt="0"/>
      <dgm:spPr/>
    </dgm:pt>
    <dgm:pt modelId="{4A9A17AF-0C7B-A340-B7D3-0C109B44908D}" type="pres">
      <dgm:prSet presAssocID="{9A482FFA-A453-F544-8C32-EF081FFBD9AB}" presName="parentText" presStyleLbl="alignNode1" presStyleIdx="2" presStyleCnt="4">
        <dgm:presLayoutVars>
          <dgm:chMax val="1"/>
          <dgm:bulletEnabled val="1"/>
        </dgm:presLayoutVars>
      </dgm:prSet>
      <dgm:spPr/>
    </dgm:pt>
    <dgm:pt modelId="{3087D1CD-7ACB-4741-94E2-73E9941287B0}" type="pres">
      <dgm:prSet presAssocID="{9A482FFA-A453-F544-8C32-EF081FFBD9AB}" presName="descendantText" presStyleLbl="alignAcc1" presStyleIdx="2" presStyleCnt="4">
        <dgm:presLayoutVars>
          <dgm:bulletEnabled val="1"/>
        </dgm:presLayoutVars>
      </dgm:prSet>
      <dgm:spPr/>
    </dgm:pt>
    <dgm:pt modelId="{43CF8689-66F6-C24C-9150-750556BB0E4C}" type="pres">
      <dgm:prSet presAssocID="{839717B1-FD53-2945-82C9-36A8707208AE}" presName="sp" presStyleCnt="0"/>
      <dgm:spPr/>
    </dgm:pt>
    <dgm:pt modelId="{8AC4B856-2EE2-D546-8A74-D642E353650D}" type="pres">
      <dgm:prSet presAssocID="{B9E3CBC1-C6AE-6347-840E-60A88DD7E0E7}" presName="composite" presStyleCnt="0"/>
      <dgm:spPr/>
    </dgm:pt>
    <dgm:pt modelId="{224B5349-0D08-C243-9BC3-4E3DD9AE0CF6}" type="pres">
      <dgm:prSet presAssocID="{B9E3CBC1-C6AE-6347-840E-60A88DD7E0E7}" presName="parentText" presStyleLbl="alignNode1" presStyleIdx="3" presStyleCnt="4">
        <dgm:presLayoutVars>
          <dgm:chMax val="1"/>
          <dgm:bulletEnabled val="1"/>
        </dgm:presLayoutVars>
      </dgm:prSet>
      <dgm:spPr/>
    </dgm:pt>
    <dgm:pt modelId="{89EDF869-0E09-2148-B6D2-F87E9B656F74}" type="pres">
      <dgm:prSet presAssocID="{B9E3CBC1-C6AE-6347-840E-60A88DD7E0E7}" presName="descendantText" presStyleLbl="alignAcc1" presStyleIdx="3" presStyleCnt="4">
        <dgm:presLayoutVars>
          <dgm:bulletEnabled val="1"/>
        </dgm:presLayoutVars>
      </dgm:prSet>
      <dgm:spPr/>
    </dgm:pt>
  </dgm:ptLst>
  <dgm:cxnLst>
    <dgm:cxn modelId="{CEDD9316-3100-5647-85ED-43CA152D0F89}" srcId="{B356D553-0DF1-1849-B936-81F089E90AC3}" destId="{B9E3CBC1-C6AE-6347-840E-60A88DD7E0E7}" srcOrd="3" destOrd="0" parTransId="{DB987E51-85F8-DD43-B6E0-02D490C177F5}" sibTransId="{B235BBE1-8810-5243-B06C-AC682E60BFD1}"/>
    <dgm:cxn modelId="{0796151C-1475-BA44-B285-9A44A04A3CEF}" type="presOf" srcId="{0BDD9338-788E-F240-89CE-405BCA5D4A4C}" destId="{9FC08B60-5E3F-0E49-9791-EF2F83E1A70E}" srcOrd="0" destOrd="0" presId="urn:microsoft.com/office/officeart/2005/8/layout/chevron2"/>
    <dgm:cxn modelId="{333FE42E-86E1-1B46-97D9-0767B4EA5256}" type="presOf" srcId="{B23B3F66-2A80-B04D-9EF6-F95A62A81E53}" destId="{F811FB3C-3361-D042-A6C7-853FE2BFF8DC}" srcOrd="0" destOrd="0" presId="urn:microsoft.com/office/officeart/2005/8/layout/chevron2"/>
    <dgm:cxn modelId="{AF67173C-9A11-E64C-9B00-101757BF104C}" type="presOf" srcId="{A922FB43-F624-894A-9F63-0B925E3695CF}" destId="{3087D1CD-7ACB-4741-94E2-73E9941287B0}" srcOrd="0" destOrd="0" presId="urn:microsoft.com/office/officeart/2005/8/layout/chevron2"/>
    <dgm:cxn modelId="{77C14E65-23ED-F444-BE23-DE66E5D3F1BD}" srcId="{B356D553-0DF1-1849-B936-81F089E90AC3}" destId="{9A482FFA-A453-F544-8C32-EF081FFBD9AB}" srcOrd="2" destOrd="0" parTransId="{78A25DEC-C1B9-EE4E-8FE0-843FADF25C18}" sibTransId="{839717B1-FD53-2945-82C9-36A8707208AE}"/>
    <dgm:cxn modelId="{B2CA1E4C-0718-D34E-BD9D-A3B664F11149}" type="presOf" srcId="{9A482FFA-A453-F544-8C32-EF081FFBD9AB}" destId="{4A9A17AF-0C7B-A340-B7D3-0C109B44908D}" srcOrd="0" destOrd="0" presId="urn:microsoft.com/office/officeart/2005/8/layout/chevron2"/>
    <dgm:cxn modelId="{D0D5CB76-A2A5-7F4A-B8B9-69EB4A5F3481}" type="presOf" srcId="{B9E3CBC1-C6AE-6347-840E-60A88DD7E0E7}" destId="{224B5349-0D08-C243-9BC3-4E3DD9AE0CF6}" srcOrd="0" destOrd="0" presId="urn:microsoft.com/office/officeart/2005/8/layout/chevron2"/>
    <dgm:cxn modelId="{3687D756-9FF0-1947-A31B-D48E6F2C78C3}" srcId="{085950ED-F2C0-8949-951A-9EEC9660FB5F}" destId="{B23B3F66-2A80-B04D-9EF6-F95A62A81E53}" srcOrd="0" destOrd="0" parTransId="{4EE20763-B29C-8E49-9D6E-D003BC472BBC}" sibTransId="{2AB00AED-1D5A-8141-8ED5-EB434132C45A}"/>
    <dgm:cxn modelId="{9583A583-C71A-6544-AEDB-31ABA64ADBA6}" type="presOf" srcId="{9FACBC38-F8F2-C349-93BB-94B2FFFB9448}" destId="{020A2BA2-7472-124E-BE72-8990A48475AE}" srcOrd="0" destOrd="0" presId="urn:microsoft.com/office/officeart/2005/8/layout/chevron2"/>
    <dgm:cxn modelId="{23271096-D40F-694B-95D9-8FA4A342BDCF}" srcId="{9A482FFA-A453-F544-8C32-EF081FFBD9AB}" destId="{A922FB43-F624-894A-9F63-0B925E3695CF}" srcOrd="0" destOrd="0" parTransId="{92AC4073-37EB-2247-83AD-32ECECEA3508}" sibTransId="{6BB1CA4F-AA06-1948-B06A-87FDB9DD27AF}"/>
    <dgm:cxn modelId="{77C8F6B1-AE04-A84A-98B7-786197D40479}" srcId="{B9E3CBC1-C6AE-6347-840E-60A88DD7E0E7}" destId="{0EB5F934-D2BA-D149-8370-94EC7937CE73}" srcOrd="0" destOrd="0" parTransId="{417BB25F-75AF-DC49-A683-ACD2088B1D1C}" sibTransId="{F0647B37-0CB4-CD45-87FA-043F8DAFCEE7}"/>
    <dgm:cxn modelId="{1B16A8C9-EB25-AC4E-B5D5-3D504C2FA270}" type="presOf" srcId="{085950ED-F2C0-8949-951A-9EEC9660FB5F}" destId="{068549D1-A582-6B41-957B-036194975C33}" srcOrd="0" destOrd="0" presId="urn:microsoft.com/office/officeart/2005/8/layout/chevron2"/>
    <dgm:cxn modelId="{B97855DB-B132-FC41-8BD1-0563C0BB673D}" srcId="{9FACBC38-F8F2-C349-93BB-94B2FFFB9448}" destId="{0BDD9338-788E-F240-89CE-405BCA5D4A4C}" srcOrd="0" destOrd="0" parTransId="{F4C164E8-984E-5A46-8EBA-D3596FFEEC9B}" sibTransId="{070B32B8-1A8F-C64B-B0E4-854E6748DCF1}"/>
    <dgm:cxn modelId="{45D138DC-3A1D-4B43-9750-1694C406F3B3}" type="presOf" srcId="{0EB5F934-D2BA-D149-8370-94EC7937CE73}" destId="{89EDF869-0E09-2148-B6D2-F87E9B656F74}" srcOrd="0" destOrd="0" presId="urn:microsoft.com/office/officeart/2005/8/layout/chevron2"/>
    <dgm:cxn modelId="{3E3CDBDF-FDDA-624A-8A5E-F9935597DF9B}" srcId="{B356D553-0DF1-1849-B936-81F089E90AC3}" destId="{085950ED-F2C0-8949-951A-9EEC9660FB5F}" srcOrd="1" destOrd="0" parTransId="{DB65BF68-75ED-A841-B26D-FB96B3E02B03}" sibTransId="{D9F13C50-9CBC-4340-B5A0-1D787F5EB7BA}"/>
    <dgm:cxn modelId="{46BD07E3-7A30-9649-B57D-A69C1457B07C}" srcId="{B356D553-0DF1-1849-B936-81F089E90AC3}" destId="{9FACBC38-F8F2-C349-93BB-94B2FFFB9448}" srcOrd="0" destOrd="0" parTransId="{6AD1772D-AC5C-A540-AB62-6A284726ADAF}" sibTransId="{F80E987C-6BBF-C341-9608-93C0E11CFD83}"/>
    <dgm:cxn modelId="{0815F7E7-FACA-A64B-AF44-C7A5290E3403}" type="presOf" srcId="{B356D553-0DF1-1849-B936-81F089E90AC3}" destId="{D151F3AD-D1F7-A344-BB7C-B9DDCF014BAA}" srcOrd="0" destOrd="0" presId="urn:microsoft.com/office/officeart/2005/8/layout/chevron2"/>
    <dgm:cxn modelId="{2E872142-3A77-E642-9EE4-4C0E1122B046}" type="presParOf" srcId="{D151F3AD-D1F7-A344-BB7C-B9DDCF014BAA}" destId="{3BF0079F-F46A-5149-BD1D-85DABBF0F04B}" srcOrd="0" destOrd="0" presId="urn:microsoft.com/office/officeart/2005/8/layout/chevron2"/>
    <dgm:cxn modelId="{BDA3C279-E512-5644-956B-08441DD420AA}" type="presParOf" srcId="{3BF0079F-F46A-5149-BD1D-85DABBF0F04B}" destId="{020A2BA2-7472-124E-BE72-8990A48475AE}" srcOrd="0" destOrd="0" presId="urn:microsoft.com/office/officeart/2005/8/layout/chevron2"/>
    <dgm:cxn modelId="{5B3E5D72-1C6B-634F-B3D7-79C061E8E793}" type="presParOf" srcId="{3BF0079F-F46A-5149-BD1D-85DABBF0F04B}" destId="{9FC08B60-5E3F-0E49-9791-EF2F83E1A70E}" srcOrd="1" destOrd="0" presId="urn:microsoft.com/office/officeart/2005/8/layout/chevron2"/>
    <dgm:cxn modelId="{613BE900-7E87-7B4A-9D84-B6D3A0E2DA06}" type="presParOf" srcId="{D151F3AD-D1F7-A344-BB7C-B9DDCF014BAA}" destId="{EDA502AA-1C76-EE47-A604-09E21C4D8DA1}" srcOrd="1" destOrd="0" presId="urn:microsoft.com/office/officeart/2005/8/layout/chevron2"/>
    <dgm:cxn modelId="{C87A80E2-530F-4A4C-A480-EF2061DDCDD1}" type="presParOf" srcId="{D151F3AD-D1F7-A344-BB7C-B9DDCF014BAA}" destId="{74D3427A-1455-594F-A156-4C67B512FB3B}" srcOrd="2" destOrd="0" presId="urn:microsoft.com/office/officeart/2005/8/layout/chevron2"/>
    <dgm:cxn modelId="{02CE0395-5EC1-DB47-8659-A88257E0C58F}" type="presParOf" srcId="{74D3427A-1455-594F-A156-4C67B512FB3B}" destId="{068549D1-A582-6B41-957B-036194975C33}" srcOrd="0" destOrd="0" presId="urn:microsoft.com/office/officeart/2005/8/layout/chevron2"/>
    <dgm:cxn modelId="{A9534437-EBAD-8A41-9745-8D0A4D15D00F}" type="presParOf" srcId="{74D3427A-1455-594F-A156-4C67B512FB3B}" destId="{F811FB3C-3361-D042-A6C7-853FE2BFF8DC}" srcOrd="1" destOrd="0" presId="urn:microsoft.com/office/officeart/2005/8/layout/chevron2"/>
    <dgm:cxn modelId="{478202A1-5409-9E4D-B2E1-4DC700820859}" type="presParOf" srcId="{D151F3AD-D1F7-A344-BB7C-B9DDCF014BAA}" destId="{CA2CB664-16D5-AD40-B31A-ECCC0EFA7392}" srcOrd="3" destOrd="0" presId="urn:microsoft.com/office/officeart/2005/8/layout/chevron2"/>
    <dgm:cxn modelId="{99BA13EB-B91B-DE4C-A963-CA2D5EFC22B8}" type="presParOf" srcId="{D151F3AD-D1F7-A344-BB7C-B9DDCF014BAA}" destId="{6028F952-9167-C64F-A2CA-16F0BAF6E393}" srcOrd="4" destOrd="0" presId="urn:microsoft.com/office/officeart/2005/8/layout/chevron2"/>
    <dgm:cxn modelId="{91DF44D5-6D23-0F46-A324-2C093C57B0CD}" type="presParOf" srcId="{6028F952-9167-C64F-A2CA-16F0BAF6E393}" destId="{4A9A17AF-0C7B-A340-B7D3-0C109B44908D}" srcOrd="0" destOrd="0" presId="urn:microsoft.com/office/officeart/2005/8/layout/chevron2"/>
    <dgm:cxn modelId="{A33987F1-1C2F-D041-9751-02BD5CC1EC2C}" type="presParOf" srcId="{6028F952-9167-C64F-A2CA-16F0BAF6E393}" destId="{3087D1CD-7ACB-4741-94E2-73E9941287B0}" srcOrd="1" destOrd="0" presId="urn:microsoft.com/office/officeart/2005/8/layout/chevron2"/>
    <dgm:cxn modelId="{3756FDE5-4FDC-5B45-8BDE-9285D967D652}" type="presParOf" srcId="{D151F3AD-D1F7-A344-BB7C-B9DDCF014BAA}" destId="{43CF8689-66F6-C24C-9150-750556BB0E4C}" srcOrd="5" destOrd="0" presId="urn:microsoft.com/office/officeart/2005/8/layout/chevron2"/>
    <dgm:cxn modelId="{D5D00093-55F4-F24D-8001-90DD14C1022D}" type="presParOf" srcId="{D151F3AD-D1F7-A344-BB7C-B9DDCF014BAA}" destId="{8AC4B856-2EE2-D546-8A74-D642E353650D}" srcOrd="6" destOrd="0" presId="urn:microsoft.com/office/officeart/2005/8/layout/chevron2"/>
    <dgm:cxn modelId="{F5628BFA-0A78-B54D-B773-4508F3ADB98F}" type="presParOf" srcId="{8AC4B856-2EE2-D546-8A74-D642E353650D}" destId="{224B5349-0D08-C243-9BC3-4E3DD9AE0CF6}" srcOrd="0" destOrd="0" presId="urn:microsoft.com/office/officeart/2005/8/layout/chevron2"/>
    <dgm:cxn modelId="{A4616A40-3746-5F49-B0F3-E1123DEAE964}" type="presParOf" srcId="{8AC4B856-2EE2-D546-8A74-D642E353650D}" destId="{89EDF869-0E09-2148-B6D2-F87E9B656F7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3C736E-1281-D942-9E39-2242B8E0ED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E256ECB9-E5E2-1147-95CE-8B560DA703A7}">
      <dgm:prSet phldrT="[Text]" custT="1"/>
      <dgm:spPr/>
      <dgm:t>
        <a:bodyPr/>
        <a:lstStyle/>
        <a:p>
          <a:r>
            <a:rPr lang="en-AU" sz="2000" b="1" i="0" dirty="0">
              <a:solidFill>
                <a:schemeClr val="tx1"/>
              </a:solidFill>
            </a:rPr>
            <a:t>Two versions are in use</a:t>
          </a:r>
          <a:endParaRPr lang="en-US" sz="2000" b="1" i="0" dirty="0">
            <a:solidFill>
              <a:schemeClr val="tx1"/>
            </a:solidFill>
          </a:endParaRPr>
        </a:p>
      </dgm:t>
    </dgm:pt>
    <dgm:pt modelId="{18604F5F-FF43-9449-A565-538508A87AD0}" type="parTrans" cxnId="{C79532A2-A21A-EE4D-B239-383BB1D9FDAD}">
      <dgm:prSet/>
      <dgm:spPr/>
      <dgm:t>
        <a:bodyPr/>
        <a:lstStyle/>
        <a:p>
          <a:endParaRPr lang="en-US"/>
        </a:p>
      </dgm:t>
    </dgm:pt>
    <dgm:pt modelId="{6C818F8F-F8C9-5349-AB75-6B4CA4094BDC}" type="sibTrans" cxnId="{C79532A2-A21A-EE4D-B239-383BB1D9FDAD}">
      <dgm:prSet/>
      <dgm:spPr/>
      <dgm:t>
        <a:bodyPr/>
        <a:lstStyle/>
        <a:p>
          <a:endParaRPr lang="en-US"/>
        </a:p>
      </dgm:t>
    </dgm:pt>
    <dgm:pt modelId="{7691FC0B-6FB2-974E-95DE-90B7D6A1671F}">
      <dgm:prSet/>
      <dgm:spPr/>
      <dgm:t>
        <a:bodyPr/>
        <a:lstStyle/>
        <a:p>
          <a:r>
            <a:rPr lang="en-AU">
              <a:solidFill>
                <a:schemeClr val="tx2">
                  <a:lumMod val="10000"/>
                </a:schemeClr>
              </a:solidFill>
            </a:rPr>
            <a:t>Version 4 implementations still exist, although this version is being phased out</a:t>
          </a:r>
          <a:endParaRPr lang="en-AU" dirty="0">
            <a:solidFill>
              <a:schemeClr val="tx2">
                <a:lumMod val="10000"/>
              </a:schemeClr>
            </a:solidFill>
          </a:endParaRPr>
        </a:p>
      </dgm:t>
    </dgm:pt>
    <dgm:pt modelId="{847165F1-AA9F-0D47-B49B-C4EF6D61CFA2}" type="parTrans" cxnId="{2133BC5B-89AE-4B42-91DC-EFA85EC09506}">
      <dgm:prSet/>
      <dgm:spPr/>
      <dgm:t>
        <a:bodyPr/>
        <a:lstStyle/>
        <a:p>
          <a:endParaRPr lang="en-US"/>
        </a:p>
      </dgm:t>
    </dgm:pt>
    <dgm:pt modelId="{CACFDFEF-52E0-4F4D-93E3-7CDBAA9AB22E}" type="sibTrans" cxnId="{2133BC5B-89AE-4B42-91DC-EFA85EC09506}">
      <dgm:prSet/>
      <dgm:spPr/>
      <dgm:t>
        <a:bodyPr/>
        <a:lstStyle/>
        <a:p>
          <a:endParaRPr lang="en-US"/>
        </a:p>
      </dgm:t>
    </dgm:pt>
    <dgm:pt modelId="{7FCEE757-A5F5-4044-9D7F-1BB9B2E4059C}">
      <dgm:prSet/>
      <dgm:spPr/>
      <dgm:t>
        <a:bodyPr/>
        <a:lstStyle/>
        <a:p>
          <a:r>
            <a:rPr lang="en-AU" dirty="0">
              <a:solidFill>
                <a:schemeClr val="tx2">
                  <a:lumMod val="10000"/>
                </a:schemeClr>
              </a:solidFill>
            </a:rPr>
            <a:t>Version 5 corrects some of the security deficiencies of version 4 and has been issued as a proposed Internet Standard (RFC 4120)</a:t>
          </a:r>
        </a:p>
      </dgm:t>
    </dgm:pt>
    <dgm:pt modelId="{9DCC2C97-BA6E-3D4E-BF03-62DAC7074867}" type="parTrans" cxnId="{DAC69938-6820-504E-91C8-5E21E7EC4F4D}">
      <dgm:prSet/>
      <dgm:spPr/>
      <dgm:t>
        <a:bodyPr/>
        <a:lstStyle/>
        <a:p>
          <a:endParaRPr lang="en-US"/>
        </a:p>
      </dgm:t>
    </dgm:pt>
    <dgm:pt modelId="{FA7D9B4F-D12A-1F4D-9D32-8A1A789FD9D1}" type="sibTrans" cxnId="{DAC69938-6820-504E-91C8-5E21E7EC4F4D}">
      <dgm:prSet/>
      <dgm:spPr/>
      <dgm:t>
        <a:bodyPr/>
        <a:lstStyle/>
        <a:p>
          <a:endParaRPr lang="en-US"/>
        </a:p>
      </dgm:t>
    </dgm:pt>
    <dgm:pt modelId="{D7BBFC63-61C4-204F-9A63-86017DE98136}" type="pres">
      <dgm:prSet presAssocID="{0D3C736E-1281-D942-9E39-2242B8E0ED47}" presName="Name0" presStyleCnt="0">
        <dgm:presLayoutVars>
          <dgm:dir/>
          <dgm:animLvl val="lvl"/>
          <dgm:resizeHandles val="exact"/>
        </dgm:presLayoutVars>
      </dgm:prSet>
      <dgm:spPr/>
    </dgm:pt>
    <dgm:pt modelId="{0384BEDF-A3D5-324C-BDBE-90BAB3F98DDD}" type="pres">
      <dgm:prSet presAssocID="{E256ECB9-E5E2-1147-95CE-8B560DA703A7}" presName="composite" presStyleCnt="0"/>
      <dgm:spPr/>
    </dgm:pt>
    <dgm:pt modelId="{44B46C90-D532-BA42-B436-F931EE84391E}" type="pres">
      <dgm:prSet presAssocID="{E256ECB9-E5E2-1147-95CE-8B560DA703A7}" presName="parTx" presStyleLbl="alignNode1" presStyleIdx="0" presStyleCnt="1">
        <dgm:presLayoutVars>
          <dgm:chMax val="0"/>
          <dgm:chPref val="0"/>
          <dgm:bulletEnabled val="1"/>
        </dgm:presLayoutVars>
      </dgm:prSet>
      <dgm:spPr/>
    </dgm:pt>
    <dgm:pt modelId="{2178B525-AB9D-C742-8090-CC1993F944AB}" type="pres">
      <dgm:prSet presAssocID="{E256ECB9-E5E2-1147-95CE-8B560DA703A7}" presName="desTx" presStyleLbl="alignAccFollowNode1" presStyleIdx="0" presStyleCnt="1">
        <dgm:presLayoutVars>
          <dgm:bulletEnabled val="1"/>
        </dgm:presLayoutVars>
      </dgm:prSet>
      <dgm:spPr/>
    </dgm:pt>
  </dgm:ptLst>
  <dgm:cxnLst>
    <dgm:cxn modelId="{2698BF36-C81A-094C-9B27-B5ED578AD8E3}" type="presOf" srcId="{7FCEE757-A5F5-4044-9D7F-1BB9B2E4059C}" destId="{2178B525-AB9D-C742-8090-CC1993F944AB}" srcOrd="0" destOrd="1" presId="urn:microsoft.com/office/officeart/2005/8/layout/hList1"/>
    <dgm:cxn modelId="{DAC69938-6820-504E-91C8-5E21E7EC4F4D}" srcId="{E256ECB9-E5E2-1147-95CE-8B560DA703A7}" destId="{7FCEE757-A5F5-4044-9D7F-1BB9B2E4059C}" srcOrd="1" destOrd="0" parTransId="{9DCC2C97-BA6E-3D4E-BF03-62DAC7074867}" sibTransId="{FA7D9B4F-D12A-1F4D-9D32-8A1A789FD9D1}"/>
    <dgm:cxn modelId="{2133BC5B-89AE-4B42-91DC-EFA85EC09506}" srcId="{E256ECB9-E5E2-1147-95CE-8B560DA703A7}" destId="{7691FC0B-6FB2-974E-95DE-90B7D6A1671F}" srcOrd="0" destOrd="0" parTransId="{847165F1-AA9F-0D47-B49B-C4EF6D61CFA2}" sibTransId="{CACFDFEF-52E0-4F4D-93E3-7CDBAA9AB22E}"/>
    <dgm:cxn modelId="{D4B8F55C-602E-4348-BD7D-7887876A86B9}" type="presOf" srcId="{E256ECB9-E5E2-1147-95CE-8B560DA703A7}" destId="{44B46C90-D532-BA42-B436-F931EE84391E}" srcOrd="0" destOrd="0" presId="urn:microsoft.com/office/officeart/2005/8/layout/hList1"/>
    <dgm:cxn modelId="{C79532A2-A21A-EE4D-B239-383BB1D9FDAD}" srcId="{0D3C736E-1281-D942-9E39-2242B8E0ED47}" destId="{E256ECB9-E5E2-1147-95CE-8B560DA703A7}" srcOrd="0" destOrd="0" parTransId="{18604F5F-FF43-9449-A565-538508A87AD0}" sibTransId="{6C818F8F-F8C9-5349-AB75-6B4CA4094BDC}"/>
    <dgm:cxn modelId="{C214D2A7-B543-394B-AFAF-F5FE78257522}" type="presOf" srcId="{0D3C736E-1281-D942-9E39-2242B8E0ED47}" destId="{D7BBFC63-61C4-204F-9A63-86017DE98136}" srcOrd="0" destOrd="0" presId="urn:microsoft.com/office/officeart/2005/8/layout/hList1"/>
    <dgm:cxn modelId="{63CE95C0-3FFB-EC40-AAFF-FD8443CF7E67}" type="presOf" srcId="{7691FC0B-6FB2-974E-95DE-90B7D6A1671F}" destId="{2178B525-AB9D-C742-8090-CC1993F944AB}" srcOrd="0" destOrd="0" presId="urn:microsoft.com/office/officeart/2005/8/layout/hList1"/>
    <dgm:cxn modelId="{50D24B0F-3BC5-DC46-BC71-8EC7DA4B2F85}" type="presParOf" srcId="{D7BBFC63-61C4-204F-9A63-86017DE98136}" destId="{0384BEDF-A3D5-324C-BDBE-90BAB3F98DDD}" srcOrd="0" destOrd="0" presId="urn:microsoft.com/office/officeart/2005/8/layout/hList1"/>
    <dgm:cxn modelId="{86B1D0AC-71D7-0247-B204-30B20F4C958E}" type="presParOf" srcId="{0384BEDF-A3D5-324C-BDBE-90BAB3F98DDD}" destId="{44B46C90-D532-BA42-B436-F931EE84391E}" srcOrd="0" destOrd="0" presId="urn:microsoft.com/office/officeart/2005/8/layout/hList1"/>
    <dgm:cxn modelId="{F26F8BD9-7BE7-134A-B952-DCFC2FA40800}" type="presParOf" srcId="{0384BEDF-A3D5-324C-BDBE-90BAB3F98DDD}" destId="{2178B525-AB9D-C742-8090-CC1993F944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EF471C-F5BF-5E4C-8BF0-C5A3D6CCA1D3}"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49F244C-C230-4447-B5DF-B2B200028B16}">
      <dgm:prSet phldrT="[Text]" custT="1"/>
      <dgm:spPr/>
      <dgm:t>
        <a:bodyPr/>
        <a:lstStyle/>
        <a:p>
          <a:r>
            <a:rPr lang="en-US" sz="1600" b="1" i="0" dirty="0">
              <a:solidFill>
                <a:schemeClr val="tx1"/>
              </a:solidFill>
            </a:rPr>
            <a:t>A Kerberos environment consists of:</a:t>
          </a:r>
        </a:p>
      </dgm:t>
    </dgm:pt>
    <dgm:pt modelId="{AEE92ABB-EDF3-D348-B9E9-99FEDB3272DB}" type="parTrans" cxnId="{37019C00-E411-DD48-BDC8-6CBDF751ED46}">
      <dgm:prSet/>
      <dgm:spPr/>
      <dgm:t>
        <a:bodyPr/>
        <a:lstStyle/>
        <a:p>
          <a:endParaRPr lang="en-US"/>
        </a:p>
      </dgm:t>
    </dgm:pt>
    <dgm:pt modelId="{C968C63B-B1FD-D94F-8839-2F2572429991}" type="sibTrans" cxnId="{37019C00-E411-DD48-BDC8-6CBDF751ED46}">
      <dgm:prSet/>
      <dgm:spPr/>
      <dgm:t>
        <a:bodyPr/>
        <a:lstStyle/>
        <a:p>
          <a:endParaRPr lang="en-US"/>
        </a:p>
      </dgm:t>
    </dgm:pt>
    <dgm:pt modelId="{29432C29-024B-994E-B419-4915BCEE279C}">
      <dgm:prSet custT="1"/>
      <dgm:spPr>
        <a:ln>
          <a:solidFill>
            <a:schemeClr val="bg2"/>
          </a:solidFill>
        </a:ln>
      </dgm:spPr>
      <dgm:t>
        <a:bodyPr/>
        <a:lstStyle/>
        <a:p>
          <a:r>
            <a:rPr lang="en-US" sz="2000" b="1" i="0" dirty="0">
              <a:solidFill>
                <a:schemeClr val="bg2"/>
              </a:solidFill>
            </a:rPr>
            <a:t>A Kerberos server</a:t>
          </a:r>
        </a:p>
      </dgm:t>
    </dgm:pt>
    <dgm:pt modelId="{85E80410-E016-404D-AD6D-6CA379D416CE}" type="parTrans" cxnId="{A7213006-F775-E744-A7C4-D851289BB99C}">
      <dgm:prSet/>
      <dgm:spPr>
        <a:solidFill>
          <a:schemeClr val="bg2"/>
        </a:solidFill>
      </dgm:spPr>
      <dgm:t>
        <a:bodyPr/>
        <a:lstStyle/>
        <a:p>
          <a:endParaRPr lang="en-US"/>
        </a:p>
      </dgm:t>
    </dgm:pt>
    <dgm:pt modelId="{5C033D6F-83D1-4D4B-BDA8-68E37E85B43C}" type="sibTrans" cxnId="{A7213006-F775-E744-A7C4-D851289BB99C}">
      <dgm:prSet/>
      <dgm:spPr>
        <a:solidFill>
          <a:schemeClr val="bg2"/>
        </a:solidFill>
      </dgm:spPr>
      <dgm:t>
        <a:bodyPr/>
        <a:lstStyle/>
        <a:p>
          <a:endParaRPr lang="en-US"/>
        </a:p>
      </dgm:t>
    </dgm:pt>
    <dgm:pt modelId="{C5B14D07-41B3-1F4F-BADD-F881A4AD80CC}">
      <dgm:prSet custT="1"/>
      <dgm:spPr>
        <a:ln>
          <a:solidFill>
            <a:schemeClr val="bg2"/>
          </a:solidFill>
        </a:ln>
      </dgm:spPr>
      <dgm:t>
        <a:bodyPr/>
        <a:lstStyle/>
        <a:p>
          <a:r>
            <a:rPr lang="en-US" sz="2000" b="1" i="0" dirty="0">
              <a:solidFill>
                <a:schemeClr val="bg2"/>
              </a:solidFill>
            </a:rPr>
            <a:t>A number of clients</a:t>
          </a:r>
        </a:p>
      </dgm:t>
    </dgm:pt>
    <dgm:pt modelId="{093DE694-048F-9E4C-B858-995F20A49F60}" type="parTrans" cxnId="{313074FE-F6AD-2B47-96D7-AF3B94A70CC1}">
      <dgm:prSet/>
      <dgm:spPr/>
      <dgm:t>
        <a:bodyPr/>
        <a:lstStyle/>
        <a:p>
          <a:endParaRPr lang="en-US"/>
        </a:p>
      </dgm:t>
    </dgm:pt>
    <dgm:pt modelId="{4F7A3EA1-19DF-8B49-A66C-7DD84C3BD84F}" type="sibTrans" cxnId="{313074FE-F6AD-2B47-96D7-AF3B94A70CC1}">
      <dgm:prSet/>
      <dgm:spPr>
        <a:solidFill>
          <a:schemeClr val="bg2"/>
        </a:solidFill>
      </dgm:spPr>
      <dgm:t>
        <a:bodyPr/>
        <a:lstStyle/>
        <a:p>
          <a:endParaRPr lang="en-US"/>
        </a:p>
      </dgm:t>
    </dgm:pt>
    <dgm:pt modelId="{2E3813F4-D21C-4C49-B1DF-331A8B025553}">
      <dgm:prSet custT="1"/>
      <dgm:spPr>
        <a:ln>
          <a:solidFill>
            <a:schemeClr val="bg2"/>
          </a:solidFill>
        </a:ln>
      </dgm:spPr>
      <dgm:t>
        <a:bodyPr/>
        <a:lstStyle/>
        <a:p>
          <a:r>
            <a:rPr lang="en-US" sz="2000" b="1" i="0" dirty="0">
              <a:solidFill>
                <a:schemeClr val="bg2"/>
              </a:solidFill>
            </a:rPr>
            <a:t>A number of application servers</a:t>
          </a:r>
        </a:p>
      </dgm:t>
    </dgm:pt>
    <dgm:pt modelId="{77B80429-3956-584E-A564-4D55BB3610E6}" type="parTrans" cxnId="{A4B79A2C-00CB-1545-B548-BCF2E6A2ABAD}">
      <dgm:prSet/>
      <dgm:spPr/>
      <dgm:t>
        <a:bodyPr/>
        <a:lstStyle/>
        <a:p>
          <a:endParaRPr lang="en-US"/>
        </a:p>
      </dgm:t>
    </dgm:pt>
    <dgm:pt modelId="{69D3550F-8FA3-8A41-8DC7-FA8C9659101C}" type="sibTrans" cxnId="{A4B79A2C-00CB-1545-B548-BCF2E6A2ABAD}">
      <dgm:prSet/>
      <dgm:spPr/>
      <dgm:t>
        <a:bodyPr/>
        <a:lstStyle/>
        <a:p>
          <a:endParaRPr lang="en-US"/>
        </a:p>
      </dgm:t>
    </dgm:pt>
    <dgm:pt modelId="{529A81CE-013A-3F4E-B161-7EDE752C68CE}" type="pres">
      <dgm:prSet presAssocID="{11EF471C-F5BF-5E4C-8BF0-C5A3D6CCA1D3}" presName="Name0" presStyleCnt="0">
        <dgm:presLayoutVars>
          <dgm:dir/>
          <dgm:animLvl val="lvl"/>
          <dgm:resizeHandles val="exact"/>
        </dgm:presLayoutVars>
      </dgm:prSet>
      <dgm:spPr/>
    </dgm:pt>
    <dgm:pt modelId="{20262D08-F77D-A743-931B-9A17A4D07DEC}" type="pres">
      <dgm:prSet presAssocID="{049F244C-C230-4447-B5DF-B2B200028B16}" presName="vertFlow" presStyleCnt="0"/>
      <dgm:spPr/>
    </dgm:pt>
    <dgm:pt modelId="{DBC91D2F-39AB-F849-86F3-8E6726650645}" type="pres">
      <dgm:prSet presAssocID="{049F244C-C230-4447-B5DF-B2B200028B16}" presName="header" presStyleLbl="node1" presStyleIdx="0" presStyleCnt="1"/>
      <dgm:spPr/>
    </dgm:pt>
    <dgm:pt modelId="{A71F5CCB-286E-4A47-975C-76329DB1211F}" type="pres">
      <dgm:prSet presAssocID="{85E80410-E016-404D-AD6D-6CA379D416CE}" presName="parTrans" presStyleLbl="sibTrans2D1" presStyleIdx="0" presStyleCnt="3"/>
      <dgm:spPr/>
    </dgm:pt>
    <dgm:pt modelId="{A66CB141-C6BE-F74B-A2EB-6B4EBF0649E8}" type="pres">
      <dgm:prSet presAssocID="{29432C29-024B-994E-B419-4915BCEE279C}" presName="child" presStyleLbl="alignAccFollowNode1" presStyleIdx="0" presStyleCnt="3">
        <dgm:presLayoutVars>
          <dgm:chMax val="0"/>
          <dgm:bulletEnabled val="1"/>
        </dgm:presLayoutVars>
      </dgm:prSet>
      <dgm:spPr/>
    </dgm:pt>
    <dgm:pt modelId="{EBE89028-067C-E741-9647-EBBB7CC4D768}" type="pres">
      <dgm:prSet presAssocID="{5C033D6F-83D1-4D4B-BDA8-68E37E85B43C}" presName="sibTrans" presStyleLbl="sibTrans2D1" presStyleIdx="1" presStyleCnt="3"/>
      <dgm:spPr/>
    </dgm:pt>
    <dgm:pt modelId="{DCF4B11A-2F15-E340-8B86-D9F8E20DCBF0}" type="pres">
      <dgm:prSet presAssocID="{C5B14D07-41B3-1F4F-BADD-F881A4AD80CC}" presName="child" presStyleLbl="alignAccFollowNode1" presStyleIdx="1" presStyleCnt="3">
        <dgm:presLayoutVars>
          <dgm:chMax val="0"/>
          <dgm:bulletEnabled val="1"/>
        </dgm:presLayoutVars>
      </dgm:prSet>
      <dgm:spPr/>
    </dgm:pt>
    <dgm:pt modelId="{E8B461D8-753C-8D49-9C19-7C48DDA73832}" type="pres">
      <dgm:prSet presAssocID="{4F7A3EA1-19DF-8B49-A66C-7DD84C3BD84F}" presName="sibTrans" presStyleLbl="sibTrans2D1" presStyleIdx="2" presStyleCnt="3"/>
      <dgm:spPr/>
    </dgm:pt>
    <dgm:pt modelId="{801C7256-D756-AB4D-A0A4-EF38321FED66}" type="pres">
      <dgm:prSet presAssocID="{2E3813F4-D21C-4C49-B1DF-331A8B025553}" presName="child" presStyleLbl="alignAccFollowNode1" presStyleIdx="2" presStyleCnt="3">
        <dgm:presLayoutVars>
          <dgm:chMax val="0"/>
          <dgm:bulletEnabled val="1"/>
        </dgm:presLayoutVars>
      </dgm:prSet>
      <dgm:spPr/>
    </dgm:pt>
  </dgm:ptLst>
  <dgm:cxnLst>
    <dgm:cxn modelId="{37019C00-E411-DD48-BDC8-6CBDF751ED46}" srcId="{11EF471C-F5BF-5E4C-8BF0-C5A3D6CCA1D3}" destId="{049F244C-C230-4447-B5DF-B2B200028B16}" srcOrd="0" destOrd="0" parTransId="{AEE92ABB-EDF3-D348-B9E9-99FEDB3272DB}" sibTransId="{C968C63B-B1FD-D94F-8839-2F2572429991}"/>
    <dgm:cxn modelId="{A7213006-F775-E744-A7C4-D851289BB99C}" srcId="{049F244C-C230-4447-B5DF-B2B200028B16}" destId="{29432C29-024B-994E-B419-4915BCEE279C}" srcOrd="0" destOrd="0" parTransId="{85E80410-E016-404D-AD6D-6CA379D416CE}" sibTransId="{5C033D6F-83D1-4D4B-BDA8-68E37E85B43C}"/>
    <dgm:cxn modelId="{08C0CB1B-D554-F046-9663-CBA74A06D0E7}" type="presOf" srcId="{C5B14D07-41B3-1F4F-BADD-F881A4AD80CC}" destId="{DCF4B11A-2F15-E340-8B86-D9F8E20DCBF0}" srcOrd="0" destOrd="0" presId="urn:microsoft.com/office/officeart/2005/8/layout/lProcess1"/>
    <dgm:cxn modelId="{A4B79A2C-00CB-1545-B548-BCF2E6A2ABAD}" srcId="{049F244C-C230-4447-B5DF-B2B200028B16}" destId="{2E3813F4-D21C-4C49-B1DF-331A8B025553}" srcOrd="2" destOrd="0" parTransId="{77B80429-3956-584E-A564-4D55BB3610E6}" sibTransId="{69D3550F-8FA3-8A41-8DC7-FA8C9659101C}"/>
    <dgm:cxn modelId="{5F9CD348-D18E-4140-8910-B595DF3CF457}" type="presOf" srcId="{2E3813F4-D21C-4C49-B1DF-331A8B025553}" destId="{801C7256-D756-AB4D-A0A4-EF38321FED66}" srcOrd="0" destOrd="0" presId="urn:microsoft.com/office/officeart/2005/8/layout/lProcess1"/>
    <dgm:cxn modelId="{2099F077-6C65-1B42-9213-6D14688051E1}" type="presOf" srcId="{4F7A3EA1-19DF-8B49-A66C-7DD84C3BD84F}" destId="{E8B461D8-753C-8D49-9C19-7C48DDA73832}" srcOrd="0" destOrd="0" presId="urn:microsoft.com/office/officeart/2005/8/layout/lProcess1"/>
    <dgm:cxn modelId="{05016683-F012-4640-95FB-DC6515090C9C}" type="presOf" srcId="{85E80410-E016-404D-AD6D-6CA379D416CE}" destId="{A71F5CCB-286E-4A47-975C-76329DB1211F}" srcOrd="0" destOrd="0" presId="urn:microsoft.com/office/officeart/2005/8/layout/lProcess1"/>
    <dgm:cxn modelId="{9A1EC4A2-BAE2-4541-B848-F245ABA1D804}" type="presOf" srcId="{11EF471C-F5BF-5E4C-8BF0-C5A3D6CCA1D3}" destId="{529A81CE-013A-3F4E-B161-7EDE752C68CE}" srcOrd="0" destOrd="0" presId="urn:microsoft.com/office/officeart/2005/8/layout/lProcess1"/>
    <dgm:cxn modelId="{BFD5ADB0-953C-BC43-B461-201176C38CFD}" type="presOf" srcId="{049F244C-C230-4447-B5DF-B2B200028B16}" destId="{DBC91D2F-39AB-F849-86F3-8E6726650645}" srcOrd="0" destOrd="0" presId="urn:microsoft.com/office/officeart/2005/8/layout/lProcess1"/>
    <dgm:cxn modelId="{612806CA-FA23-8F42-AB11-CF6059F88253}" type="presOf" srcId="{29432C29-024B-994E-B419-4915BCEE279C}" destId="{A66CB141-C6BE-F74B-A2EB-6B4EBF0649E8}" srcOrd="0" destOrd="0" presId="urn:microsoft.com/office/officeart/2005/8/layout/lProcess1"/>
    <dgm:cxn modelId="{442C18DF-834E-EE43-A5D3-B0ECE285045E}" type="presOf" srcId="{5C033D6F-83D1-4D4B-BDA8-68E37E85B43C}" destId="{EBE89028-067C-E741-9647-EBBB7CC4D768}" srcOrd="0" destOrd="0" presId="urn:microsoft.com/office/officeart/2005/8/layout/lProcess1"/>
    <dgm:cxn modelId="{313074FE-F6AD-2B47-96D7-AF3B94A70CC1}" srcId="{049F244C-C230-4447-B5DF-B2B200028B16}" destId="{C5B14D07-41B3-1F4F-BADD-F881A4AD80CC}" srcOrd="1" destOrd="0" parTransId="{093DE694-048F-9E4C-B858-995F20A49F60}" sibTransId="{4F7A3EA1-19DF-8B49-A66C-7DD84C3BD84F}"/>
    <dgm:cxn modelId="{3A9E9BC7-AD42-1A48-A331-8ECED97FCF71}" type="presParOf" srcId="{529A81CE-013A-3F4E-B161-7EDE752C68CE}" destId="{20262D08-F77D-A743-931B-9A17A4D07DEC}" srcOrd="0" destOrd="0" presId="urn:microsoft.com/office/officeart/2005/8/layout/lProcess1"/>
    <dgm:cxn modelId="{EDBE6C78-BADA-B048-8D79-085B5FB98989}" type="presParOf" srcId="{20262D08-F77D-A743-931B-9A17A4D07DEC}" destId="{DBC91D2F-39AB-F849-86F3-8E6726650645}" srcOrd="0" destOrd="0" presId="urn:microsoft.com/office/officeart/2005/8/layout/lProcess1"/>
    <dgm:cxn modelId="{815D8EAB-DB67-0B4F-B70F-C3F75ED2CF24}" type="presParOf" srcId="{20262D08-F77D-A743-931B-9A17A4D07DEC}" destId="{A71F5CCB-286E-4A47-975C-76329DB1211F}" srcOrd="1" destOrd="0" presId="urn:microsoft.com/office/officeart/2005/8/layout/lProcess1"/>
    <dgm:cxn modelId="{0F6A80D7-0151-EB43-89BD-8E5FBC939365}" type="presParOf" srcId="{20262D08-F77D-A743-931B-9A17A4D07DEC}" destId="{A66CB141-C6BE-F74B-A2EB-6B4EBF0649E8}" srcOrd="2" destOrd="0" presId="urn:microsoft.com/office/officeart/2005/8/layout/lProcess1"/>
    <dgm:cxn modelId="{83F00960-9A4B-364A-BD3F-EF65823CC65A}" type="presParOf" srcId="{20262D08-F77D-A743-931B-9A17A4D07DEC}" destId="{EBE89028-067C-E741-9647-EBBB7CC4D768}" srcOrd="3" destOrd="0" presId="urn:microsoft.com/office/officeart/2005/8/layout/lProcess1"/>
    <dgm:cxn modelId="{2D5637BA-6E9F-E04A-8C4D-DE5005C68181}" type="presParOf" srcId="{20262D08-F77D-A743-931B-9A17A4D07DEC}" destId="{DCF4B11A-2F15-E340-8B86-D9F8E20DCBF0}" srcOrd="4" destOrd="0" presId="urn:microsoft.com/office/officeart/2005/8/layout/lProcess1"/>
    <dgm:cxn modelId="{D61C4CAA-B38F-3D4A-BB10-5C244C529687}" type="presParOf" srcId="{20262D08-F77D-A743-931B-9A17A4D07DEC}" destId="{E8B461D8-753C-8D49-9C19-7C48DDA73832}" srcOrd="5" destOrd="0" presId="urn:microsoft.com/office/officeart/2005/8/layout/lProcess1"/>
    <dgm:cxn modelId="{C5043A66-5A98-1D44-90BF-E29987656066}" type="presParOf" srcId="{20262D08-F77D-A743-931B-9A17A4D07DEC}" destId="{801C7256-D756-AB4D-A0A4-EF38321FED66}"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DB12A1D-C4A4-F243-8961-C7FB7652A9EF}" type="doc">
      <dgm:prSet loTypeId="urn:microsoft.com/office/officeart/2005/8/layout/equation1" loCatId="relationship" qsTypeId="urn:microsoft.com/office/officeart/2005/8/quickstyle/simple4" qsCatId="simple" csTypeId="urn:microsoft.com/office/officeart/2005/8/colors/accent1_2" csCatId="accent1" phldr="1"/>
      <dgm:spPr/>
    </dgm:pt>
    <dgm:pt modelId="{225CD7D8-57B9-EE49-B393-EA78313773DA}">
      <dgm:prSet/>
      <dgm:spPr>
        <a:ln>
          <a:solidFill>
            <a:schemeClr val="bg2"/>
          </a:solidFill>
        </a:ln>
      </dgm:spPr>
      <dgm:t>
        <a:bodyPr/>
        <a:lstStyle/>
        <a:p>
          <a:r>
            <a:rPr lang="en-US" b="1" i="0" dirty="0">
              <a:solidFill>
                <a:schemeClr val="tx1"/>
              </a:solidFill>
            </a:rPr>
            <a:t>A service or user name</a:t>
          </a:r>
        </a:p>
      </dgm:t>
    </dgm:pt>
    <dgm:pt modelId="{B77BFB88-50F4-FC4F-9C70-611E72807CB9}" type="parTrans" cxnId="{2BCA176D-8640-7345-896C-FBD2C84C978D}">
      <dgm:prSet/>
      <dgm:spPr/>
      <dgm:t>
        <a:bodyPr/>
        <a:lstStyle/>
        <a:p>
          <a:endParaRPr lang="en-US"/>
        </a:p>
      </dgm:t>
    </dgm:pt>
    <dgm:pt modelId="{B6BBBDEC-3BC0-EC47-AA9D-871D2656B59B}" type="sibTrans" cxnId="{2BCA176D-8640-7345-896C-FBD2C84C978D}">
      <dgm:prSet/>
      <dgm:spPr>
        <a:ln>
          <a:solidFill>
            <a:schemeClr val="bg2"/>
          </a:solidFill>
        </a:ln>
      </dgm:spPr>
      <dgm:t>
        <a:bodyPr/>
        <a:lstStyle/>
        <a:p>
          <a:endParaRPr lang="en-US"/>
        </a:p>
      </dgm:t>
    </dgm:pt>
    <dgm:pt modelId="{CA9EEE00-B0A4-6C49-AFFD-3D87DA9DE64C}">
      <dgm:prSet/>
      <dgm:spPr>
        <a:ln>
          <a:solidFill>
            <a:schemeClr val="bg2"/>
          </a:solidFill>
        </a:ln>
      </dgm:spPr>
      <dgm:t>
        <a:bodyPr/>
        <a:lstStyle/>
        <a:p>
          <a:r>
            <a:rPr lang="en-US" b="1" i="0" dirty="0">
              <a:solidFill>
                <a:schemeClr val="tx1"/>
              </a:solidFill>
            </a:rPr>
            <a:t>An instance name</a:t>
          </a:r>
        </a:p>
      </dgm:t>
    </dgm:pt>
    <dgm:pt modelId="{3AD34F46-2F97-2343-9578-DE6187E932D8}" type="parTrans" cxnId="{E3CA7A42-A758-6D44-8D46-3CFAF288DF61}">
      <dgm:prSet/>
      <dgm:spPr/>
      <dgm:t>
        <a:bodyPr/>
        <a:lstStyle/>
        <a:p>
          <a:endParaRPr lang="en-US"/>
        </a:p>
      </dgm:t>
    </dgm:pt>
    <dgm:pt modelId="{280A2592-9190-4A41-81DD-493E2C91DCED}" type="sibTrans" cxnId="{E3CA7A42-A758-6D44-8D46-3CFAF288DF61}">
      <dgm:prSet/>
      <dgm:spPr>
        <a:ln>
          <a:solidFill>
            <a:schemeClr val="bg2"/>
          </a:solidFill>
        </a:ln>
      </dgm:spPr>
      <dgm:t>
        <a:bodyPr/>
        <a:lstStyle/>
        <a:p>
          <a:endParaRPr lang="en-US"/>
        </a:p>
      </dgm:t>
    </dgm:pt>
    <dgm:pt modelId="{8B765A27-1F45-514D-B988-F506D6FEE46C}">
      <dgm:prSet/>
      <dgm:spPr>
        <a:ln>
          <a:solidFill>
            <a:schemeClr val="bg2"/>
          </a:solidFill>
        </a:ln>
      </dgm:spPr>
      <dgm:t>
        <a:bodyPr/>
        <a:lstStyle/>
        <a:p>
          <a:r>
            <a:rPr lang="en-US" b="1" i="0" dirty="0">
              <a:solidFill>
                <a:schemeClr val="tx1"/>
              </a:solidFill>
            </a:rPr>
            <a:t>A realm name</a:t>
          </a:r>
        </a:p>
      </dgm:t>
    </dgm:pt>
    <dgm:pt modelId="{0C9F0CFE-2814-804E-BCA2-0E24267E0B2C}" type="parTrans" cxnId="{2355D4E6-9307-394D-AD2C-A29E387E3B6F}">
      <dgm:prSet/>
      <dgm:spPr/>
      <dgm:t>
        <a:bodyPr/>
        <a:lstStyle/>
        <a:p>
          <a:endParaRPr lang="en-US"/>
        </a:p>
      </dgm:t>
    </dgm:pt>
    <dgm:pt modelId="{59C9BDBB-C6B9-534B-A7AE-183F2AC5DEB4}" type="sibTrans" cxnId="{2355D4E6-9307-394D-AD2C-A29E387E3B6F}">
      <dgm:prSet/>
      <dgm:spPr>
        <a:ln>
          <a:solidFill>
            <a:schemeClr val="bg2"/>
          </a:solidFill>
        </a:ln>
      </dgm:spPr>
      <dgm:t>
        <a:bodyPr/>
        <a:lstStyle/>
        <a:p>
          <a:endParaRPr lang="en-US"/>
        </a:p>
      </dgm:t>
    </dgm:pt>
    <dgm:pt modelId="{F3E5DAE0-3F1D-DC4C-AC1A-A96CCB04AA69}">
      <dgm:prSet/>
      <dgm:spPr>
        <a:ln>
          <a:solidFill>
            <a:schemeClr val="bg2"/>
          </a:solidFill>
        </a:ln>
      </dgm:spPr>
      <dgm:t>
        <a:bodyPr/>
        <a:lstStyle/>
        <a:p>
          <a:r>
            <a:rPr lang="en-US" b="1" i="0" dirty="0">
              <a:solidFill>
                <a:schemeClr val="tx1"/>
              </a:solidFill>
            </a:rPr>
            <a:t>Principal name</a:t>
          </a:r>
        </a:p>
      </dgm:t>
    </dgm:pt>
    <dgm:pt modelId="{84EA4007-655A-2743-B3CA-EAF9846CA0AC}" type="parTrans" cxnId="{C2C761AC-7772-7849-80B2-7E89C1D29AD8}">
      <dgm:prSet/>
      <dgm:spPr/>
      <dgm:t>
        <a:bodyPr/>
        <a:lstStyle/>
        <a:p>
          <a:endParaRPr lang="en-US"/>
        </a:p>
      </dgm:t>
    </dgm:pt>
    <dgm:pt modelId="{CFF0FF91-65BE-504D-AA13-679ACF30F059}" type="sibTrans" cxnId="{C2C761AC-7772-7849-80B2-7E89C1D29AD8}">
      <dgm:prSet/>
      <dgm:spPr/>
      <dgm:t>
        <a:bodyPr/>
        <a:lstStyle/>
        <a:p>
          <a:endParaRPr lang="en-US"/>
        </a:p>
      </dgm:t>
    </dgm:pt>
    <dgm:pt modelId="{21B2FBDB-F0FF-A542-A783-59BBDE10EB5F}" type="pres">
      <dgm:prSet presAssocID="{6DB12A1D-C4A4-F243-8961-C7FB7652A9EF}" presName="linearFlow" presStyleCnt="0">
        <dgm:presLayoutVars>
          <dgm:dir/>
          <dgm:resizeHandles val="exact"/>
        </dgm:presLayoutVars>
      </dgm:prSet>
      <dgm:spPr/>
    </dgm:pt>
    <dgm:pt modelId="{498E0CAD-50A5-8348-9428-2D2551246C2C}" type="pres">
      <dgm:prSet presAssocID="{225CD7D8-57B9-EE49-B393-EA78313773DA}" presName="node" presStyleLbl="node1" presStyleIdx="0" presStyleCnt="4">
        <dgm:presLayoutVars>
          <dgm:bulletEnabled val="1"/>
        </dgm:presLayoutVars>
      </dgm:prSet>
      <dgm:spPr/>
    </dgm:pt>
    <dgm:pt modelId="{0E1AC0F8-0E58-5D4C-9EF3-E79E8BB98B47}" type="pres">
      <dgm:prSet presAssocID="{B6BBBDEC-3BC0-EC47-AA9D-871D2656B59B}" presName="spacerL" presStyleCnt="0"/>
      <dgm:spPr/>
    </dgm:pt>
    <dgm:pt modelId="{E5CCC60F-E632-FE4E-B4BE-3C439B488E69}" type="pres">
      <dgm:prSet presAssocID="{B6BBBDEC-3BC0-EC47-AA9D-871D2656B59B}" presName="sibTrans" presStyleLbl="sibTrans2D1" presStyleIdx="0" presStyleCnt="3"/>
      <dgm:spPr/>
    </dgm:pt>
    <dgm:pt modelId="{FB978B56-379D-F54A-B9DB-932D93A853AD}" type="pres">
      <dgm:prSet presAssocID="{B6BBBDEC-3BC0-EC47-AA9D-871D2656B59B}" presName="spacerR" presStyleCnt="0"/>
      <dgm:spPr/>
    </dgm:pt>
    <dgm:pt modelId="{44BE51AF-127A-E747-91BE-19632316C82A}" type="pres">
      <dgm:prSet presAssocID="{CA9EEE00-B0A4-6C49-AFFD-3D87DA9DE64C}" presName="node" presStyleLbl="node1" presStyleIdx="1" presStyleCnt="4">
        <dgm:presLayoutVars>
          <dgm:bulletEnabled val="1"/>
        </dgm:presLayoutVars>
      </dgm:prSet>
      <dgm:spPr/>
    </dgm:pt>
    <dgm:pt modelId="{2FA3F19E-547C-064D-B685-F89516DB32ED}" type="pres">
      <dgm:prSet presAssocID="{280A2592-9190-4A41-81DD-493E2C91DCED}" presName="spacerL" presStyleCnt="0"/>
      <dgm:spPr/>
    </dgm:pt>
    <dgm:pt modelId="{EA760A91-88CF-7E43-97DB-E361D25CD882}" type="pres">
      <dgm:prSet presAssocID="{280A2592-9190-4A41-81DD-493E2C91DCED}" presName="sibTrans" presStyleLbl="sibTrans2D1" presStyleIdx="1" presStyleCnt="3"/>
      <dgm:spPr/>
    </dgm:pt>
    <dgm:pt modelId="{2BCE42DF-F559-DC40-AB08-8C1532BB0B5B}" type="pres">
      <dgm:prSet presAssocID="{280A2592-9190-4A41-81DD-493E2C91DCED}" presName="spacerR" presStyleCnt="0"/>
      <dgm:spPr/>
    </dgm:pt>
    <dgm:pt modelId="{9E764BD8-FBF6-7A45-9C42-EADB0879DB09}" type="pres">
      <dgm:prSet presAssocID="{8B765A27-1F45-514D-B988-F506D6FEE46C}" presName="node" presStyleLbl="node1" presStyleIdx="2" presStyleCnt="4">
        <dgm:presLayoutVars>
          <dgm:bulletEnabled val="1"/>
        </dgm:presLayoutVars>
      </dgm:prSet>
      <dgm:spPr/>
    </dgm:pt>
    <dgm:pt modelId="{1E5C75A0-A75F-934A-A857-D730F2459809}" type="pres">
      <dgm:prSet presAssocID="{59C9BDBB-C6B9-534B-A7AE-183F2AC5DEB4}" presName="spacerL" presStyleCnt="0"/>
      <dgm:spPr/>
    </dgm:pt>
    <dgm:pt modelId="{B20953ED-69CE-A545-B888-88FBC05C681D}" type="pres">
      <dgm:prSet presAssocID="{59C9BDBB-C6B9-534B-A7AE-183F2AC5DEB4}" presName="sibTrans" presStyleLbl="sibTrans2D1" presStyleIdx="2" presStyleCnt="3"/>
      <dgm:spPr/>
    </dgm:pt>
    <dgm:pt modelId="{2EA220C2-64D4-E248-A216-84662F85DC85}" type="pres">
      <dgm:prSet presAssocID="{59C9BDBB-C6B9-534B-A7AE-183F2AC5DEB4}" presName="spacerR" presStyleCnt="0"/>
      <dgm:spPr/>
    </dgm:pt>
    <dgm:pt modelId="{4BB569A0-18B1-5E4B-AEE4-3FAD50F46CAA}" type="pres">
      <dgm:prSet presAssocID="{F3E5DAE0-3F1D-DC4C-AC1A-A96CCB04AA69}" presName="node" presStyleLbl="node1" presStyleIdx="3" presStyleCnt="4">
        <dgm:presLayoutVars>
          <dgm:bulletEnabled val="1"/>
        </dgm:presLayoutVars>
      </dgm:prSet>
      <dgm:spPr/>
    </dgm:pt>
  </dgm:ptLst>
  <dgm:cxnLst>
    <dgm:cxn modelId="{289E6B07-C7FB-3040-B9DF-EA386D9AB8FC}" type="presOf" srcId="{B6BBBDEC-3BC0-EC47-AA9D-871D2656B59B}" destId="{E5CCC60F-E632-FE4E-B4BE-3C439B488E69}" srcOrd="0" destOrd="0" presId="urn:microsoft.com/office/officeart/2005/8/layout/equation1"/>
    <dgm:cxn modelId="{F2700E1B-F187-484F-BFAC-B9D104555042}" type="presOf" srcId="{280A2592-9190-4A41-81DD-493E2C91DCED}" destId="{EA760A91-88CF-7E43-97DB-E361D25CD882}" srcOrd="0" destOrd="0" presId="urn:microsoft.com/office/officeart/2005/8/layout/equation1"/>
    <dgm:cxn modelId="{D7D0131F-61EA-E443-B835-D2ACEBF4D038}" type="presOf" srcId="{8B765A27-1F45-514D-B988-F506D6FEE46C}" destId="{9E764BD8-FBF6-7A45-9C42-EADB0879DB09}" srcOrd="0" destOrd="0" presId="urn:microsoft.com/office/officeart/2005/8/layout/equation1"/>
    <dgm:cxn modelId="{E3CA7A42-A758-6D44-8D46-3CFAF288DF61}" srcId="{6DB12A1D-C4A4-F243-8961-C7FB7652A9EF}" destId="{CA9EEE00-B0A4-6C49-AFFD-3D87DA9DE64C}" srcOrd="1" destOrd="0" parTransId="{3AD34F46-2F97-2343-9578-DE6187E932D8}" sibTransId="{280A2592-9190-4A41-81DD-493E2C91DCED}"/>
    <dgm:cxn modelId="{2BCA176D-8640-7345-896C-FBD2C84C978D}" srcId="{6DB12A1D-C4A4-F243-8961-C7FB7652A9EF}" destId="{225CD7D8-57B9-EE49-B393-EA78313773DA}" srcOrd="0" destOrd="0" parTransId="{B77BFB88-50F4-FC4F-9C70-611E72807CB9}" sibTransId="{B6BBBDEC-3BC0-EC47-AA9D-871D2656B59B}"/>
    <dgm:cxn modelId="{5CB55050-C961-A443-B7A7-1D061DE7FAB4}" type="presOf" srcId="{59C9BDBB-C6B9-534B-A7AE-183F2AC5DEB4}" destId="{B20953ED-69CE-A545-B888-88FBC05C681D}" srcOrd="0" destOrd="0" presId="urn:microsoft.com/office/officeart/2005/8/layout/equation1"/>
    <dgm:cxn modelId="{6E2D8E95-BDC4-6E49-A44D-DDB40399B6CF}" type="presOf" srcId="{CA9EEE00-B0A4-6C49-AFFD-3D87DA9DE64C}" destId="{44BE51AF-127A-E747-91BE-19632316C82A}" srcOrd="0" destOrd="0" presId="urn:microsoft.com/office/officeart/2005/8/layout/equation1"/>
    <dgm:cxn modelId="{EA8C97A4-5E09-C045-8FD4-3854B4238026}" type="presOf" srcId="{225CD7D8-57B9-EE49-B393-EA78313773DA}" destId="{498E0CAD-50A5-8348-9428-2D2551246C2C}" srcOrd="0" destOrd="0" presId="urn:microsoft.com/office/officeart/2005/8/layout/equation1"/>
    <dgm:cxn modelId="{C2C761AC-7772-7849-80B2-7E89C1D29AD8}" srcId="{6DB12A1D-C4A4-F243-8961-C7FB7652A9EF}" destId="{F3E5DAE0-3F1D-DC4C-AC1A-A96CCB04AA69}" srcOrd="3" destOrd="0" parTransId="{84EA4007-655A-2743-B3CA-EAF9846CA0AC}" sibTransId="{CFF0FF91-65BE-504D-AA13-679ACF30F059}"/>
    <dgm:cxn modelId="{3173F9BD-6E85-904B-B062-D2ECBC661397}" type="presOf" srcId="{F3E5DAE0-3F1D-DC4C-AC1A-A96CCB04AA69}" destId="{4BB569A0-18B1-5E4B-AEE4-3FAD50F46CAA}" srcOrd="0" destOrd="0" presId="urn:microsoft.com/office/officeart/2005/8/layout/equation1"/>
    <dgm:cxn modelId="{9C0453C5-857C-754D-B535-CC41FC019B26}" type="presOf" srcId="{6DB12A1D-C4A4-F243-8961-C7FB7652A9EF}" destId="{21B2FBDB-F0FF-A542-A783-59BBDE10EB5F}" srcOrd="0" destOrd="0" presId="urn:microsoft.com/office/officeart/2005/8/layout/equation1"/>
    <dgm:cxn modelId="{2355D4E6-9307-394D-AD2C-A29E387E3B6F}" srcId="{6DB12A1D-C4A4-F243-8961-C7FB7652A9EF}" destId="{8B765A27-1F45-514D-B988-F506D6FEE46C}" srcOrd="2" destOrd="0" parTransId="{0C9F0CFE-2814-804E-BCA2-0E24267E0B2C}" sibTransId="{59C9BDBB-C6B9-534B-A7AE-183F2AC5DEB4}"/>
    <dgm:cxn modelId="{F12AE42E-BA2C-1249-9AD7-E6AEF9698F2F}" type="presParOf" srcId="{21B2FBDB-F0FF-A542-A783-59BBDE10EB5F}" destId="{498E0CAD-50A5-8348-9428-2D2551246C2C}" srcOrd="0" destOrd="0" presId="urn:microsoft.com/office/officeart/2005/8/layout/equation1"/>
    <dgm:cxn modelId="{DE91608C-A31B-0D4F-8C19-C9FDF660EFA7}" type="presParOf" srcId="{21B2FBDB-F0FF-A542-A783-59BBDE10EB5F}" destId="{0E1AC0F8-0E58-5D4C-9EF3-E79E8BB98B47}" srcOrd="1" destOrd="0" presId="urn:microsoft.com/office/officeart/2005/8/layout/equation1"/>
    <dgm:cxn modelId="{ECE73243-6252-024B-81DC-7079C43C8E6F}" type="presParOf" srcId="{21B2FBDB-F0FF-A542-A783-59BBDE10EB5F}" destId="{E5CCC60F-E632-FE4E-B4BE-3C439B488E69}" srcOrd="2" destOrd="0" presId="urn:microsoft.com/office/officeart/2005/8/layout/equation1"/>
    <dgm:cxn modelId="{082E6E62-832E-B94E-89E9-8FAA1B125C81}" type="presParOf" srcId="{21B2FBDB-F0FF-A542-A783-59BBDE10EB5F}" destId="{FB978B56-379D-F54A-B9DB-932D93A853AD}" srcOrd="3" destOrd="0" presId="urn:microsoft.com/office/officeart/2005/8/layout/equation1"/>
    <dgm:cxn modelId="{792CB50A-0085-E843-A430-E1A8320CA6D2}" type="presParOf" srcId="{21B2FBDB-F0FF-A542-A783-59BBDE10EB5F}" destId="{44BE51AF-127A-E747-91BE-19632316C82A}" srcOrd="4" destOrd="0" presId="urn:microsoft.com/office/officeart/2005/8/layout/equation1"/>
    <dgm:cxn modelId="{E75D9D9F-D370-A341-8338-316067303A8C}" type="presParOf" srcId="{21B2FBDB-F0FF-A542-A783-59BBDE10EB5F}" destId="{2FA3F19E-547C-064D-B685-F89516DB32ED}" srcOrd="5" destOrd="0" presId="urn:microsoft.com/office/officeart/2005/8/layout/equation1"/>
    <dgm:cxn modelId="{C290D882-26B8-6D4C-A20C-94C285FE47BF}" type="presParOf" srcId="{21B2FBDB-F0FF-A542-A783-59BBDE10EB5F}" destId="{EA760A91-88CF-7E43-97DB-E361D25CD882}" srcOrd="6" destOrd="0" presId="urn:microsoft.com/office/officeart/2005/8/layout/equation1"/>
    <dgm:cxn modelId="{B2FF40EA-E31D-364C-BD4F-CCC199C44DCA}" type="presParOf" srcId="{21B2FBDB-F0FF-A542-A783-59BBDE10EB5F}" destId="{2BCE42DF-F559-DC40-AB08-8C1532BB0B5B}" srcOrd="7" destOrd="0" presId="urn:microsoft.com/office/officeart/2005/8/layout/equation1"/>
    <dgm:cxn modelId="{988AE9BA-21D1-0B41-B468-6FFB14D88437}" type="presParOf" srcId="{21B2FBDB-F0FF-A542-A783-59BBDE10EB5F}" destId="{9E764BD8-FBF6-7A45-9C42-EADB0879DB09}" srcOrd="8" destOrd="0" presId="urn:microsoft.com/office/officeart/2005/8/layout/equation1"/>
    <dgm:cxn modelId="{AA7F162A-9E12-ED4A-AA88-88150018B356}" type="presParOf" srcId="{21B2FBDB-F0FF-A542-A783-59BBDE10EB5F}" destId="{1E5C75A0-A75F-934A-A857-D730F2459809}" srcOrd="9" destOrd="0" presId="urn:microsoft.com/office/officeart/2005/8/layout/equation1"/>
    <dgm:cxn modelId="{F7442610-C894-574C-8B73-AFDD28E7126D}" type="presParOf" srcId="{21B2FBDB-F0FF-A542-A783-59BBDE10EB5F}" destId="{B20953ED-69CE-A545-B888-88FBC05C681D}" srcOrd="10" destOrd="0" presId="urn:microsoft.com/office/officeart/2005/8/layout/equation1"/>
    <dgm:cxn modelId="{23448BD1-6F33-744C-BC6C-F2C07056FCA1}" type="presParOf" srcId="{21B2FBDB-F0FF-A542-A783-59BBDE10EB5F}" destId="{2EA220C2-64D4-E248-A216-84662F85DC85}" srcOrd="11" destOrd="0" presId="urn:microsoft.com/office/officeart/2005/8/layout/equation1"/>
    <dgm:cxn modelId="{919FBB12-4EFF-AF4A-B8B9-75798AF8CD1E}" type="presParOf" srcId="{21B2FBDB-F0FF-A542-A783-59BBDE10EB5F}" destId="{4BB569A0-18B1-5E4B-AEE4-3FAD50F46CAA}"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786D983-2AED-5547-AD76-A8E750AC315E}"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EACAEDA2-1ABB-164B-9C16-9B474FD0E400}">
      <dgm:prSet/>
      <dgm:spPr>
        <a:solidFill>
          <a:schemeClr val="tx2"/>
        </a:solidFill>
        <a:ln>
          <a:solidFill>
            <a:schemeClr val="bg2"/>
          </a:solidFill>
        </a:ln>
      </dgm:spPr>
      <dgm:t>
        <a:bodyPr/>
        <a:lstStyle/>
        <a:p>
          <a:pPr rtl="0"/>
          <a:r>
            <a:rPr lang="en-US" b="1" i="0" dirty="0">
              <a:solidFill>
                <a:schemeClr val="bg2"/>
              </a:solidFill>
            </a:rPr>
            <a:t>Includes a number of optional extensions that may be added to the version 2 format</a:t>
          </a:r>
        </a:p>
      </dgm:t>
    </dgm:pt>
    <dgm:pt modelId="{CF2C5615-A004-3F43-BABC-A45A836B8C36}" type="parTrans" cxnId="{4BDE3FCD-2371-F449-A712-D90E8B4F02B4}">
      <dgm:prSet/>
      <dgm:spPr/>
      <dgm:t>
        <a:bodyPr/>
        <a:lstStyle/>
        <a:p>
          <a:endParaRPr lang="en-US"/>
        </a:p>
      </dgm:t>
    </dgm:pt>
    <dgm:pt modelId="{D84040DC-F499-0543-B13E-DE282794FB2A}" type="sibTrans" cxnId="{4BDE3FCD-2371-F449-A712-D90E8B4F02B4}">
      <dgm:prSet/>
      <dgm:spPr>
        <a:solidFill>
          <a:srgbClr val="800000"/>
        </a:solidFill>
        <a:ln>
          <a:solidFill>
            <a:schemeClr val="bg2"/>
          </a:solidFill>
        </a:ln>
      </dgm:spPr>
      <dgm:t>
        <a:bodyPr/>
        <a:lstStyle/>
        <a:p>
          <a:endParaRPr lang="en-US"/>
        </a:p>
      </dgm:t>
    </dgm:pt>
    <dgm:pt modelId="{8D00CBB6-E996-8542-8828-7FCC39DBCF2E}">
      <dgm:prSet/>
      <dgm:spPr>
        <a:solidFill>
          <a:schemeClr val="tx2"/>
        </a:solidFill>
        <a:ln>
          <a:solidFill>
            <a:schemeClr val="bg2"/>
          </a:solidFill>
        </a:ln>
      </dgm:spPr>
      <dgm:t>
        <a:bodyPr/>
        <a:lstStyle/>
        <a:p>
          <a:pPr rtl="0"/>
          <a:r>
            <a:rPr lang="en-US" b="1" i="0" dirty="0">
              <a:solidFill>
                <a:schemeClr val="bg2"/>
              </a:solidFill>
            </a:rPr>
            <a:t>Each extension consists of:</a:t>
          </a:r>
        </a:p>
      </dgm:t>
    </dgm:pt>
    <dgm:pt modelId="{74C61D92-8EC7-7F4F-9D9B-D987E10F8CE1}" type="parTrans" cxnId="{8BD0BCF7-43B3-7049-BD00-BF7C46F6C156}">
      <dgm:prSet/>
      <dgm:spPr/>
      <dgm:t>
        <a:bodyPr/>
        <a:lstStyle/>
        <a:p>
          <a:endParaRPr lang="en-US"/>
        </a:p>
      </dgm:t>
    </dgm:pt>
    <dgm:pt modelId="{C487C310-BCEE-9349-8B27-0789BF4B34BF}" type="sibTrans" cxnId="{8BD0BCF7-43B3-7049-BD00-BF7C46F6C156}">
      <dgm:prSet/>
      <dgm:spPr>
        <a:solidFill>
          <a:srgbClr val="800000"/>
        </a:solidFill>
        <a:ln>
          <a:solidFill>
            <a:schemeClr val="bg2"/>
          </a:solidFill>
        </a:ln>
      </dgm:spPr>
      <dgm:t>
        <a:bodyPr/>
        <a:lstStyle/>
        <a:p>
          <a:endParaRPr lang="en-US"/>
        </a:p>
      </dgm:t>
    </dgm:pt>
    <dgm:pt modelId="{6D00F293-52CB-E14C-AED9-917692FA1048}">
      <dgm:prSet/>
      <dgm:spPr>
        <a:solidFill>
          <a:schemeClr val="tx2"/>
        </a:solidFill>
        <a:ln>
          <a:solidFill>
            <a:schemeClr val="bg2"/>
          </a:solidFill>
        </a:ln>
      </dgm:spPr>
      <dgm:t>
        <a:bodyPr/>
        <a:lstStyle/>
        <a:p>
          <a:pPr rtl="0"/>
          <a:r>
            <a:rPr lang="en-US" b="1" i="0" dirty="0">
              <a:solidFill>
                <a:schemeClr val="bg2"/>
              </a:solidFill>
            </a:rPr>
            <a:t>An extension identifier</a:t>
          </a:r>
        </a:p>
      </dgm:t>
    </dgm:pt>
    <dgm:pt modelId="{2406C4E2-9E31-864D-8728-88EF817D5839}" type="parTrans" cxnId="{7F76BC55-FEC9-0B45-9A63-A96FC8FF1648}">
      <dgm:prSet/>
      <dgm:spPr/>
      <dgm:t>
        <a:bodyPr/>
        <a:lstStyle/>
        <a:p>
          <a:endParaRPr lang="en-US"/>
        </a:p>
      </dgm:t>
    </dgm:pt>
    <dgm:pt modelId="{9FFADCC0-1419-0647-8B0D-CB40F865A624}" type="sibTrans" cxnId="{7F76BC55-FEC9-0B45-9A63-A96FC8FF1648}">
      <dgm:prSet/>
      <dgm:spPr/>
      <dgm:t>
        <a:bodyPr/>
        <a:lstStyle/>
        <a:p>
          <a:endParaRPr lang="en-US"/>
        </a:p>
      </dgm:t>
    </dgm:pt>
    <dgm:pt modelId="{D653C5F5-B8D2-BB4B-A469-1710E055666D}">
      <dgm:prSet/>
      <dgm:spPr>
        <a:solidFill>
          <a:schemeClr val="tx2"/>
        </a:solidFill>
        <a:ln>
          <a:solidFill>
            <a:schemeClr val="bg2"/>
          </a:solidFill>
        </a:ln>
      </dgm:spPr>
      <dgm:t>
        <a:bodyPr/>
        <a:lstStyle/>
        <a:p>
          <a:pPr rtl="0"/>
          <a:r>
            <a:rPr lang="en-US" b="1" i="0" dirty="0">
              <a:solidFill>
                <a:schemeClr val="bg2"/>
              </a:solidFill>
            </a:rPr>
            <a:t>A criticality indicator</a:t>
          </a:r>
        </a:p>
      </dgm:t>
    </dgm:pt>
    <dgm:pt modelId="{16146A0A-C176-CF45-88A2-FF39267F4F83}" type="parTrans" cxnId="{49C125C7-164D-7E4D-A8FB-4F68AC9BC6C2}">
      <dgm:prSet/>
      <dgm:spPr/>
      <dgm:t>
        <a:bodyPr/>
        <a:lstStyle/>
        <a:p>
          <a:endParaRPr lang="en-US"/>
        </a:p>
      </dgm:t>
    </dgm:pt>
    <dgm:pt modelId="{01072D74-345D-0D44-8B71-39A09C440546}" type="sibTrans" cxnId="{49C125C7-164D-7E4D-A8FB-4F68AC9BC6C2}">
      <dgm:prSet/>
      <dgm:spPr/>
      <dgm:t>
        <a:bodyPr/>
        <a:lstStyle/>
        <a:p>
          <a:endParaRPr lang="en-US"/>
        </a:p>
      </dgm:t>
    </dgm:pt>
    <dgm:pt modelId="{762E4E22-8A2A-C142-A570-4C5D217E21BF}">
      <dgm:prSet/>
      <dgm:spPr>
        <a:solidFill>
          <a:schemeClr val="tx2"/>
        </a:solidFill>
        <a:ln>
          <a:solidFill>
            <a:schemeClr val="bg2"/>
          </a:solidFill>
        </a:ln>
      </dgm:spPr>
      <dgm:t>
        <a:bodyPr/>
        <a:lstStyle/>
        <a:p>
          <a:pPr rtl="0"/>
          <a:r>
            <a:rPr lang="en-US" b="1" i="0" dirty="0">
              <a:solidFill>
                <a:schemeClr val="bg2"/>
              </a:solidFill>
            </a:rPr>
            <a:t>An extension value</a:t>
          </a:r>
        </a:p>
      </dgm:t>
    </dgm:pt>
    <dgm:pt modelId="{E3B3F41E-6F7D-1045-82A9-06AB528A95B1}" type="parTrans" cxnId="{DA8A8D89-A82B-F749-AF32-DCD35F54008A}">
      <dgm:prSet/>
      <dgm:spPr/>
      <dgm:t>
        <a:bodyPr/>
        <a:lstStyle/>
        <a:p>
          <a:endParaRPr lang="en-US"/>
        </a:p>
      </dgm:t>
    </dgm:pt>
    <dgm:pt modelId="{45C5C41A-4595-7E41-AB85-023B02B389E8}" type="sibTrans" cxnId="{DA8A8D89-A82B-F749-AF32-DCD35F54008A}">
      <dgm:prSet/>
      <dgm:spPr/>
      <dgm:t>
        <a:bodyPr/>
        <a:lstStyle/>
        <a:p>
          <a:endParaRPr lang="en-US"/>
        </a:p>
      </dgm:t>
    </dgm:pt>
    <dgm:pt modelId="{0A57AD38-B0CC-5942-822E-1953789F7159}">
      <dgm:prSet/>
      <dgm:spPr>
        <a:solidFill>
          <a:schemeClr val="tx2"/>
        </a:solidFill>
        <a:ln>
          <a:solidFill>
            <a:schemeClr val="bg2"/>
          </a:solidFill>
        </a:ln>
      </dgm:spPr>
      <dgm:t>
        <a:bodyPr/>
        <a:lstStyle/>
        <a:p>
          <a:pPr rtl="0"/>
          <a:r>
            <a:rPr lang="en-US" b="1" i="0" dirty="0">
              <a:solidFill>
                <a:schemeClr val="bg2"/>
              </a:solidFill>
            </a:rPr>
            <a:t>The certificate extensions fall into three main categories:</a:t>
          </a:r>
        </a:p>
      </dgm:t>
    </dgm:pt>
    <dgm:pt modelId="{7241E6D7-F693-E94F-8990-E192979A9427}" type="parTrans" cxnId="{F4FDFB0A-8659-6848-BBA0-331FE2CFABB4}">
      <dgm:prSet/>
      <dgm:spPr/>
      <dgm:t>
        <a:bodyPr/>
        <a:lstStyle/>
        <a:p>
          <a:endParaRPr lang="en-US"/>
        </a:p>
      </dgm:t>
    </dgm:pt>
    <dgm:pt modelId="{19AD9D0A-7445-4742-9ED5-C92996B3A695}" type="sibTrans" cxnId="{F4FDFB0A-8659-6848-BBA0-331FE2CFABB4}">
      <dgm:prSet/>
      <dgm:spPr/>
      <dgm:t>
        <a:bodyPr/>
        <a:lstStyle/>
        <a:p>
          <a:endParaRPr lang="en-US"/>
        </a:p>
      </dgm:t>
    </dgm:pt>
    <dgm:pt modelId="{9615FB69-8812-3D44-B34B-EE16B671F0D8}">
      <dgm:prSet/>
      <dgm:spPr>
        <a:solidFill>
          <a:schemeClr val="tx2"/>
        </a:solidFill>
        <a:ln>
          <a:solidFill>
            <a:schemeClr val="bg2"/>
          </a:solidFill>
        </a:ln>
      </dgm:spPr>
      <dgm:t>
        <a:bodyPr/>
        <a:lstStyle/>
        <a:p>
          <a:pPr rtl="0"/>
          <a:r>
            <a:rPr lang="en-US" b="1" i="0" dirty="0">
              <a:solidFill>
                <a:schemeClr val="bg2"/>
              </a:solidFill>
            </a:rPr>
            <a:t>Key and policy information</a:t>
          </a:r>
        </a:p>
      </dgm:t>
    </dgm:pt>
    <dgm:pt modelId="{DC2D151E-CC1C-E44C-A03C-646F44A37E68}" type="parTrans" cxnId="{92A0FD75-8C66-2D4E-AE54-C049ED848460}">
      <dgm:prSet/>
      <dgm:spPr/>
      <dgm:t>
        <a:bodyPr/>
        <a:lstStyle/>
        <a:p>
          <a:endParaRPr lang="en-US"/>
        </a:p>
      </dgm:t>
    </dgm:pt>
    <dgm:pt modelId="{7CF05720-CEFF-4547-B1FD-DB82C5190FF4}" type="sibTrans" cxnId="{92A0FD75-8C66-2D4E-AE54-C049ED848460}">
      <dgm:prSet/>
      <dgm:spPr/>
      <dgm:t>
        <a:bodyPr/>
        <a:lstStyle/>
        <a:p>
          <a:endParaRPr lang="en-US"/>
        </a:p>
      </dgm:t>
    </dgm:pt>
    <dgm:pt modelId="{80424D46-E841-AE4F-9430-C7EC10842BB3}">
      <dgm:prSet/>
      <dgm:spPr>
        <a:solidFill>
          <a:schemeClr val="tx2"/>
        </a:solidFill>
        <a:ln>
          <a:solidFill>
            <a:schemeClr val="bg2"/>
          </a:solidFill>
        </a:ln>
      </dgm:spPr>
      <dgm:t>
        <a:bodyPr/>
        <a:lstStyle/>
        <a:p>
          <a:pPr rtl="0"/>
          <a:r>
            <a:rPr lang="en-US" b="1" i="0" dirty="0">
              <a:solidFill>
                <a:schemeClr val="bg2"/>
              </a:solidFill>
            </a:rPr>
            <a:t>Subject and issuer attributes</a:t>
          </a:r>
        </a:p>
      </dgm:t>
    </dgm:pt>
    <dgm:pt modelId="{79A9CFBB-8B33-7648-AFC1-F9BC737E2A4D}" type="parTrans" cxnId="{85D5540D-8420-6A48-BDC2-0882EC34C13F}">
      <dgm:prSet/>
      <dgm:spPr/>
      <dgm:t>
        <a:bodyPr/>
        <a:lstStyle/>
        <a:p>
          <a:endParaRPr lang="en-US"/>
        </a:p>
      </dgm:t>
    </dgm:pt>
    <dgm:pt modelId="{F18C7956-29A7-D041-B37B-B20EC903CC00}" type="sibTrans" cxnId="{85D5540D-8420-6A48-BDC2-0882EC34C13F}">
      <dgm:prSet/>
      <dgm:spPr/>
      <dgm:t>
        <a:bodyPr/>
        <a:lstStyle/>
        <a:p>
          <a:endParaRPr lang="en-US"/>
        </a:p>
      </dgm:t>
    </dgm:pt>
    <dgm:pt modelId="{E81EB1DE-F09B-1342-A982-7CDEDA948B1C}">
      <dgm:prSet/>
      <dgm:spPr>
        <a:solidFill>
          <a:schemeClr val="tx2"/>
        </a:solidFill>
        <a:ln>
          <a:solidFill>
            <a:schemeClr val="bg2"/>
          </a:solidFill>
        </a:ln>
      </dgm:spPr>
      <dgm:t>
        <a:bodyPr/>
        <a:lstStyle/>
        <a:p>
          <a:pPr rtl="0"/>
          <a:r>
            <a:rPr lang="en-US" b="1" i="0" dirty="0">
              <a:solidFill>
                <a:schemeClr val="bg2"/>
              </a:solidFill>
            </a:rPr>
            <a:t>Certification path constraints</a:t>
          </a:r>
        </a:p>
      </dgm:t>
    </dgm:pt>
    <dgm:pt modelId="{5D7A6D9D-A7FA-B344-820D-E798B475B0CA}" type="parTrans" cxnId="{1EA981F4-CE05-8842-996C-830B6CAD90FC}">
      <dgm:prSet/>
      <dgm:spPr/>
      <dgm:t>
        <a:bodyPr/>
        <a:lstStyle/>
        <a:p>
          <a:endParaRPr lang="en-US"/>
        </a:p>
      </dgm:t>
    </dgm:pt>
    <dgm:pt modelId="{B3DD21DE-69F6-5D47-ACE5-96FC5D9763F9}" type="sibTrans" cxnId="{1EA981F4-CE05-8842-996C-830B6CAD90FC}">
      <dgm:prSet/>
      <dgm:spPr/>
      <dgm:t>
        <a:bodyPr/>
        <a:lstStyle/>
        <a:p>
          <a:endParaRPr lang="en-US"/>
        </a:p>
      </dgm:t>
    </dgm:pt>
    <dgm:pt modelId="{876840B6-753B-A444-9661-2CC8216B3BE6}" type="pres">
      <dgm:prSet presAssocID="{4786D983-2AED-5547-AD76-A8E750AC315E}" presName="outerComposite" presStyleCnt="0">
        <dgm:presLayoutVars>
          <dgm:chMax val="5"/>
          <dgm:dir/>
          <dgm:resizeHandles val="exact"/>
        </dgm:presLayoutVars>
      </dgm:prSet>
      <dgm:spPr/>
    </dgm:pt>
    <dgm:pt modelId="{5C437DED-47BB-5148-85F5-E1B04DCFB962}" type="pres">
      <dgm:prSet presAssocID="{4786D983-2AED-5547-AD76-A8E750AC315E}" presName="dummyMaxCanvas" presStyleCnt="0">
        <dgm:presLayoutVars/>
      </dgm:prSet>
      <dgm:spPr/>
    </dgm:pt>
    <dgm:pt modelId="{53E62CC8-C687-B44D-A1F9-214B82C9B592}" type="pres">
      <dgm:prSet presAssocID="{4786D983-2AED-5547-AD76-A8E750AC315E}" presName="ThreeNodes_1" presStyleLbl="node1" presStyleIdx="0" presStyleCnt="3">
        <dgm:presLayoutVars>
          <dgm:bulletEnabled val="1"/>
        </dgm:presLayoutVars>
      </dgm:prSet>
      <dgm:spPr/>
    </dgm:pt>
    <dgm:pt modelId="{219C4395-9029-7149-85EE-F197F1323CEB}" type="pres">
      <dgm:prSet presAssocID="{4786D983-2AED-5547-AD76-A8E750AC315E}" presName="ThreeNodes_2" presStyleLbl="node1" presStyleIdx="1" presStyleCnt="3">
        <dgm:presLayoutVars>
          <dgm:bulletEnabled val="1"/>
        </dgm:presLayoutVars>
      </dgm:prSet>
      <dgm:spPr/>
    </dgm:pt>
    <dgm:pt modelId="{1B0B7151-9BBF-644F-B0E8-42116B23801F}" type="pres">
      <dgm:prSet presAssocID="{4786D983-2AED-5547-AD76-A8E750AC315E}" presName="ThreeNodes_3" presStyleLbl="node1" presStyleIdx="2" presStyleCnt="3">
        <dgm:presLayoutVars>
          <dgm:bulletEnabled val="1"/>
        </dgm:presLayoutVars>
      </dgm:prSet>
      <dgm:spPr/>
    </dgm:pt>
    <dgm:pt modelId="{C5EAB97F-AA72-3141-ADBE-AFF38E803E36}" type="pres">
      <dgm:prSet presAssocID="{4786D983-2AED-5547-AD76-A8E750AC315E}" presName="ThreeConn_1-2" presStyleLbl="fgAccFollowNode1" presStyleIdx="0" presStyleCnt="2">
        <dgm:presLayoutVars>
          <dgm:bulletEnabled val="1"/>
        </dgm:presLayoutVars>
      </dgm:prSet>
      <dgm:spPr/>
    </dgm:pt>
    <dgm:pt modelId="{A3B1E715-E713-B84C-9727-F735A68245C9}" type="pres">
      <dgm:prSet presAssocID="{4786D983-2AED-5547-AD76-A8E750AC315E}" presName="ThreeConn_2-3" presStyleLbl="fgAccFollowNode1" presStyleIdx="1" presStyleCnt="2">
        <dgm:presLayoutVars>
          <dgm:bulletEnabled val="1"/>
        </dgm:presLayoutVars>
      </dgm:prSet>
      <dgm:spPr/>
    </dgm:pt>
    <dgm:pt modelId="{812FCBB9-611A-9C4D-BC9A-CFD430FAF1FE}" type="pres">
      <dgm:prSet presAssocID="{4786D983-2AED-5547-AD76-A8E750AC315E}" presName="ThreeNodes_1_text" presStyleLbl="node1" presStyleIdx="2" presStyleCnt="3">
        <dgm:presLayoutVars>
          <dgm:bulletEnabled val="1"/>
        </dgm:presLayoutVars>
      </dgm:prSet>
      <dgm:spPr/>
    </dgm:pt>
    <dgm:pt modelId="{AAC117B2-4B10-2344-824A-5C73BC7BFEF1}" type="pres">
      <dgm:prSet presAssocID="{4786D983-2AED-5547-AD76-A8E750AC315E}" presName="ThreeNodes_2_text" presStyleLbl="node1" presStyleIdx="2" presStyleCnt="3">
        <dgm:presLayoutVars>
          <dgm:bulletEnabled val="1"/>
        </dgm:presLayoutVars>
      </dgm:prSet>
      <dgm:spPr/>
    </dgm:pt>
    <dgm:pt modelId="{7E8F7BAF-7A9F-3F4C-AF26-CDF3BC393B0B}" type="pres">
      <dgm:prSet presAssocID="{4786D983-2AED-5547-AD76-A8E750AC315E}" presName="ThreeNodes_3_text" presStyleLbl="node1" presStyleIdx="2" presStyleCnt="3">
        <dgm:presLayoutVars>
          <dgm:bulletEnabled val="1"/>
        </dgm:presLayoutVars>
      </dgm:prSet>
      <dgm:spPr/>
    </dgm:pt>
  </dgm:ptLst>
  <dgm:cxnLst>
    <dgm:cxn modelId="{FEBB7C02-ACCB-F84E-9193-E98C68796B1D}" type="presOf" srcId="{EACAEDA2-1ABB-164B-9C16-9B474FD0E400}" destId="{812FCBB9-611A-9C4D-BC9A-CFD430FAF1FE}" srcOrd="1" destOrd="0" presId="urn:microsoft.com/office/officeart/2005/8/layout/vProcess5"/>
    <dgm:cxn modelId="{F4FDFB0A-8659-6848-BBA0-331FE2CFABB4}" srcId="{4786D983-2AED-5547-AD76-A8E750AC315E}" destId="{0A57AD38-B0CC-5942-822E-1953789F7159}" srcOrd="2" destOrd="0" parTransId="{7241E6D7-F693-E94F-8990-E192979A9427}" sibTransId="{19AD9D0A-7445-4742-9ED5-C92996B3A695}"/>
    <dgm:cxn modelId="{85D5540D-8420-6A48-BDC2-0882EC34C13F}" srcId="{0A57AD38-B0CC-5942-822E-1953789F7159}" destId="{80424D46-E841-AE4F-9430-C7EC10842BB3}" srcOrd="1" destOrd="0" parTransId="{79A9CFBB-8B33-7648-AFC1-F9BC737E2A4D}" sibTransId="{F18C7956-29A7-D041-B37B-B20EC903CC00}"/>
    <dgm:cxn modelId="{BDA7FD2F-D023-2C40-891A-824DBB6DA9AD}" type="presOf" srcId="{6D00F293-52CB-E14C-AED9-917692FA1048}" destId="{AAC117B2-4B10-2344-824A-5C73BC7BFEF1}" srcOrd="1" destOrd="1" presId="urn:microsoft.com/office/officeart/2005/8/layout/vProcess5"/>
    <dgm:cxn modelId="{C4060337-3162-A04E-AA89-06C22EA30396}" type="presOf" srcId="{EACAEDA2-1ABB-164B-9C16-9B474FD0E400}" destId="{53E62CC8-C687-B44D-A1F9-214B82C9B592}" srcOrd="0" destOrd="0" presId="urn:microsoft.com/office/officeart/2005/8/layout/vProcess5"/>
    <dgm:cxn modelId="{51D28B38-83AC-524C-AB7F-D8AA05141E9D}" type="presOf" srcId="{762E4E22-8A2A-C142-A570-4C5D217E21BF}" destId="{219C4395-9029-7149-85EE-F197F1323CEB}" srcOrd="0" destOrd="3" presId="urn:microsoft.com/office/officeart/2005/8/layout/vProcess5"/>
    <dgm:cxn modelId="{A8A3AA61-1C56-A149-82E2-29E4BB14BCC8}" type="presOf" srcId="{E81EB1DE-F09B-1342-A982-7CDEDA948B1C}" destId="{7E8F7BAF-7A9F-3F4C-AF26-CDF3BC393B0B}" srcOrd="1" destOrd="3" presId="urn:microsoft.com/office/officeart/2005/8/layout/vProcess5"/>
    <dgm:cxn modelId="{B341CF6A-0DE7-A244-97F0-ECAC953553E2}" type="presOf" srcId="{D653C5F5-B8D2-BB4B-A469-1710E055666D}" destId="{219C4395-9029-7149-85EE-F197F1323CEB}" srcOrd="0" destOrd="2" presId="urn:microsoft.com/office/officeart/2005/8/layout/vProcess5"/>
    <dgm:cxn modelId="{27EA0375-4005-6F4B-900F-9F6C26A42B50}" type="presOf" srcId="{D653C5F5-B8D2-BB4B-A469-1710E055666D}" destId="{AAC117B2-4B10-2344-824A-5C73BC7BFEF1}" srcOrd="1" destOrd="2" presId="urn:microsoft.com/office/officeart/2005/8/layout/vProcess5"/>
    <dgm:cxn modelId="{FC056255-1C02-BB48-B94A-202AA19F45E9}" type="presOf" srcId="{4786D983-2AED-5547-AD76-A8E750AC315E}" destId="{876840B6-753B-A444-9661-2CC8216B3BE6}" srcOrd="0" destOrd="0" presId="urn:microsoft.com/office/officeart/2005/8/layout/vProcess5"/>
    <dgm:cxn modelId="{7F76BC55-FEC9-0B45-9A63-A96FC8FF1648}" srcId="{8D00CBB6-E996-8542-8828-7FCC39DBCF2E}" destId="{6D00F293-52CB-E14C-AED9-917692FA1048}" srcOrd="0" destOrd="0" parTransId="{2406C4E2-9E31-864D-8728-88EF817D5839}" sibTransId="{9FFADCC0-1419-0647-8B0D-CB40F865A624}"/>
    <dgm:cxn modelId="{92A0FD75-8C66-2D4E-AE54-C049ED848460}" srcId="{0A57AD38-B0CC-5942-822E-1953789F7159}" destId="{9615FB69-8812-3D44-B34B-EE16B671F0D8}" srcOrd="0" destOrd="0" parTransId="{DC2D151E-CC1C-E44C-A03C-646F44A37E68}" sibTransId="{7CF05720-CEFF-4547-B1FD-DB82C5190FF4}"/>
    <dgm:cxn modelId="{22C0BB59-0A35-954E-A27C-F7FD026C528D}" type="presOf" srcId="{8D00CBB6-E996-8542-8828-7FCC39DBCF2E}" destId="{AAC117B2-4B10-2344-824A-5C73BC7BFEF1}" srcOrd="1" destOrd="0" presId="urn:microsoft.com/office/officeart/2005/8/layout/vProcess5"/>
    <dgm:cxn modelId="{24486A7F-9767-6949-8437-D8B03C047C17}" type="presOf" srcId="{80424D46-E841-AE4F-9430-C7EC10842BB3}" destId="{7E8F7BAF-7A9F-3F4C-AF26-CDF3BC393B0B}" srcOrd="1" destOrd="2" presId="urn:microsoft.com/office/officeart/2005/8/layout/vProcess5"/>
    <dgm:cxn modelId="{DA8A8D89-A82B-F749-AF32-DCD35F54008A}" srcId="{8D00CBB6-E996-8542-8828-7FCC39DBCF2E}" destId="{762E4E22-8A2A-C142-A570-4C5D217E21BF}" srcOrd="2" destOrd="0" parTransId="{E3B3F41E-6F7D-1045-82A9-06AB528A95B1}" sibTransId="{45C5C41A-4595-7E41-AB85-023B02B389E8}"/>
    <dgm:cxn modelId="{3D92719C-9EEA-AF41-97EC-0E42B2A22B09}" type="presOf" srcId="{762E4E22-8A2A-C142-A570-4C5D217E21BF}" destId="{AAC117B2-4B10-2344-824A-5C73BC7BFEF1}" srcOrd="1" destOrd="3" presId="urn:microsoft.com/office/officeart/2005/8/layout/vProcess5"/>
    <dgm:cxn modelId="{3EA574B8-4199-B647-A263-8864547349AF}" type="presOf" srcId="{9615FB69-8812-3D44-B34B-EE16B671F0D8}" destId="{7E8F7BAF-7A9F-3F4C-AF26-CDF3BC393B0B}" srcOrd="1" destOrd="1" presId="urn:microsoft.com/office/officeart/2005/8/layout/vProcess5"/>
    <dgm:cxn modelId="{DDE007BF-5410-E949-BDCB-C1E755CC3C97}" type="presOf" srcId="{80424D46-E841-AE4F-9430-C7EC10842BB3}" destId="{1B0B7151-9BBF-644F-B0E8-42116B23801F}" srcOrd="0" destOrd="2" presId="urn:microsoft.com/office/officeart/2005/8/layout/vProcess5"/>
    <dgm:cxn modelId="{49C125C7-164D-7E4D-A8FB-4F68AC9BC6C2}" srcId="{8D00CBB6-E996-8542-8828-7FCC39DBCF2E}" destId="{D653C5F5-B8D2-BB4B-A469-1710E055666D}" srcOrd="1" destOrd="0" parTransId="{16146A0A-C176-CF45-88A2-FF39267F4F83}" sibTransId="{01072D74-345D-0D44-8B71-39A09C440546}"/>
    <dgm:cxn modelId="{A45C7DC8-8877-3D4D-AC45-A21CAB2C7DAF}" type="presOf" srcId="{0A57AD38-B0CC-5942-822E-1953789F7159}" destId="{7E8F7BAF-7A9F-3F4C-AF26-CDF3BC393B0B}" srcOrd="1" destOrd="0" presId="urn:microsoft.com/office/officeart/2005/8/layout/vProcess5"/>
    <dgm:cxn modelId="{4BDE3FCD-2371-F449-A712-D90E8B4F02B4}" srcId="{4786D983-2AED-5547-AD76-A8E750AC315E}" destId="{EACAEDA2-1ABB-164B-9C16-9B474FD0E400}" srcOrd="0" destOrd="0" parTransId="{CF2C5615-A004-3F43-BABC-A45A836B8C36}" sibTransId="{D84040DC-F499-0543-B13E-DE282794FB2A}"/>
    <dgm:cxn modelId="{EFDE4FCF-47D6-E542-96F9-EFE92E34F00F}" type="presOf" srcId="{E81EB1DE-F09B-1342-A982-7CDEDA948B1C}" destId="{1B0B7151-9BBF-644F-B0E8-42116B23801F}" srcOrd="0" destOrd="3" presId="urn:microsoft.com/office/officeart/2005/8/layout/vProcess5"/>
    <dgm:cxn modelId="{0BEC45D6-24CD-B04F-A63F-B33882B52744}" type="presOf" srcId="{0A57AD38-B0CC-5942-822E-1953789F7159}" destId="{1B0B7151-9BBF-644F-B0E8-42116B23801F}" srcOrd="0" destOrd="0" presId="urn:microsoft.com/office/officeart/2005/8/layout/vProcess5"/>
    <dgm:cxn modelId="{D2B1BDD6-13BF-A64F-9998-DD78C3006FA1}" type="presOf" srcId="{D84040DC-F499-0543-B13E-DE282794FB2A}" destId="{C5EAB97F-AA72-3141-ADBE-AFF38E803E36}" srcOrd="0" destOrd="0" presId="urn:microsoft.com/office/officeart/2005/8/layout/vProcess5"/>
    <dgm:cxn modelId="{133046E5-C434-1B4E-BE51-E780E691C195}" type="presOf" srcId="{9615FB69-8812-3D44-B34B-EE16B671F0D8}" destId="{1B0B7151-9BBF-644F-B0E8-42116B23801F}" srcOrd="0" destOrd="1" presId="urn:microsoft.com/office/officeart/2005/8/layout/vProcess5"/>
    <dgm:cxn modelId="{976ABDE8-2198-FB40-B230-45925380CCDB}" type="presOf" srcId="{6D00F293-52CB-E14C-AED9-917692FA1048}" destId="{219C4395-9029-7149-85EE-F197F1323CEB}" srcOrd="0" destOrd="1" presId="urn:microsoft.com/office/officeart/2005/8/layout/vProcess5"/>
    <dgm:cxn modelId="{1EA981F4-CE05-8842-996C-830B6CAD90FC}" srcId="{0A57AD38-B0CC-5942-822E-1953789F7159}" destId="{E81EB1DE-F09B-1342-A982-7CDEDA948B1C}" srcOrd="2" destOrd="0" parTransId="{5D7A6D9D-A7FA-B344-820D-E798B475B0CA}" sibTransId="{B3DD21DE-69F6-5D47-ACE5-96FC5D9763F9}"/>
    <dgm:cxn modelId="{64C72AF5-D72E-E048-A6B9-322128745E1D}" type="presOf" srcId="{8D00CBB6-E996-8542-8828-7FCC39DBCF2E}" destId="{219C4395-9029-7149-85EE-F197F1323CEB}" srcOrd="0" destOrd="0" presId="urn:microsoft.com/office/officeart/2005/8/layout/vProcess5"/>
    <dgm:cxn modelId="{8BD0BCF7-43B3-7049-BD00-BF7C46F6C156}" srcId="{4786D983-2AED-5547-AD76-A8E750AC315E}" destId="{8D00CBB6-E996-8542-8828-7FCC39DBCF2E}" srcOrd="1" destOrd="0" parTransId="{74C61D92-8EC7-7F4F-9D9B-D987E10F8CE1}" sibTransId="{C487C310-BCEE-9349-8B27-0789BF4B34BF}"/>
    <dgm:cxn modelId="{C56A53FB-5A84-DD4A-B290-E8C26BD5156A}" type="presOf" srcId="{C487C310-BCEE-9349-8B27-0789BF4B34BF}" destId="{A3B1E715-E713-B84C-9727-F735A68245C9}" srcOrd="0" destOrd="0" presId="urn:microsoft.com/office/officeart/2005/8/layout/vProcess5"/>
    <dgm:cxn modelId="{661F004E-D1F3-1844-809B-C0FBA832E8CB}" type="presParOf" srcId="{876840B6-753B-A444-9661-2CC8216B3BE6}" destId="{5C437DED-47BB-5148-85F5-E1B04DCFB962}" srcOrd="0" destOrd="0" presId="urn:microsoft.com/office/officeart/2005/8/layout/vProcess5"/>
    <dgm:cxn modelId="{153DB8DB-BD72-C948-B4E8-7056EEDDC132}" type="presParOf" srcId="{876840B6-753B-A444-9661-2CC8216B3BE6}" destId="{53E62CC8-C687-B44D-A1F9-214B82C9B592}" srcOrd="1" destOrd="0" presId="urn:microsoft.com/office/officeart/2005/8/layout/vProcess5"/>
    <dgm:cxn modelId="{569A70BE-CE03-6C4A-A7C5-2E897356EC76}" type="presParOf" srcId="{876840B6-753B-A444-9661-2CC8216B3BE6}" destId="{219C4395-9029-7149-85EE-F197F1323CEB}" srcOrd="2" destOrd="0" presId="urn:microsoft.com/office/officeart/2005/8/layout/vProcess5"/>
    <dgm:cxn modelId="{2932D24C-623A-DD41-AF6A-F405C6395C1D}" type="presParOf" srcId="{876840B6-753B-A444-9661-2CC8216B3BE6}" destId="{1B0B7151-9BBF-644F-B0E8-42116B23801F}" srcOrd="3" destOrd="0" presId="urn:microsoft.com/office/officeart/2005/8/layout/vProcess5"/>
    <dgm:cxn modelId="{DE38C50A-CA94-6B43-B759-3503D472F23B}" type="presParOf" srcId="{876840B6-753B-A444-9661-2CC8216B3BE6}" destId="{C5EAB97F-AA72-3141-ADBE-AFF38E803E36}" srcOrd="4" destOrd="0" presId="urn:microsoft.com/office/officeart/2005/8/layout/vProcess5"/>
    <dgm:cxn modelId="{A08D27F7-4439-2E48-B546-17FB535BCF92}" type="presParOf" srcId="{876840B6-753B-A444-9661-2CC8216B3BE6}" destId="{A3B1E715-E713-B84C-9727-F735A68245C9}" srcOrd="5" destOrd="0" presId="urn:microsoft.com/office/officeart/2005/8/layout/vProcess5"/>
    <dgm:cxn modelId="{5B47137B-B989-1546-9916-B6B7D8B7BE49}" type="presParOf" srcId="{876840B6-753B-A444-9661-2CC8216B3BE6}" destId="{812FCBB9-611A-9C4D-BC9A-CFD430FAF1FE}" srcOrd="6" destOrd="0" presId="urn:microsoft.com/office/officeart/2005/8/layout/vProcess5"/>
    <dgm:cxn modelId="{8425A9E4-DFE4-4A48-96B4-BBB2C1A1F924}" type="presParOf" srcId="{876840B6-753B-A444-9661-2CC8216B3BE6}" destId="{AAC117B2-4B10-2344-824A-5C73BC7BFEF1}" srcOrd="7" destOrd="0" presId="urn:microsoft.com/office/officeart/2005/8/layout/vProcess5"/>
    <dgm:cxn modelId="{C6F655E7-826F-004D-BB75-CF2000ED2414}" type="presParOf" srcId="{876840B6-753B-A444-9661-2CC8216B3BE6}" destId="{7E8F7BAF-7A9F-3F4C-AF26-CDF3BC393B0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FA0EC5-4C68-ED42-A25D-C8AC873D235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D8BFF80E-2CE4-E548-9348-5AC537EFF1C2}">
      <dgm:prSet phldrT="[Text]"/>
      <dgm:spPr>
        <a:effectLst>
          <a:softEdge rad="101600"/>
        </a:effectLst>
      </dgm:spPr>
      <dgm:t>
        <a:bodyPr/>
        <a:lstStyle/>
        <a:p>
          <a:r>
            <a:rPr lang="en-US" dirty="0">
              <a:solidFill>
                <a:schemeClr val="tx1"/>
              </a:solidFill>
            </a:rPr>
            <a:t>Includes:</a:t>
          </a:r>
        </a:p>
      </dgm:t>
    </dgm:pt>
    <dgm:pt modelId="{43842BBA-2E2A-8A4C-848F-6CF24DD0D4CA}" type="parTrans" cxnId="{753AFD44-374F-304B-95D3-2F45B56FCA50}">
      <dgm:prSet/>
      <dgm:spPr/>
      <dgm:t>
        <a:bodyPr/>
        <a:lstStyle/>
        <a:p>
          <a:endParaRPr lang="en-US"/>
        </a:p>
      </dgm:t>
    </dgm:pt>
    <dgm:pt modelId="{0AA94EC2-84DE-9B4B-8168-10CA021FE154}" type="sibTrans" cxnId="{753AFD44-374F-304B-95D3-2F45B56FCA50}">
      <dgm:prSet/>
      <dgm:spPr/>
      <dgm:t>
        <a:bodyPr/>
        <a:lstStyle/>
        <a:p>
          <a:endParaRPr lang="en-US"/>
        </a:p>
      </dgm:t>
    </dgm:pt>
    <dgm:pt modelId="{03A7265B-703D-B14A-938B-7E681AF85734}">
      <dgm:prSet/>
      <dgm:spPr/>
      <dgm:t>
        <a:bodyPr/>
        <a:lstStyle/>
        <a:p>
          <a:r>
            <a:rPr lang="en-US">
              <a:solidFill>
                <a:schemeClr val="tx2">
                  <a:lumMod val="10000"/>
                </a:schemeClr>
              </a:solidFill>
            </a:rPr>
            <a:t>Authority key identifier</a:t>
          </a:r>
          <a:endParaRPr lang="en-US" dirty="0">
            <a:solidFill>
              <a:schemeClr val="tx2">
                <a:lumMod val="10000"/>
              </a:schemeClr>
            </a:solidFill>
          </a:endParaRPr>
        </a:p>
      </dgm:t>
    </dgm:pt>
    <dgm:pt modelId="{FC4A74FD-9E1E-4A4F-B64D-C1CD6395FA79}" type="parTrans" cxnId="{F774AC93-2370-C647-9A79-183284701A3E}">
      <dgm:prSet/>
      <dgm:spPr/>
      <dgm:t>
        <a:bodyPr/>
        <a:lstStyle/>
        <a:p>
          <a:endParaRPr lang="en-US"/>
        </a:p>
      </dgm:t>
    </dgm:pt>
    <dgm:pt modelId="{95AE9DBA-1F0C-F24E-9F8C-79B35BA6D1B2}" type="sibTrans" cxnId="{F774AC93-2370-C647-9A79-183284701A3E}">
      <dgm:prSet/>
      <dgm:spPr/>
      <dgm:t>
        <a:bodyPr/>
        <a:lstStyle/>
        <a:p>
          <a:endParaRPr lang="en-US"/>
        </a:p>
      </dgm:t>
    </dgm:pt>
    <dgm:pt modelId="{E1616A9E-E20E-994E-AF2B-BEC33FF150A7}">
      <dgm:prSet/>
      <dgm:spPr/>
      <dgm:t>
        <a:bodyPr/>
        <a:lstStyle/>
        <a:p>
          <a:r>
            <a:rPr lang="en-US">
              <a:solidFill>
                <a:schemeClr val="tx2">
                  <a:lumMod val="10000"/>
                </a:schemeClr>
              </a:solidFill>
            </a:rPr>
            <a:t>Subject key identifier</a:t>
          </a:r>
          <a:endParaRPr lang="en-US" dirty="0">
            <a:solidFill>
              <a:schemeClr val="tx2">
                <a:lumMod val="10000"/>
              </a:schemeClr>
            </a:solidFill>
          </a:endParaRPr>
        </a:p>
      </dgm:t>
    </dgm:pt>
    <dgm:pt modelId="{86BFC9ED-01EA-7844-B527-A4C37CED5273}" type="parTrans" cxnId="{CAC09B53-FA0F-1443-8112-2178897EDF92}">
      <dgm:prSet/>
      <dgm:spPr/>
      <dgm:t>
        <a:bodyPr/>
        <a:lstStyle/>
        <a:p>
          <a:endParaRPr lang="en-US"/>
        </a:p>
      </dgm:t>
    </dgm:pt>
    <dgm:pt modelId="{C395D024-A808-FA40-934A-28C0FE7C34D8}" type="sibTrans" cxnId="{CAC09B53-FA0F-1443-8112-2178897EDF92}">
      <dgm:prSet/>
      <dgm:spPr/>
      <dgm:t>
        <a:bodyPr/>
        <a:lstStyle/>
        <a:p>
          <a:endParaRPr lang="en-US"/>
        </a:p>
      </dgm:t>
    </dgm:pt>
    <dgm:pt modelId="{8E863B6F-29B1-1849-A536-D90DC7190C77}">
      <dgm:prSet/>
      <dgm:spPr/>
      <dgm:t>
        <a:bodyPr/>
        <a:lstStyle/>
        <a:p>
          <a:r>
            <a:rPr lang="en-US">
              <a:solidFill>
                <a:schemeClr val="tx2">
                  <a:lumMod val="10000"/>
                </a:schemeClr>
              </a:solidFill>
            </a:rPr>
            <a:t>Key usage</a:t>
          </a:r>
          <a:endParaRPr lang="en-US" dirty="0">
            <a:solidFill>
              <a:schemeClr val="tx2">
                <a:lumMod val="10000"/>
              </a:schemeClr>
            </a:solidFill>
          </a:endParaRPr>
        </a:p>
      </dgm:t>
    </dgm:pt>
    <dgm:pt modelId="{52721E1A-EE96-FB44-B529-0216F57CE9B6}" type="parTrans" cxnId="{5B8A80B8-2713-CE4B-A8FB-6957C432E243}">
      <dgm:prSet/>
      <dgm:spPr/>
      <dgm:t>
        <a:bodyPr/>
        <a:lstStyle/>
        <a:p>
          <a:endParaRPr lang="en-US"/>
        </a:p>
      </dgm:t>
    </dgm:pt>
    <dgm:pt modelId="{755E28C0-9580-A34B-B708-87B3D8402816}" type="sibTrans" cxnId="{5B8A80B8-2713-CE4B-A8FB-6957C432E243}">
      <dgm:prSet/>
      <dgm:spPr/>
      <dgm:t>
        <a:bodyPr/>
        <a:lstStyle/>
        <a:p>
          <a:endParaRPr lang="en-US"/>
        </a:p>
      </dgm:t>
    </dgm:pt>
    <dgm:pt modelId="{194DA878-0F37-9248-A122-49AB06130FAB}">
      <dgm:prSet/>
      <dgm:spPr/>
      <dgm:t>
        <a:bodyPr/>
        <a:lstStyle/>
        <a:p>
          <a:r>
            <a:rPr lang="en-US">
              <a:solidFill>
                <a:schemeClr val="tx2">
                  <a:lumMod val="10000"/>
                </a:schemeClr>
              </a:solidFill>
            </a:rPr>
            <a:t>Private-key usage period</a:t>
          </a:r>
          <a:endParaRPr lang="en-US" dirty="0">
            <a:solidFill>
              <a:schemeClr val="tx2">
                <a:lumMod val="10000"/>
              </a:schemeClr>
            </a:solidFill>
          </a:endParaRPr>
        </a:p>
      </dgm:t>
    </dgm:pt>
    <dgm:pt modelId="{7F2A5297-B116-EB41-8ACB-44E48F1E93C7}" type="parTrans" cxnId="{94CD998E-0189-E240-ACA7-1F9A8650427E}">
      <dgm:prSet/>
      <dgm:spPr/>
      <dgm:t>
        <a:bodyPr/>
        <a:lstStyle/>
        <a:p>
          <a:endParaRPr lang="en-US"/>
        </a:p>
      </dgm:t>
    </dgm:pt>
    <dgm:pt modelId="{AAB5E900-16CE-1148-86F5-CE4498DE8F69}" type="sibTrans" cxnId="{94CD998E-0189-E240-ACA7-1F9A8650427E}">
      <dgm:prSet/>
      <dgm:spPr/>
      <dgm:t>
        <a:bodyPr/>
        <a:lstStyle/>
        <a:p>
          <a:endParaRPr lang="en-US"/>
        </a:p>
      </dgm:t>
    </dgm:pt>
    <dgm:pt modelId="{730B7798-1A10-6745-A02F-BF8DCFDA1B9E}">
      <dgm:prSet/>
      <dgm:spPr/>
      <dgm:t>
        <a:bodyPr/>
        <a:lstStyle/>
        <a:p>
          <a:r>
            <a:rPr lang="en-US">
              <a:solidFill>
                <a:schemeClr val="tx2">
                  <a:lumMod val="10000"/>
                </a:schemeClr>
              </a:solidFill>
            </a:rPr>
            <a:t>Certificate policies</a:t>
          </a:r>
          <a:endParaRPr lang="en-US" dirty="0">
            <a:solidFill>
              <a:schemeClr val="tx2">
                <a:lumMod val="10000"/>
              </a:schemeClr>
            </a:solidFill>
          </a:endParaRPr>
        </a:p>
      </dgm:t>
    </dgm:pt>
    <dgm:pt modelId="{2142499E-DC22-0F41-A4E5-84CEF8B579C6}" type="parTrans" cxnId="{B6E44FCA-55BC-EA4D-8AE6-D887698EB074}">
      <dgm:prSet/>
      <dgm:spPr/>
      <dgm:t>
        <a:bodyPr/>
        <a:lstStyle/>
        <a:p>
          <a:endParaRPr lang="en-US"/>
        </a:p>
      </dgm:t>
    </dgm:pt>
    <dgm:pt modelId="{69DFC460-919B-7146-BEB2-F9F7B18869D8}" type="sibTrans" cxnId="{B6E44FCA-55BC-EA4D-8AE6-D887698EB074}">
      <dgm:prSet/>
      <dgm:spPr/>
      <dgm:t>
        <a:bodyPr/>
        <a:lstStyle/>
        <a:p>
          <a:endParaRPr lang="en-US"/>
        </a:p>
      </dgm:t>
    </dgm:pt>
    <dgm:pt modelId="{5449BB24-5D69-A840-A6DA-38A04EF4C864}">
      <dgm:prSet/>
      <dgm:spPr/>
      <dgm:t>
        <a:bodyPr/>
        <a:lstStyle/>
        <a:p>
          <a:r>
            <a:rPr lang="en-US">
              <a:solidFill>
                <a:schemeClr val="tx2">
                  <a:lumMod val="10000"/>
                </a:schemeClr>
              </a:solidFill>
            </a:rPr>
            <a:t>Policy mappings</a:t>
          </a:r>
          <a:endParaRPr lang="en-US" dirty="0">
            <a:solidFill>
              <a:schemeClr val="tx2">
                <a:lumMod val="10000"/>
              </a:schemeClr>
            </a:solidFill>
          </a:endParaRPr>
        </a:p>
      </dgm:t>
    </dgm:pt>
    <dgm:pt modelId="{F0F9C41C-8971-724A-A7DD-AE3AD32E6A90}" type="parTrans" cxnId="{6505AC54-47AB-1647-8C07-05E9948DE411}">
      <dgm:prSet/>
      <dgm:spPr/>
      <dgm:t>
        <a:bodyPr/>
        <a:lstStyle/>
        <a:p>
          <a:endParaRPr lang="en-US"/>
        </a:p>
      </dgm:t>
    </dgm:pt>
    <dgm:pt modelId="{EDC7A9D4-AFF5-8247-967A-1E25676C2677}" type="sibTrans" cxnId="{6505AC54-47AB-1647-8C07-05E9948DE411}">
      <dgm:prSet/>
      <dgm:spPr/>
      <dgm:t>
        <a:bodyPr/>
        <a:lstStyle/>
        <a:p>
          <a:endParaRPr lang="en-US"/>
        </a:p>
      </dgm:t>
    </dgm:pt>
    <dgm:pt modelId="{47CE109A-0115-4746-856D-0D7E623663FB}" type="pres">
      <dgm:prSet presAssocID="{15FA0EC5-4C68-ED42-A25D-C8AC873D2357}" presName="linear" presStyleCnt="0">
        <dgm:presLayoutVars>
          <dgm:animLvl val="lvl"/>
          <dgm:resizeHandles val="exact"/>
        </dgm:presLayoutVars>
      </dgm:prSet>
      <dgm:spPr/>
    </dgm:pt>
    <dgm:pt modelId="{03A71742-09C4-1047-8E12-69FE3259A0BB}" type="pres">
      <dgm:prSet presAssocID="{D8BFF80E-2CE4-E548-9348-5AC537EFF1C2}" presName="parentText" presStyleLbl="node1" presStyleIdx="0" presStyleCnt="1" custScaleX="32500" custLinFactNeighborX="-35000" custLinFactNeighborY="2817">
        <dgm:presLayoutVars>
          <dgm:chMax val="0"/>
          <dgm:bulletEnabled val="1"/>
        </dgm:presLayoutVars>
      </dgm:prSet>
      <dgm:spPr/>
    </dgm:pt>
    <dgm:pt modelId="{9A16C004-FFD6-ED4E-9144-A191893ADDB5}" type="pres">
      <dgm:prSet presAssocID="{D8BFF80E-2CE4-E548-9348-5AC537EFF1C2}" presName="childText" presStyleLbl="revTx" presStyleIdx="0" presStyleCnt="1">
        <dgm:presLayoutVars>
          <dgm:bulletEnabled val="1"/>
        </dgm:presLayoutVars>
      </dgm:prSet>
      <dgm:spPr/>
    </dgm:pt>
  </dgm:ptLst>
  <dgm:cxnLst>
    <dgm:cxn modelId="{04285014-06DD-0E4A-8B25-7535FCB46141}" type="presOf" srcId="{8E863B6F-29B1-1849-A536-D90DC7190C77}" destId="{9A16C004-FFD6-ED4E-9144-A191893ADDB5}" srcOrd="0" destOrd="2" presId="urn:microsoft.com/office/officeart/2005/8/layout/vList2"/>
    <dgm:cxn modelId="{2A05421A-8C4E-3340-A93E-7B2C48C6CEBE}" type="presOf" srcId="{15FA0EC5-4C68-ED42-A25D-C8AC873D2357}" destId="{47CE109A-0115-4746-856D-0D7E623663FB}" srcOrd="0" destOrd="0" presId="urn:microsoft.com/office/officeart/2005/8/layout/vList2"/>
    <dgm:cxn modelId="{2A2D2C30-7025-F940-834D-FFC2665E5597}" type="presOf" srcId="{5449BB24-5D69-A840-A6DA-38A04EF4C864}" destId="{9A16C004-FFD6-ED4E-9144-A191893ADDB5}" srcOrd="0" destOrd="5" presId="urn:microsoft.com/office/officeart/2005/8/layout/vList2"/>
    <dgm:cxn modelId="{753AFD44-374F-304B-95D3-2F45B56FCA50}" srcId="{15FA0EC5-4C68-ED42-A25D-C8AC873D2357}" destId="{D8BFF80E-2CE4-E548-9348-5AC537EFF1C2}" srcOrd="0" destOrd="0" parTransId="{43842BBA-2E2A-8A4C-848F-6CF24DD0D4CA}" sibTransId="{0AA94EC2-84DE-9B4B-8168-10CA021FE154}"/>
    <dgm:cxn modelId="{E17C476A-CD00-8648-9FAF-812933582FE3}" type="presOf" srcId="{E1616A9E-E20E-994E-AF2B-BEC33FF150A7}" destId="{9A16C004-FFD6-ED4E-9144-A191893ADDB5}" srcOrd="0" destOrd="1" presId="urn:microsoft.com/office/officeart/2005/8/layout/vList2"/>
    <dgm:cxn modelId="{BC80C652-69D2-BE4E-A228-CAF9AC92730C}" type="presOf" srcId="{03A7265B-703D-B14A-938B-7E681AF85734}" destId="{9A16C004-FFD6-ED4E-9144-A191893ADDB5}" srcOrd="0" destOrd="0" presId="urn:microsoft.com/office/officeart/2005/8/layout/vList2"/>
    <dgm:cxn modelId="{CAC09B53-FA0F-1443-8112-2178897EDF92}" srcId="{D8BFF80E-2CE4-E548-9348-5AC537EFF1C2}" destId="{E1616A9E-E20E-994E-AF2B-BEC33FF150A7}" srcOrd="1" destOrd="0" parTransId="{86BFC9ED-01EA-7844-B527-A4C37CED5273}" sibTransId="{C395D024-A808-FA40-934A-28C0FE7C34D8}"/>
    <dgm:cxn modelId="{6505AC54-47AB-1647-8C07-05E9948DE411}" srcId="{D8BFF80E-2CE4-E548-9348-5AC537EFF1C2}" destId="{5449BB24-5D69-A840-A6DA-38A04EF4C864}" srcOrd="5" destOrd="0" parTransId="{F0F9C41C-8971-724A-A7DD-AE3AD32E6A90}" sibTransId="{EDC7A9D4-AFF5-8247-967A-1E25676C2677}"/>
    <dgm:cxn modelId="{94CD998E-0189-E240-ACA7-1F9A8650427E}" srcId="{D8BFF80E-2CE4-E548-9348-5AC537EFF1C2}" destId="{194DA878-0F37-9248-A122-49AB06130FAB}" srcOrd="3" destOrd="0" parTransId="{7F2A5297-B116-EB41-8ACB-44E48F1E93C7}" sibTransId="{AAB5E900-16CE-1148-86F5-CE4498DE8F69}"/>
    <dgm:cxn modelId="{F774AC93-2370-C647-9A79-183284701A3E}" srcId="{D8BFF80E-2CE4-E548-9348-5AC537EFF1C2}" destId="{03A7265B-703D-B14A-938B-7E681AF85734}" srcOrd="0" destOrd="0" parTransId="{FC4A74FD-9E1E-4A4F-B64D-C1CD6395FA79}" sibTransId="{95AE9DBA-1F0C-F24E-9F8C-79B35BA6D1B2}"/>
    <dgm:cxn modelId="{03DCF694-1CF9-BE4A-864A-5BD285967DE9}" type="presOf" srcId="{194DA878-0F37-9248-A122-49AB06130FAB}" destId="{9A16C004-FFD6-ED4E-9144-A191893ADDB5}" srcOrd="0" destOrd="3" presId="urn:microsoft.com/office/officeart/2005/8/layout/vList2"/>
    <dgm:cxn modelId="{9D765498-B32A-174B-A1D4-E22536028F76}" type="presOf" srcId="{730B7798-1A10-6745-A02F-BF8DCFDA1B9E}" destId="{9A16C004-FFD6-ED4E-9144-A191893ADDB5}" srcOrd="0" destOrd="4" presId="urn:microsoft.com/office/officeart/2005/8/layout/vList2"/>
    <dgm:cxn modelId="{5B8A80B8-2713-CE4B-A8FB-6957C432E243}" srcId="{D8BFF80E-2CE4-E548-9348-5AC537EFF1C2}" destId="{8E863B6F-29B1-1849-A536-D90DC7190C77}" srcOrd="2" destOrd="0" parTransId="{52721E1A-EE96-FB44-B529-0216F57CE9B6}" sibTransId="{755E28C0-9580-A34B-B708-87B3D8402816}"/>
    <dgm:cxn modelId="{B6E44FCA-55BC-EA4D-8AE6-D887698EB074}" srcId="{D8BFF80E-2CE4-E548-9348-5AC537EFF1C2}" destId="{730B7798-1A10-6745-A02F-BF8DCFDA1B9E}" srcOrd="4" destOrd="0" parTransId="{2142499E-DC22-0F41-A4E5-84CEF8B579C6}" sibTransId="{69DFC460-919B-7146-BEB2-F9F7B18869D8}"/>
    <dgm:cxn modelId="{FC8572D7-9ED7-E846-B8AC-2A42645E8324}" type="presOf" srcId="{D8BFF80E-2CE4-E548-9348-5AC537EFF1C2}" destId="{03A71742-09C4-1047-8E12-69FE3259A0BB}" srcOrd="0" destOrd="0" presId="urn:microsoft.com/office/officeart/2005/8/layout/vList2"/>
    <dgm:cxn modelId="{12D5D05A-3791-ED45-8193-AF8B3B633DFF}" type="presParOf" srcId="{47CE109A-0115-4746-856D-0D7E623663FB}" destId="{03A71742-09C4-1047-8E12-69FE3259A0BB}" srcOrd="0" destOrd="0" presId="urn:microsoft.com/office/officeart/2005/8/layout/vList2"/>
    <dgm:cxn modelId="{DE6FD123-1CE3-A94E-A4C5-BB39B398C2E5}" type="presParOf" srcId="{47CE109A-0115-4746-856D-0D7E623663FB}" destId="{9A16C004-FFD6-ED4E-9144-A191893ADDB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7EBD446-FA57-4140-89AB-24B7E8D0B33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EEAC8B1-2D88-A645-86F2-D17B75B2EAA0}">
      <dgm:prSet phldrT="[Text]"/>
      <dgm:spPr>
        <a:effectLst>
          <a:softEdge rad="101600"/>
        </a:effectLst>
      </dgm:spPr>
      <dgm:t>
        <a:bodyPr/>
        <a:lstStyle/>
        <a:p>
          <a:r>
            <a:rPr lang="en-US" dirty="0">
              <a:solidFill>
                <a:schemeClr val="tx1"/>
              </a:solidFill>
            </a:rPr>
            <a:t>Includes:</a:t>
          </a:r>
        </a:p>
      </dgm:t>
    </dgm:pt>
    <dgm:pt modelId="{98C47D2C-B0E1-AA46-AFAF-57497BBF0120}" type="parTrans" cxnId="{C38462B8-BBE0-0548-BD66-8641A437686D}">
      <dgm:prSet/>
      <dgm:spPr/>
      <dgm:t>
        <a:bodyPr/>
        <a:lstStyle/>
        <a:p>
          <a:endParaRPr lang="en-US"/>
        </a:p>
      </dgm:t>
    </dgm:pt>
    <dgm:pt modelId="{32E267F3-20B1-7C48-82CB-1AFBA7928A45}" type="sibTrans" cxnId="{C38462B8-BBE0-0548-BD66-8641A437686D}">
      <dgm:prSet/>
      <dgm:spPr/>
      <dgm:t>
        <a:bodyPr/>
        <a:lstStyle/>
        <a:p>
          <a:endParaRPr lang="en-US"/>
        </a:p>
      </dgm:t>
    </dgm:pt>
    <dgm:pt modelId="{A7609D62-3E31-564E-A042-0A3C7EE58CCB}">
      <dgm:prSet/>
      <dgm:spPr/>
      <dgm:t>
        <a:bodyPr/>
        <a:lstStyle/>
        <a:p>
          <a:r>
            <a:rPr lang="en-US">
              <a:solidFill>
                <a:schemeClr val="tx2">
                  <a:lumMod val="10000"/>
                </a:schemeClr>
              </a:solidFill>
            </a:rPr>
            <a:t>Subject alternative name </a:t>
          </a:r>
          <a:endParaRPr lang="en-US" dirty="0">
            <a:solidFill>
              <a:schemeClr val="tx2">
                <a:lumMod val="10000"/>
              </a:schemeClr>
            </a:solidFill>
          </a:endParaRPr>
        </a:p>
      </dgm:t>
    </dgm:pt>
    <dgm:pt modelId="{388F8B46-AF77-EA4C-88FF-A0A6F102FD68}" type="parTrans" cxnId="{0221BE2A-A01E-B84C-BB35-E7B172FF6CA1}">
      <dgm:prSet/>
      <dgm:spPr/>
      <dgm:t>
        <a:bodyPr/>
        <a:lstStyle/>
        <a:p>
          <a:endParaRPr lang="en-US"/>
        </a:p>
      </dgm:t>
    </dgm:pt>
    <dgm:pt modelId="{04C3065A-5053-004D-857B-FF93B19929F5}" type="sibTrans" cxnId="{0221BE2A-A01E-B84C-BB35-E7B172FF6CA1}">
      <dgm:prSet/>
      <dgm:spPr/>
      <dgm:t>
        <a:bodyPr/>
        <a:lstStyle/>
        <a:p>
          <a:endParaRPr lang="en-US"/>
        </a:p>
      </dgm:t>
    </dgm:pt>
    <dgm:pt modelId="{10961E6E-6635-694E-92F3-A4D7527DFB8D}">
      <dgm:prSet/>
      <dgm:spPr/>
      <dgm:t>
        <a:bodyPr/>
        <a:lstStyle/>
        <a:p>
          <a:r>
            <a:rPr lang="en-US">
              <a:solidFill>
                <a:schemeClr val="tx2">
                  <a:lumMod val="10000"/>
                </a:schemeClr>
              </a:solidFill>
            </a:rPr>
            <a:t>Issuer alternative name </a:t>
          </a:r>
          <a:endParaRPr lang="en-US" dirty="0">
            <a:solidFill>
              <a:schemeClr val="tx2">
                <a:lumMod val="10000"/>
              </a:schemeClr>
            </a:solidFill>
          </a:endParaRPr>
        </a:p>
      </dgm:t>
    </dgm:pt>
    <dgm:pt modelId="{518A082B-D0CF-D74A-B63C-5379AD417C8D}" type="parTrans" cxnId="{D878A1DE-57C8-FA4A-B4C5-5820D8FC5FDA}">
      <dgm:prSet/>
      <dgm:spPr/>
      <dgm:t>
        <a:bodyPr/>
        <a:lstStyle/>
        <a:p>
          <a:endParaRPr lang="en-US"/>
        </a:p>
      </dgm:t>
    </dgm:pt>
    <dgm:pt modelId="{B9C95A31-D4BE-414A-B77F-440B0764D9D1}" type="sibTrans" cxnId="{D878A1DE-57C8-FA4A-B4C5-5820D8FC5FDA}">
      <dgm:prSet/>
      <dgm:spPr/>
      <dgm:t>
        <a:bodyPr/>
        <a:lstStyle/>
        <a:p>
          <a:endParaRPr lang="en-US"/>
        </a:p>
      </dgm:t>
    </dgm:pt>
    <dgm:pt modelId="{5FF40787-4B75-AE43-A098-C7640D47E932}">
      <dgm:prSet/>
      <dgm:spPr/>
      <dgm:t>
        <a:bodyPr/>
        <a:lstStyle/>
        <a:p>
          <a:r>
            <a:rPr lang="en-US">
              <a:solidFill>
                <a:schemeClr val="tx2">
                  <a:lumMod val="10000"/>
                </a:schemeClr>
              </a:solidFill>
            </a:rPr>
            <a:t>Subject directory attributes</a:t>
          </a:r>
          <a:endParaRPr lang="en-US" dirty="0">
            <a:solidFill>
              <a:schemeClr val="tx2">
                <a:lumMod val="10000"/>
              </a:schemeClr>
            </a:solidFill>
          </a:endParaRPr>
        </a:p>
      </dgm:t>
    </dgm:pt>
    <dgm:pt modelId="{FF2B4C7C-A8BC-BC41-A242-5765F4D26477}" type="parTrans" cxnId="{CD32F06C-463B-8440-9A83-116B2395910B}">
      <dgm:prSet/>
      <dgm:spPr/>
      <dgm:t>
        <a:bodyPr/>
        <a:lstStyle/>
        <a:p>
          <a:endParaRPr lang="en-US"/>
        </a:p>
      </dgm:t>
    </dgm:pt>
    <dgm:pt modelId="{7D717EDB-D76A-0D45-B9B2-0FBC33508317}" type="sibTrans" cxnId="{CD32F06C-463B-8440-9A83-116B2395910B}">
      <dgm:prSet/>
      <dgm:spPr/>
      <dgm:t>
        <a:bodyPr/>
        <a:lstStyle/>
        <a:p>
          <a:endParaRPr lang="en-US"/>
        </a:p>
      </dgm:t>
    </dgm:pt>
    <dgm:pt modelId="{C57CFE38-160A-4B4A-B8A0-E55B1607F470}" type="pres">
      <dgm:prSet presAssocID="{A7EBD446-FA57-4140-89AB-24B7E8D0B331}" presName="linear" presStyleCnt="0">
        <dgm:presLayoutVars>
          <dgm:animLvl val="lvl"/>
          <dgm:resizeHandles val="exact"/>
        </dgm:presLayoutVars>
      </dgm:prSet>
      <dgm:spPr/>
    </dgm:pt>
    <dgm:pt modelId="{D36EA31E-2C2B-974C-9300-D371B52A8611}" type="pres">
      <dgm:prSet presAssocID="{2EEAC8B1-2D88-A645-86F2-D17B75B2EAA0}" presName="parentText" presStyleLbl="node1" presStyleIdx="0" presStyleCnt="1" custScaleX="30000" custLinFactNeighborX="-33750" custLinFactNeighborY="-235">
        <dgm:presLayoutVars>
          <dgm:chMax val="0"/>
          <dgm:bulletEnabled val="1"/>
        </dgm:presLayoutVars>
      </dgm:prSet>
      <dgm:spPr/>
    </dgm:pt>
    <dgm:pt modelId="{CC47CFBC-6B12-FE45-A718-879C4BC1F710}" type="pres">
      <dgm:prSet presAssocID="{2EEAC8B1-2D88-A645-86F2-D17B75B2EAA0}" presName="childText" presStyleLbl="revTx" presStyleIdx="0" presStyleCnt="1">
        <dgm:presLayoutVars>
          <dgm:bulletEnabled val="1"/>
        </dgm:presLayoutVars>
      </dgm:prSet>
      <dgm:spPr/>
    </dgm:pt>
  </dgm:ptLst>
  <dgm:cxnLst>
    <dgm:cxn modelId="{F7DDFB22-C7DD-F547-8661-ED32450045E5}" type="presOf" srcId="{A7609D62-3E31-564E-A042-0A3C7EE58CCB}" destId="{CC47CFBC-6B12-FE45-A718-879C4BC1F710}" srcOrd="0" destOrd="0" presId="urn:microsoft.com/office/officeart/2005/8/layout/vList2"/>
    <dgm:cxn modelId="{0221BE2A-A01E-B84C-BB35-E7B172FF6CA1}" srcId="{2EEAC8B1-2D88-A645-86F2-D17B75B2EAA0}" destId="{A7609D62-3E31-564E-A042-0A3C7EE58CCB}" srcOrd="0" destOrd="0" parTransId="{388F8B46-AF77-EA4C-88FF-A0A6F102FD68}" sibTransId="{04C3065A-5053-004D-857B-FF93B19929F5}"/>
    <dgm:cxn modelId="{CB9BC66A-EC8E-114C-86EA-75EC22150222}" type="presOf" srcId="{10961E6E-6635-694E-92F3-A4D7527DFB8D}" destId="{CC47CFBC-6B12-FE45-A718-879C4BC1F710}" srcOrd="0" destOrd="1" presId="urn:microsoft.com/office/officeart/2005/8/layout/vList2"/>
    <dgm:cxn modelId="{CD32F06C-463B-8440-9A83-116B2395910B}" srcId="{2EEAC8B1-2D88-A645-86F2-D17B75B2EAA0}" destId="{5FF40787-4B75-AE43-A098-C7640D47E932}" srcOrd="2" destOrd="0" parTransId="{FF2B4C7C-A8BC-BC41-A242-5765F4D26477}" sibTransId="{7D717EDB-D76A-0D45-B9B2-0FBC33508317}"/>
    <dgm:cxn modelId="{83D1134D-76FB-034B-97D4-068BE7B00E79}" type="presOf" srcId="{A7EBD446-FA57-4140-89AB-24B7E8D0B331}" destId="{C57CFE38-160A-4B4A-B8A0-E55B1607F470}" srcOrd="0" destOrd="0" presId="urn:microsoft.com/office/officeart/2005/8/layout/vList2"/>
    <dgm:cxn modelId="{45CA1583-5DB6-D44A-B241-6365DB86F9AF}" type="presOf" srcId="{5FF40787-4B75-AE43-A098-C7640D47E932}" destId="{CC47CFBC-6B12-FE45-A718-879C4BC1F710}" srcOrd="0" destOrd="2" presId="urn:microsoft.com/office/officeart/2005/8/layout/vList2"/>
    <dgm:cxn modelId="{C38462B8-BBE0-0548-BD66-8641A437686D}" srcId="{A7EBD446-FA57-4140-89AB-24B7E8D0B331}" destId="{2EEAC8B1-2D88-A645-86F2-D17B75B2EAA0}" srcOrd="0" destOrd="0" parTransId="{98C47D2C-B0E1-AA46-AFAF-57497BBF0120}" sibTransId="{32E267F3-20B1-7C48-82CB-1AFBA7928A45}"/>
    <dgm:cxn modelId="{E0BD95D1-0FF2-6A4C-ABD0-4EF0BBCD2CA6}" type="presOf" srcId="{2EEAC8B1-2D88-A645-86F2-D17B75B2EAA0}" destId="{D36EA31E-2C2B-974C-9300-D371B52A8611}" srcOrd="0" destOrd="0" presId="urn:microsoft.com/office/officeart/2005/8/layout/vList2"/>
    <dgm:cxn modelId="{D878A1DE-57C8-FA4A-B4C5-5820D8FC5FDA}" srcId="{2EEAC8B1-2D88-A645-86F2-D17B75B2EAA0}" destId="{10961E6E-6635-694E-92F3-A4D7527DFB8D}" srcOrd="1" destOrd="0" parTransId="{518A082B-D0CF-D74A-B63C-5379AD417C8D}" sibTransId="{B9C95A31-D4BE-414A-B77F-440B0764D9D1}"/>
    <dgm:cxn modelId="{BC1E4C09-EFED-AE45-8D47-D79BD15FDEF5}" type="presParOf" srcId="{C57CFE38-160A-4B4A-B8A0-E55B1607F470}" destId="{D36EA31E-2C2B-974C-9300-D371B52A8611}" srcOrd="0" destOrd="0" presId="urn:microsoft.com/office/officeart/2005/8/layout/vList2"/>
    <dgm:cxn modelId="{1BAC3924-ACC2-2A44-911C-3DBCA6E8A9B3}" type="presParOf" srcId="{C57CFE38-160A-4B4A-B8A0-E55B1607F470}" destId="{CC47CFBC-6B12-FE45-A718-879C4BC1F71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02373A8-EF69-474F-B393-D7154929A6F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2DB18BA-ED06-2548-9A8C-D8166496717C}">
      <dgm:prSet phldrT="[Text]"/>
      <dgm:spPr>
        <a:effectLst>
          <a:softEdge rad="101600"/>
        </a:effectLst>
      </dgm:spPr>
      <dgm:t>
        <a:bodyPr/>
        <a:lstStyle/>
        <a:p>
          <a:r>
            <a:rPr lang="en-US" dirty="0">
              <a:solidFill>
                <a:schemeClr val="tx1"/>
              </a:solidFill>
            </a:rPr>
            <a:t>Includes:</a:t>
          </a:r>
        </a:p>
      </dgm:t>
    </dgm:pt>
    <dgm:pt modelId="{47C9EEBB-F8CC-1343-BE21-A13E283ACDDC}" type="parTrans" cxnId="{411263EC-17ED-DF43-A7FA-F98EC008D5D5}">
      <dgm:prSet/>
      <dgm:spPr/>
      <dgm:t>
        <a:bodyPr/>
        <a:lstStyle/>
        <a:p>
          <a:endParaRPr lang="en-US"/>
        </a:p>
      </dgm:t>
    </dgm:pt>
    <dgm:pt modelId="{1FE60689-39CB-5E48-8227-0E22040FF189}" type="sibTrans" cxnId="{411263EC-17ED-DF43-A7FA-F98EC008D5D5}">
      <dgm:prSet/>
      <dgm:spPr/>
      <dgm:t>
        <a:bodyPr/>
        <a:lstStyle/>
        <a:p>
          <a:endParaRPr lang="en-US"/>
        </a:p>
      </dgm:t>
    </dgm:pt>
    <dgm:pt modelId="{14F8DBE0-39FA-FE4E-A35F-6D188D436F07}">
      <dgm:prSet/>
      <dgm:spPr/>
      <dgm:t>
        <a:bodyPr/>
        <a:lstStyle/>
        <a:p>
          <a:r>
            <a:rPr lang="en-US">
              <a:solidFill>
                <a:schemeClr val="tx2">
                  <a:lumMod val="10000"/>
                </a:schemeClr>
              </a:solidFill>
            </a:rPr>
            <a:t>Basic constraints</a:t>
          </a:r>
          <a:endParaRPr lang="en-US" dirty="0">
            <a:solidFill>
              <a:schemeClr val="tx2">
                <a:lumMod val="10000"/>
              </a:schemeClr>
            </a:solidFill>
          </a:endParaRPr>
        </a:p>
      </dgm:t>
    </dgm:pt>
    <dgm:pt modelId="{7C1C0594-9EDC-3443-AF99-828032EB8BEB}" type="parTrans" cxnId="{CE7406A6-F2BE-7546-938E-F93254FF1843}">
      <dgm:prSet/>
      <dgm:spPr/>
      <dgm:t>
        <a:bodyPr/>
        <a:lstStyle/>
        <a:p>
          <a:endParaRPr lang="en-US"/>
        </a:p>
      </dgm:t>
    </dgm:pt>
    <dgm:pt modelId="{57A478AD-9911-3B4C-A2BC-4F561DAC39F9}" type="sibTrans" cxnId="{CE7406A6-F2BE-7546-938E-F93254FF1843}">
      <dgm:prSet/>
      <dgm:spPr/>
      <dgm:t>
        <a:bodyPr/>
        <a:lstStyle/>
        <a:p>
          <a:endParaRPr lang="en-US"/>
        </a:p>
      </dgm:t>
    </dgm:pt>
    <dgm:pt modelId="{47460BAC-CC82-014D-9340-678F8DA5DA54}">
      <dgm:prSet/>
      <dgm:spPr/>
      <dgm:t>
        <a:bodyPr/>
        <a:lstStyle/>
        <a:p>
          <a:r>
            <a:rPr lang="en-US">
              <a:solidFill>
                <a:schemeClr val="tx2">
                  <a:lumMod val="10000"/>
                </a:schemeClr>
              </a:solidFill>
            </a:rPr>
            <a:t>Name constraints</a:t>
          </a:r>
          <a:endParaRPr lang="en-US" dirty="0">
            <a:solidFill>
              <a:schemeClr val="tx2">
                <a:lumMod val="10000"/>
              </a:schemeClr>
            </a:solidFill>
          </a:endParaRPr>
        </a:p>
      </dgm:t>
    </dgm:pt>
    <dgm:pt modelId="{B5F31346-9F30-7641-A468-2187ECF3D0AD}" type="parTrans" cxnId="{2C00E5B7-FF16-C24A-BD9A-93832BBDD426}">
      <dgm:prSet/>
      <dgm:spPr/>
      <dgm:t>
        <a:bodyPr/>
        <a:lstStyle/>
        <a:p>
          <a:endParaRPr lang="en-US"/>
        </a:p>
      </dgm:t>
    </dgm:pt>
    <dgm:pt modelId="{D90953BF-37E0-FC4D-9A77-600DF42CE789}" type="sibTrans" cxnId="{2C00E5B7-FF16-C24A-BD9A-93832BBDD426}">
      <dgm:prSet/>
      <dgm:spPr/>
      <dgm:t>
        <a:bodyPr/>
        <a:lstStyle/>
        <a:p>
          <a:endParaRPr lang="en-US"/>
        </a:p>
      </dgm:t>
    </dgm:pt>
    <dgm:pt modelId="{06A61EDB-59C6-E045-9193-7CA8CBCFCBC7}">
      <dgm:prSet/>
      <dgm:spPr/>
      <dgm:t>
        <a:bodyPr/>
        <a:lstStyle/>
        <a:p>
          <a:r>
            <a:rPr lang="en-US">
              <a:solidFill>
                <a:schemeClr val="tx2">
                  <a:lumMod val="10000"/>
                </a:schemeClr>
              </a:solidFill>
            </a:rPr>
            <a:t>Policy constraints</a:t>
          </a:r>
          <a:endParaRPr lang="en-US" dirty="0">
            <a:solidFill>
              <a:schemeClr val="tx2">
                <a:lumMod val="10000"/>
              </a:schemeClr>
            </a:solidFill>
          </a:endParaRPr>
        </a:p>
      </dgm:t>
    </dgm:pt>
    <dgm:pt modelId="{60529279-3FD7-7C49-9DDA-406D0BA04568}" type="parTrans" cxnId="{469C8BF0-8404-E245-962B-A2A9A3FF12D2}">
      <dgm:prSet/>
      <dgm:spPr/>
      <dgm:t>
        <a:bodyPr/>
        <a:lstStyle/>
        <a:p>
          <a:endParaRPr lang="en-US"/>
        </a:p>
      </dgm:t>
    </dgm:pt>
    <dgm:pt modelId="{153C66C9-0D2B-3348-AFF2-B007D7DCB055}" type="sibTrans" cxnId="{469C8BF0-8404-E245-962B-A2A9A3FF12D2}">
      <dgm:prSet/>
      <dgm:spPr/>
      <dgm:t>
        <a:bodyPr/>
        <a:lstStyle/>
        <a:p>
          <a:endParaRPr lang="en-US"/>
        </a:p>
      </dgm:t>
    </dgm:pt>
    <dgm:pt modelId="{02689977-47EB-7A43-B1EB-32F8FEB4C629}" type="pres">
      <dgm:prSet presAssocID="{F02373A8-EF69-474F-B393-D7154929A6F4}" presName="linear" presStyleCnt="0">
        <dgm:presLayoutVars>
          <dgm:animLvl val="lvl"/>
          <dgm:resizeHandles val="exact"/>
        </dgm:presLayoutVars>
      </dgm:prSet>
      <dgm:spPr/>
    </dgm:pt>
    <dgm:pt modelId="{9A3CF717-C7AF-544A-8545-94FAE6C198A7}" type="pres">
      <dgm:prSet presAssocID="{22DB18BA-ED06-2548-9A8C-D8166496717C}" presName="parentText" presStyleLbl="node1" presStyleIdx="0" presStyleCnt="1" custScaleX="25000" custLinFactNeighborX="-37500" custLinFactNeighborY="-1569">
        <dgm:presLayoutVars>
          <dgm:chMax val="0"/>
          <dgm:bulletEnabled val="1"/>
        </dgm:presLayoutVars>
      </dgm:prSet>
      <dgm:spPr/>
    </dgm:pt>
    <dgm:pt modelId="{EA8A86C7-3E78-A248-A628-BA76547E270E}" type="pres">
      <dgm:prSet presAssocID="{22DB18BA-ED06-2548-9A8C-D8166496717C}" presName="childText" presStyleLbl="revTx" presStyleIdx="0" presStyleCnt="1">
        <dgm:presLayoutVars>
          <dgm:bulletEnabled val="1"/>
        </dgm:presLayoutVars>
      </dgm:prSet>
      <dgm:spPr/>
    </dgm:pt>
  </dgm:ptLst>
  <dgm:cxnLst>
    <dgm:cxn modelId="{05E9D426-39EA-6742-98A9-5742C912E9DF}" type="presOf" srcId="{F02373A8-EF69-474F-B393-D7154929A6F4}" destId="{02689977-47EB-7A43-B1EB-32F8FEB4C629}" srcOrd="0" destOrd="0" presId="urn:microsoft.com/office/officeart/2005/8/layout/vList2"/>
    <dgm:cxn modelId="{91B3D935-00EB-794E-ABD2-A118F21FCFCB}" type="presOf" srcId="{06A61EDB-59C6-E045-9193-7CA8CBCFCBC7}" destId="{EA8A86C7-3E78-A248-A628-BA76547E270E}" srcOrd="0" destOrd="2" presId="urn:microsoft.com/office/officeart/2005/8/layout/vList2"/>
    <dgm:cxn modelId="{712C4242-963D-7143-BFFB-2CD6A4C85F3E}" type="presOf" srcId="{14F8DBE0-39FA-FE4E-A35F-6D188D436F07}" destId="{EA8A86C7-3E78-A248-A628-BA76547E270E}" srcOrd="0" destOrd="0" presId="urn:microsoft.com/office/officeart/2005/8/layout/vList2"/>
    <dgm:cxn modelId="{CE7406A6-F2BE-7546-938E-F93254FF1843}" srcId="{22DB18BA-ED06-2548-9A8C-D8166496717C}" destId="{14F8DBE0-39FA-FE4E-A35F-6D188D436F07}" srcOrd="0" destOrd="0" parTransId="{7C1C0594-9EDC-3443-AF99-828032EB8BEB}" sibTransId="{57A478AD-9911-3B4C-A2BC-4F561DAC39F9}"/>
    <dgm:cxn modelId="{2C00E5B7-FF16-C24A-BD9A-93832BBDD426}" srcId="{22DB18BA-ED06-2548-9A8C-D8166496717C}" destId="{47460BAC-CC82-014D-9340-678F8DA5DA54}" srcOrd="1" destOrd="0" parTransId="{B5F31346-9F30-7641-A468-2187ECF3D0AD}" sibTransId="{D90953BF-37E0-FC4D-9A77-600DF42CE789}"/>
    <dgm:cxn modelId="{E16DECC8-A3A9-E849-8215-E4185A705C61}" type="presOf" srcId="{22DB18BA-ED06-2548-9A8C-D8166496717C}" destId="{9A3CF717-C7AF-544A-8545-94FAE6C198A7}" srcOrd="0" destOrd="0" presId="urn:microsoft.com/office/officeart/2005/8/layout/vList2"/>
    <dgm:cxn modelId="{EC46B6EB-D895-0A45-B0FA-03778D50DE11}" type="presOf" srcId="{47460BAC-CC82-014D-9340-678F8DA5DA54}" destId="{EA8A86C7-3E78-A248-A628-BA76547E270E}" srcOrd="0" destOrd="1" presId="urn:microsoft.com/office/officeart/2005/8/layout/vList2"/>
    <dgm:cxn modelId="{411263EC-17ED-DF43-A7FA-F98EC008D5D5}" srcId="{F02373A8-EF69-474F-B393-D7154929A6F4}" destId="{22DB18BA-ED06-2548-9A8C-D8166496717C}" srcOrd="0" destOrd="0" parTransId="{47C9EEBB-F8CC-1343-BE21-A13E283ACDDC}" sibTransId="{1FE60689-39CB-5E48-8227-0E22040FF189}"/>
    <dgm:cxn modelId="{469C8BF0-8404-E245-962B-A2A9A3FF12D2}" srcId="{22DB18BA-ED06-2548-9A8C-D8166496717C}" destId="{06A61EDB-59C6-E045-9193-7CA8CBCFCBC7}" srcOrd="2" destOrd="0" parTransId="{60529279-3FD7-7C49-9DDA-406D0BA04568}" sibTransId="{153C66C9-0D2B-3348-AFF2-B007D7DCB055}"/>
    <dgm:cxn modelId="{3A04DD73-CE77-6C4B-909A-5167142C8FDA}" type="presParOf" srcId="{02689977-47EB-7A43-B1EB-32F8FEB4C629}" destId="{9A3CF717-C7AF-544A-8545-94FAE6C198A7}" srcOrd="0" destOrd="0" presId="urn:microsoft.com/office/officeart/2005/8/layout/vList2"/>
    <dgm:cxn modelId="{88B693FC-DD3F-794B-9557-D140E4A52050}" type="presParOf" srcId="{02689977-47EB-7A43-B1EB-32F8FEB4C629}" destId="{EA8A86C7-3E78-A248-A628-BA76547E27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FC235C9-2D45-B848-B76A-28F9457DD5D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DB55E5-F5A5-9949-A767-0B08B7C4BA22}">
      <dgm:prSet/>
      <dgm:spPr/>
      <dgm:t>
        <a:bodyPr/>
        <a:lstStyle/>
        <a:p>
          <a:pPr rtl="0"/>
          <a:r>
            <a:rPr lang="en-US" dirty="0"/>
            <a:t>The Extensible Markup Language (XML)</a:t>
          </a:r>
        </a:p>
      </dgm:t>
    </dgm:pt>
    <dgm:pt modelId="{E90A3150-0E05-C449-9D81-62B16E020828}" type="parTrans" cxnId="{5E7FC17C-2670-0B46-84EF-B3B4FB637D95}">
      <dgm:prSet/>
      <dgm:spPr/>
      <dgm:t>
        <a:bodyPr/>
        <a:lstStyle/>
        <a:p>
          <a:endParaRPr lang="en-US"/>
        </a:p>
      </dgm:t>
    </dgm:pt>
    <dgm:pt modelId="{E9647BA1-8007-1242-9958-B358823BC2E0}" type="sibTrans" cxnId="{5E7FC17C-2670-0B46-84EF-B3B4FB637D95}">
      <dgm:prSet/>
      <dgm:spPr/>
      <dgm:t>
        <a:bodyPr/>
        <a:lstStyle/>
        <a:p>
          <a:endParaRPr lang="en-US"/>
        </a:p>
      </dgm:t>
    </dgm:pt>
    <dgm:pt modelId="{C3FB879F-5D61-A748-99C8-E67604BBEE5B}">
      <dgm:prSet/>
      <dgm:spPr/>
      <dgm:t>
        <a:bodyPr/>
        <a:lstStyle/>
        <a:p>
          <a:pPr rtl="0"/>
          <a:r>
            <a:rPr lang="en-US" dirty="0"/>
            <a:t>Appear similar to HTML documents that are visible as Web pages, but provide greater functionality</a:t>
          </a:r>
        </a:p>
      </dgm:t>
    </dgm:pt>
    <dgm:pt modelId="{46525BBB-F99B-EB47-8788-53AFE0AC9D54}" type="parTrans" cxnId="{9968740C-9375-0E48-AD27-F688DE2EC50C}">
      <dgm:prSet/>
      <dgm:spPr/>
      <dgm:t>
        <a:bodyPr/>
        <a:lstStyle/>
        <a:p>
          <a:endParaRPr lang="en-US"/>
        </a:p>
      </dgm:t>
    </dgm:pt>
    <dgm:pt modelId="{6E8DAC88-E3DA-8449-8E53-282B79DE5BDF}" type="sibTrans" cxnId="{9968740C-9375-0E48-AD27-F688DE2EC50C}">
      <dgm:prSet/>
      <dgm:spPr/>
      <dgm:t>
        <a:bodyPr/>
        <a:lstStyle/>
        <a:p>
          <a:endParaRPr lang="en-US"/>
        </a:p>
      </dgm:t>
    </dgm:pt>
    <dgm:pt modelId="{2A3A7A52-5A55-0441-812C-83078E50C340}">
      <dgm:prSet/>
      <dgm:spPr/>
      <dgm:t>
        <a:bodyPr/>
        <a:lstStyle/>
        <a:p>
          <a:pPr rtl="0"/>
          <a:r>
            <a:rPr lang="en-US" dirty="0"/>
            <a:t>Includes strict definitions of the data type of each field</a:t>
          </a:r>
        </a:p>
      </dgm:t>
    </dgm:pt>
    <dgm:pt modelId="{19F8D49A-309E-384C-B5D6-2AB568692C60}" type="parTrans" cxnId="{D5F3E870-9037-7D46-BAFF-67665A567F32}">
      <dgm:prSet/>
      <dgm:spPr/>
      <dgm:t>
        <a:bodyPr/>
        <a:lstStyle/>
        <a:p>
          <a:endParaRPr lang="en-US"/>
        </a:p>
      </dgm:t>
    </dgm:pt>
    <dgm:pt modelId="{35FCB0C9-EBC0-AE4E-B18A-0056EC86829A}" type="sibTrans" cxnId="{D5F3E870-9037-7D46-BAFF-67665A567F32}">
      <dgm:prSet/>
      <dgm:spPr/>
      <dgm:t>
        <a:bodyPr/>
        <a:lstStyle/>
        <a:p>
          <a:endParaRPr lang="en-US"/>
        </a:p>
      </dgm:t>
    </dgm:pt>
    <dgm:pt modelId="{66456DAE-941F-214F-BE9E-4F296D3BE234}">
      <dgm:prSet/>
      <dgm:spPr/>
      <dgm:t>
        <a:bodyPr/>
        <a:lstStyle/>
        <a:p>
          <a:pPr rtl="0"/>
          <a:r>
            <a:rPr lang="en-US" dirty="0"/>
            <a:t>Provides encoding rules for commands that are used to transfer and update data objects</a:t>
          </a:r>
        </a:p>
      </dgm:t>
    </dgm:pt>
    <dgm:pt modelId="{FD21E6D8-187C-6146-A28D-37A80D129817}" type="parTrans" cxnId="{F521D666-7B97-0D4A-8011-C708BBC2253A}">
      <dgm:prSet/>
      <dgm:spPr/>
      <dgm:t>
        <a:bodyPr/>
        <a:lstStyle/>
        <a:p>
          <a:endParaRPr lang="en-US"/>
        </a:p>
      </dgm:t>
    </dgm:pt>
    <dgm:pt modelId="{67C4AE6F-CA74-AD49-8456-ADE9CF78A0FE}" type="sibTrans" cxnId="{F521D666-7B97-0D4A-8011-C708BBC2253A}">
      <dgm:prSet/>
      <dgm:spPr/>
      <dgm:t>
        <a:bodyPr/>
        <a:lstStyle/>
        <a:p>
          <a:endParaRPr lang="en-US"/>
        </a:p>
      </dgm:t>
    </dgm:pt>
    <dgm:pt modelId="{8BE7AE1E-4C5B-994F-B484-6E3D13D654FD}">
      <dgm:prSet/>
      <dgm:spPr/>
      <dgm:t>
        <a:bodyPr/>
        <a:lstStyle/>
        <a:p>
          <a:pPr rtl="0"/>
          <a:r>
            <a:rPr lang="en-US" dirty="0"/>
            <a:t>The Simple Object Access Protocol (SOAP)</a:t>
          </a:r>
        </a:p>
      </dgm:t>
    </dgm:pt>
    <dgm:pt modelId="{CA8AF348-0D58-FF42-A13C-C51CEC4A9E57}" type="parTrans" cxnId="{9D5FB6FE-4D19-E946-9D09-16377C6420DE}">
      <dgm:prSet/>
      <dgm:spPr/>
      <dgm:t>
        <a:bodyPr/>
        <a:lstStyle/>
        <a:p>
          <a:endParaRPr lang="en-US"/>
        </a:p>
      </dgm:t>
    </dgm:pt>
    <dgm:pt modelId="{546BDE9E-2917-5841-833E-4B725AEC6F2D}" type="sibTrans" cxnId="{9D5FB6FE-4D19-E946-9D09-16377C6420DE}">
      <dgm:prSet/>
      <dgm:spPr/>
      <dgm:t>
        <a:bodyPr/>
        <a:lstStyle/>
        <a:p>
          <a:endParaRPr lang="en-US"/>
        </a:p>
      </dgm:t>
    </dgm:pt>
    <dgm:pt modelId="{6288B48A-3DAC-2445-91DD-2469EAB829E7}">
      <dgm:prSet/>
      <dgm:spPr/>
      <dgm:t>
        <a:bodyPr/>
        <a:lstStyle/>
        <a:p>
          <a:pPr rtl="0"/>
          <a:r>
            <a:rPr lang="en-US" dirty="0"/>
            <a:t>Minimal set of conventions for invoking code using XML over HTTP</a:t>
          </a:r>
        </a:p>
      </dgm:t>
    </dgm:pt>
    <dgm:pt modelId="{8EE3249B-6A70-1C4D-92AA-BB426A2245A2}" type="parTrans" cxnId="{99EE5F28-72F2-D446-A10B-D4E415E6789F}">
      <dgm:prSet/>
      <dgm:spPr/>
      <dgm:t>
        <a:bodyPr/>
        <a:lstStyle/>
        <a:p>
          <a:endParaRPr lang="en-US"/>
        </a:p>
      </dgm:t>
    </dgm:pt>
    <dgm:pt modelId="{2ED3F80D-D4F0-534E-B77D-22BBBF4DE2A5}" type="sibTrans" cxnId="{99EE5F28-72F2-D446-A10B-D4E415E6789F}">
      <dgm:prSet/>
      <dgm:spPr/>
      <dgm:t>
        <a:bodyPr/>
        <a:lstStyle/>
        <a:p>
          <a:endParaRPr lang="en-US"/>
        </a:p>
      </dgm:t>
    </dgm:pt>
    <dgm:pt modelId="{B49B485A-A939-CE4F-924F-EE1D60BE94B0}">
      <dgm:prSet/>
      <dgm:spPr/>
      <dgm:t>
        <a:bodyPr/>
        <a:lstStyle/>
        <a:p>
          <a:pPr rtl="0"/>
          <a:r>
            <a:rPr lang="en-US" dirty="0"/>
            <a:t>Enables applications to request services from one another with XML-based requests and receive responses as data formatted with XML</a:t>
          </a:r>
        </a:p>
      </dgm:t>
    </dgm:pt>
    <dgm:pt modelId="{54972DF0-83F7-9045-AE23-E53FA9303B94}" type="parTrans" cxnId="{FFB54AFA-49CD-3340-8430-E0A4CBC21B11}">
      <dgm:prSet/>
      <dgm:spPr/>
      <dgm:t>
        <a:bodyPr/>
        <a:lstStyle/>
        <a:p>
          <a:endParaRPr lang="en-US"/>
        </a:p>
      </dgm:t>
    </dgm:pt>
    <dgm:pt modelId="{C6BE9B51-E665-4F4F-A822-B94518B494C8}" type="sibTrans" cxnId="{FFB54AFA-49CD-3340-8430-E0A4CBC21B11}">
      <dgm:prSet/>
      <dgm:spPr/>
      <dgm:t>
        <a:bodyPr/>
        <a:lstStyle/>
        <a:p>
          <a:endParaRPr lang="en-US"/>
        </a:p>
      </dgm:t>
    </dgm:pt>
    <dgm:pt modelId="{121C3486-6A24-8A44-B967-5B39512982C5}">
      <dgm:prSet/>
      <dgm:spPr/>
      <dgm:t>
        <a:bodyPr/>
        <a:lstStyle/>
        <a:p>
          <a:pPr rtl="0"/>
          <a:r>
            <a:rPr lang="en-US" dirty="0"/>
            <a:t>WS-Security</a:t>
          </a:r>
        </a:p>
      </dgm:t>
    </dgm:pt>
    <dgm:pt modelId="{4DD6F9AF-F473-5A48-853D-F999DF52C401}" type="parTrans" cxnId="{E1097806-28C7-C04D-83CA-5EC4021F3C89}">
      <dgm:prSet/>
      <dgm:spPr/>
      <dgm:t>
        <a:bodyPr/>
        <a:lstStyle/>
        <a:p>
          <a:endParaRPr lang="en-US"/>
        </a:p>
      </dgm:t>
    </dgm:pt>
    <dgm:pt modelId="{E74F82E2-F821-D44D-B7D6-C20DDBBD09F3}" type="sibTrans" cxnId="{E1097806-28C7-C04D-83CA-5EC4021F3C89}">
      <dgm:prSet/>
      <dgm:spPr/>
      <dgm:t>
        <a:bodyPr/>
        <a:lstStyle/>
        <a:p>
          <a:endParaRPr lang="en-US"/>
        </a:p>
      </dgm:t>
    </dgm:pt>
    <dgm:pt modelId="{A9CADA0A-9E95-724A-A677-1A70175CE414}">
      <dgm:prSet/>
      <dgm:spPr/>
      <dgm:t>
        <a:bodyPr/>
        <a:lstStyle/>
        <a:p>
          <a:pPr rtl="0"/>
          <a:r>
            <a:rPr lang="en-US" dirty="0"/>
            <a:t>A set of SOAP extensions for implementing message integrity and confidentiality in Web services</a:t>
          </a:r>
        </a:p>
      </dgm:t>
    </dgm:pt>
    <dgm:pt modelId="{BA0175AF-04A5-7E4D-A0D7-E6F72B699393}" type="parTrans" cxnId="{BA5E0F78-F40E-3B40-B527-C948E6A10F80}">
      <dgm:prSet/>
      <dgm:spPr/>
      <dgm:t>
        <a:bodyPr/>
        <a:lstStyle/>
        <a:p>
          <a:endParaRPr lang="en-US"/>
        </a:p>
      </dgm:t>
    </dgm:pt>
    <dgm:pt modelId="{B5AA3F9E-E57C-7B4C-A09E-E1B154E1A542}" type="sibTrans" cxnId="{BA5E0F78-F40E-3B40-B527-C948E6A10F80}">
      <dgm:prSet/>
      <dgm:spPr/>
      <dgm:t>
        <a:bodyPr/>
        <a:lstStyle/>
        <a:p>
          <a:endParaRPr lang="en-US"/>
        </a:p>
      </dgm:t>
    </dgm:pt>
    <dgm:pt modelId="{ED1CA6AA-3884-754B-9907-A55FFC5FDB39}">
      <dgm:prSet/>
      <dgm:spPr/>
      <dgm:t>
        <a:bodyPr/>
        <a:lstStyle/>
        <a:p>
          <a:pPr rtl="0"/>
          <a:r>
            <a:rPr lang="en-US" dirty="0"/>
            <a:t>Assigns security tokens to each message for use in authentication</a:t>
          </a:r>
        </a:p>
      </dgm:t>
    </dgm:pt>
    <dgm:pt modelId="{AE09B05A-0A89-BD4D-861C-B3FFE829EEDE}" type="parTrans" cxnId="{366B105D-D13C-2846-8604-18142A78E96D}">
      <dgm:prSet/>
      <dgm:spPr/>
      <dgm:t>
        <a:bodyPr/>
        <a:lstStyle/>
        <a:p>
          <a:endParaRPr lang="en-US"/>
        </a:p>
      </dgm:t>
    </dgm:pt>
    <dgm:pt modelId="{82B398BB-1470-CB4F-8464-C852E5CF13E2}" type="sibTrans" cxnId="{366B105D-D13C-2846-8604-18142A78E96D}">
      <dgm:prSet/>
      <dgm:spPr/>
      <dgm:t>
        <a:bodyPr/>
        <a:lstStyle/>
        <a:p>
          <a:endParaRPr lang="en-US"/>
        </a:p>
      </dgm:t>
    </dgm:pt>
    <dgm:pt modelId="{D1C4C67E-10F0-704F-B7A3-D1E5A23980C6}">
      <dgm:prSet/>
      <dgm:spPr/>
      <dgm:t>
        <a:bodyPr/>
        <a:lstStyle/>
        <a:p>
          <a:pPr rtl="0"/>
          <a:r>
            <a:rPr lang="en-US" dirty="0"/>
            <a:t>Security Assertion Markup Language (SAML)</a:t>
          </a:r>
        </a:p>
      </dgm:t>
    </dgm:pt>
    <dgm:pt modelId="{BCCF9702-133D-894E-A45E-966FB36F7E24}" type="parTrans" cxnId="{BB708D4B-B9BD-7540-BA3A-2A8CC851C61F}">
      <dgm:prSet/>
      <dgm:spPr/>
      <dgm:t>
        <a:bodyPr/>
        <a:lstStyle/>
        <a:p>
          <a:endParaRPr lang="en-US"/>
        </a:p>
      </dgm:t>
    </dgm:pt>
    <dgm:pt modelId="{60FC7218-9FDE-424D-94D0-AB0A521FA139}" type="sibTrans" cxnId="{BB708D4B-B9BD-7540-BA3A-2A8CC851C61F}">
      <dgm:prSet/>
      <dgm:spPr/>
      <dgm:t>
        <a:bodyPr/>
        <a:lstStyle/>
        <a:p>
          <a:endParaRPr lang="en-US"/>
        </a:p>
      </dgm:t>
    </dgm:pt>
    <dgm:pt modelId="{391E4BCF-AE16-E647-AB2C-AF7B7CC3B665}">
      <dgm:prSet/>
      <dgm:spPr/>
      <dgm:t>
        <a:bodyPr/>
        <a:lstStyle/>
        <a:p>
          <a:pPr rtl="0"/>
          <a:r>
            <a:rPr lang="en-US" dirty="0"/>
            <a:t>An XML-based language for the exchange of security information between online business partners</a:t>
          </a:r>
        </a:p>
      </dgm:t>
    </dgm:pt>
    <dgm:pt modelId="{F04F13A4-31A5-A74C-AD83-6F3E5E249B4B}" type="parTrans" cxnId="{289C2714-F426-3841-B451-6490C8661DC1}">
      <dgm:prSet/>
      <dgm:spPr/>
      <dgm:t>
        <a:bodyPr/>
        <a:lstStyle/>
        <a:p>
          <a:endParaRPr lang="en-US"/>
        </a:p>
      </dgm:t>
    </dgm:pt>
    <dgm:pt modelId="{CC2917BE-7301-6C4D-883C-F66F0E47F98F}" type="sibTrans" cxnId="{289C2714-F426-3841-B451-6490C8661DC1}">
      <dgm:prSet/>
      <dgm:spPr/>
      <dgm:t>
        <a:bodyPr/>
        <a:lstStyle/>
        <a:p>
          <a:endParaRPr lang="en-US"/>
        </a:p>
      </dgm:t>
    </dgm:pt>
    <dgm:pt modelId="{0ABDC7E4-FAE0-E542-AD89-FCC4F68A3D5D}">
      <dgm:prSet/>
      <dgm:spPr/>
      <dgm:t>
        <a:bodyPr/>
        <a:lstStyle/>
        <a:p>
          <a:pPr rtl="0"/>
          <a:r>
            <a:rPr lang="en-US" dirty="0"/>
            <a:t>Conveys authentication information in the form of assertions about subjects</a:t>
          </a:r>
        </a:p>
      </dgm:t>
    </dgm:pt>
    <dgm:pt modelId="{BE1485BA-9759-1D4B-9165-B47ED782EFA5}" type="parTrans" cxnId="{18A8E670-35B7-774B-92FE-8929B38E34F3}">
      <dgm:prSet/>
      <dgm:spPr/>
      <dgm:t>
        <a:bodyPr/>
        <a:lstStyle/>
        <a:p>
          <a:endParaRPr lang="en-US"/>
        </a:p>
      </dgm:t>
    </dgm:pt>
    <dgm:pt modelId="{4891A905-9559-2841-A114-4E99C4815D19}" type="sibTrans" cxnId="{18A8E670-35B7-774B-92FE-8929B38E34F3}">
      <dgm:prSet/>
      <dgm:spPr/>
      <dgm:t>
        <a:bodyPr/>
        <a:lstStyle/>
        <a:p>
          <a:endParaRPr lang="en-US"/>
        </a:p>
      </dgm:t>
    </dgm:pt>
    <dgm:pt modelId="{3169DABE-4200-9148-90B3-B90F191A2A1D}" type="pres">
      <dgm:prSet presAssocID="{CFC235C9-2D45-B848-B76A-28F9457DD5DC}" presName="linear" presStyleCnt="0">
        <dgm:presLayoutVars>
          <dgm:dir/>
          <dgm:animLvl val="lvl"/>
          <dgm:resizeHandles val="exact"/>
        </dgm:presLayoutVars>
      </dgm:prSet>
      <dgm:spPr/>
    </dgm:pt>
    <dgm:pt modelId="{8F42EB8B-F858-6F41-B392-E54291D58725}" type="pres">
      <dgm:prSet presAssocID="{F9DB55E5-F5A5-9949-A767-0B08B7C4BA22}" presName="parentLin" presStyleCnt="0"/>
      <dgm:spPr/>
    </dgm:pt>
    <dgm:pt modelId="{E3C1098F-1832-6144-ACE4-14856A53D7E9}" type="pres">
      <dgm:prSet presAssocID="{F9DB55E5-F5A5-9949-A767-0B08B7C4BA22}" presName="parentLeftMargin" presStyleLbl="node1" presStyleIdx="0" presStyleCnt="4"/>
      <dgm:spPr/>
    </dgm:pt>
    <dgm:pt modelId="{6B32BA75-6936-434E-9CD9-88E62580523F}" type="pres">
      <dgm:prSet presAssocID="{F9DB55E5-F5A5-9949-A767-0B08B7C4BA22}" presName="parentText" presStyleLbl="node1" presStyleIdx="0" presStyleCnt="4" custScaleX="72819">
        <dgm:presLayoutVars>
          <dgm:chMax val="0"/>
          <dgm:bulletEnabled val="1"/>
        </dgm:presLayoutVars>
      </dgm:prSet>
      <dgm:spPr/>
    </dgm:pt>
    <dgm:pt modelId="{CC525B0C-E575-1742-8E9F-F4FE167497C8}" type="pres">
      <dgm:prSet presAssocID="{F9DB55E5-F5A5-9949-A767-0B08B7C4BA22}" presName="negativeSpace" presStyleCnt="0"/>
      <dgm:spPr/>
    </dgm:pt>
    <dgm:pt modelId="{89231BC6-7BB5-5A4D-8367-5F88A7535315}" type="pres">
      <dgm:prSet presAssocID="{F9DB55E5-F5A5-9949-A767-0B08B7C4BA22}" presName="childText" presStyleLbl="conFgAcc1" presStyleIdx="0" presStyleCnt="4">
        <dgm:presLayoutVars>
          <dgm:bulletEnabled val="1"/>
        </dgm:presLayoutVars>
      </dgm:prSet>
      <dgm:spPr/>
    </dgm:pt>
    <dgm:pt modelId="{F6E2EFB4-40DF-6544-8197-8CC06F0F79A6}" type="pres">
      <dgm:prSet presAssocID="{E9647BA1-8007-1242-9958-B358823BC2E0}" presName="spaceBetweenRectangles" presStyleCnt="0"/>
      <dgm:spPr/>
    </dgm:pt>
    <dgm:pt modelId="{FD6ECB95-F443-C048-83A6-56F81A735DF1}" type="pres">
      <dgm:prSet presAssocID="{8BE7AE1E-4C5B-994F-B484-6E3D13D654FD}" presName="parentLin" presStyleCnt="0"/>
      <dgm:spPr/>
    </dgm:pt>
    <dgm:pt modelId="{94A0A372-FAFD-BB45-A5E8-CA8E151167D1}" type="pres">
      <dgm:prSet presAssocID="{8BE7AE1E-4C5B-994F-B484-6E3D13D654FD}" presName="parentLeftMargin" presStyleLbl="node1" presStyleIdx="0" presStyleCnt="4"/>
      <dgm:spPr/>
    </dgm:pt>
    <dgm:pt modelId="{FDEB36BC-2C35-0C48-93B8-FA98B5A99F55}" type="pres">
      <dgm:prSet presAssocID="{8BE7AE1E-4C5B-994F-B484-6E3D13D654FD}" presName="parentText" presStyleLbl="node1" presStyleIdx="1" presStyleCnt="4" custScaleX="69659">
        <dgm:presLayoutVars>
          <dgm:chMax val="0"/>
          <dgm:bulletEnabled val="1"/>
        </dgm:presLayoutVars>
      </dgm:prSet>
      <dgm:spPr/>
    </dgm:pt>
    <dgm:pt modelId="{E1CFC419-2D81-0444-8141-C70865AD89EA}" type="pres">
      <dgm:prSet presAssocID="{8BE7AE1E-4C5B-994F-B484-6E3D13D654FD}" presName="negativeSpace" presStyleCnt="0"/>
      <dgm:spPr/>
    </dgm:pt>
    <dgm:pt modelId="{B3FCDE9C-CFAA-434A-B825-B697C8ED832C}" type="pres">
      <dgm:prSet presAssocID="{8BE7AE1E-4C5B-994F-B484-6E3D13D654FD}" presName="childText" presStyleLbl="conFgAcc1" presStyleIdx="1" presStyleCnt="4">
        <dgm:presLayoutVars>
          <dgm:bulletEnabled val="1"/>
        </dgm:presLayoutVars>
      </dgm:prSet>
      <dgm:spPr/>
    </dgm:pt>
    <dgm:pt modelId="{66FAD852-D7F2-7640-B054-5F8EE3D8BB95}" type="pres">
      <dgm:prSet presAssocID="{546BDE9E-2917-5841-833E-4B725AEC6F2D}" presName="spaceBetweenRectangles" presStyleCnt="0"/>
      <dgm:spPr/>
    </dgm:pt>
    <dgm:pt modelId="{C7D9DFCD-71C9-F14C-A420-A18241F75023}" type="pres">
      <dgm:prSet presAssocID="{121C3486-6A24-8A44-B967-5B39512982C5}" presName="parentLin" presStyleCnt="0"/>
      <dgm:spPr/>
    </dgm:pt>
    <dgm:pt modelId="{77997E7D-087A-4E43-9A33-C2D26473CC8B}" type="pres">
      <dgm:prSet presAssocID="{121C3486-6A24-8A44-B967-5B39512982C5}" presName="parentLeftMargin" presStyleLbl="node1" presStyleIdx="1" presStyleCnt="4"/>
      <dgm:spPr/>
    </dgm:pt>
    <dgm:pt modelId="{55858F26-1262-914D-A4A3-F90723FD3015}" type="pres">
      <dgm:prSet presAssocID="{121C3486-6A24-8A44-B967-5B39512982C5}" presName="parentText" presStyleLbl="node1" presStyleIdx="2" presStyleCnt="4" custScaleX="34893">
        <dgm:presLayoutVars>
          <dgm:chMax val="0"/>
          <dgm:bulletEnabled val="1"/>
        </dgm:presLayoutVars>
      </dgm:prSet>
      <dgm:spPr/>
    </dgm:pt>
    <dgm:pt modelId="{7618A0B7-927C-CF44-A655-BE14058EDBE9}" type="pres">
      <dgm:prSet presAssocID="{121C3486-6A24-8A44-B967-5B39512982C5}" presName="negativeSpace" presStyleCnt="0"/>
      <dgm:spPr/>
    </dgm:pt>
    <dgm:pt modelId="{CDF3016D-0FC4-7247-B42A-2FBD7144B962}" type="pres">
      <dgm:prSet presAssocID="{121C3486-6A24-8A44-B967-5B39512982C5}" presName="childText" presStyleLbl="conFgAcc1" presStyleIdx="2" presStyleCnt="4">
        <dgm:presLayoutVars>
          <dgm:bulletEnabled val="1"/>
        </dgm:presLayoutVars>
      </dgm:prSet>
      <dgm:spPr/>
    </dgm:pt>
    <dgm:pt modelId="{3BD9ADDC-7965-D14F-9E20-7CCECAF5E44B}" type="pres">
      <dgm:prSet presAssocID="{E74F82E2-F821-D44D-B7D6-C20DDBBD09F3}" presName="spaceBetweenRectangles" presStyleCnt="0"/>
      <dgm:spPr/>
    </dgm:pt>
    <dgm:pt modelId="{688C2A5C-E6DE-1548-AE32-333375025824}" type="pres">
      <dgm:prSet presAssocID="{D1C4C67E-10F0-704F-B7A3-D1E5A23980C6}" presName="parentLin" presStyleCnt="0"/>
      <dgm:spPr/>
    </dgm:pt>
    <dgm:pt modelId="{6B43D50E-40CC-7141-AEAA-0BFCFC9BF609}" type="pres">
      <dgm:prSet presAssocID="{D1C4C67E-10F0-704F-B7A3-D1E5A23980C6}" presName="parentLeftMargin" presStyleLbl="node1" presStyleIdx="2" presStyleCnt="4"/>
      <dgm:spPr/>
    </dgm:pt>
    <dgm:pt modelId="{9E038DC7-AA3B-9B4A-91F6-58B134F6C1B3}" type="pres">
      <dgm:prSet presAssocID="{D1C4C67E-10F0-704F-B7A3-D1E5A23980C6}" presName="parentText" presStyleLbl="node1" presStyleIdx="3" presStyleCnt="4" custScaleX="79773">
        <dgm:presLayoutVars>
          <dgm:chMax val="0"/>
          <dgm:bulletEnabled val="1"/>
        </dgm:presLayoutVars>
      </dgm:prSet>
      <dgm:spPr/>
    </dgm:pt>
    <dgm:pt modelId="{47328A6D-4B9E-A14C-B520-42E6AC14487A}" type="pres">
      <dgm:prSet presAssocID="{D1C4C67E-10F0-704F-B7A3-D1E5A23980C6}" presName="negativeSpace" presStyleCnt="0"/>
      <dgm:spPr/>
    </dgm:pt>
    <dgm:pt modelId="{1E98EEB7-9766-7443-A696-B46B50DEEBA7}" type="pres">
      <dgm:prSet presAssocID="{D1C4C67E-10F0-704F-B7A3-D1E5A23980C6}" presName="childText" presStyleLbl="conFgAcc1" presStyleIdx="3" presStyleCnt="4">
        <dgm:presLayoutVars>
          <dgm:bulletEnabled val="1"/>
        </dgm:presLayoutVars>
      </dgm:prSet>
      <dgm:spPr/>
    </dgm:pt>
  </dgm:ptLst>
  <dgm:cxnLst>
    <dgm:cxn modelId="{E1097806-28C7-C04D-83CA-5EC4021F3C89}" srcId="{CFC235C9-2D45-B848-B76A-28F9457DD5DC}" destId="{121C3486-6A24-8A44-B967-5B39512982C5}" srcOrd="2" destOrd="0" parTransId="{4DD6F9AF-F473-5A48-853D-F999DF52C401}" sibTransId="{E74F82E2-F821-D44D-B7D6-C20DDBBD09F3}"/>
    <dgm:cxn modelId="{9968740C-9375-0E48-AD27-F688DE2EC50C}" srcId="{F9DB55E5-F5A5-9949-A767-0B08B7C4BA22}" destId="{C3FB879F-5D61-A748-99C8-E67604BBEE5B}" srcOrd="0" destOrd="0" parTransId="{46525BBB-F99B-EB47-8788-53AFE0AC9D54}" sibTransId="{6E8DAC88-E3DA-8449-8E53-282B79DE5BDF}"/>
    <dgm:cxn modelId="{289C2714-F426-3841-B451-6490C8661DC1}" srcId="{D1C4C67E-10F0-704F-B7A3-D1E5A23980C6}" destId="{391E4BCF-AE16-E647-AB2C-AF7B7CC3B665}" srcOrd="0" destOrd="0" parTransId="{F04F13A4-31A5-A74C-AD83-6F3E5E249B4B}" sibTransId="{CC2917BE-7301-6C4D-883C-F66F0E47F98F}"/>
    <dgm:cxn modelId="{9EB14F1B-8E83-9446-A63A-F5A89B516411}" type="presOf" srcId="{121C3486-6A24-8A44-B967-5B39512982C5}" destId="{77997E7D-087A-4E43-9A33-C2D26473CC8B}" srcOrd="0" destOrd="0" presId="urn:microsoft.com/office/officeart/2005/8/layout/list1"/>
    <dgm:cxn modelId="{3D27EB21-FC4B-324C-A971-A21A9DE75CA3}" type="presOf" srcId="{A9CADA0A-9E95-724A-A677-1A70175CE414}" destId="{CDF3016D-0FC4-7247-B42A-2FBD7144B962}" srcOrd="0" destOrd="0" presId="urn:microsoft.com/office/officeart/2005/8/layout/list1"/>
    <dgm:cxn modelId="{99EE5F28-72F2-D446-A10B-D4E415E6789F}" srcId="{8BE7AE1E-4C5B-994F-B484-6E3D13D654FD}" destId="{6288B48A-3DAC-2445-91DD-2469EAB829E7}" srcOrd="0" destOrd="0" parTransId="{8EE3249B-6A70-1C4D-92AA-BB426A2245A2}" sibTransId="{2ED3F80D-D4F0-534E-B77D-22BBBF4DE2A5}"/>
    <dgm:cxn modelId="{F0CA793C-4FC7-304B-8BE9-81F17A382E9E}" type="presOf" srcId="{0ABDC7E4-FAE0-E542-AD89-FCC4F68A3D5D}" destId="{1E98EEB7-9766-7443-A696-B46B50DEEBA7}" srcOrd="0" destOrd="1" presId="urn:microsoft.com/office/officeart/2005/8/layout/list1"/>
    <dgm:cxn modelId="{366B105D-D13C-2846-8604-18142A78E96D}" srcId="{121C3486-6A24-8A44-B967-5B39512982C5}" destId="{ED1CA6AA-3884-754B-9907-A55FFC5FDB39}" srcOrd="1" destOrd="0" parTransId="{AE09B05A-0A89-BD4D-861C-B3FFE829EEDE}" sibTransId="{82B398BB-1470-CB4F-8464-C852E5CF13E2}"/>
    <dgm:cxn modelId="{F521D666-7B97-0D4A-8011-C708BBC2253A}" srcId="{F9DB55E5-F5A5-9949-A767-0B08B7C4BA22}" destId="{66456DAE-941F-214F-BE9E-4F296D3BE234}" srcOrd="2" destOrd="0" parTransId="{FD21E6D8-187C-6146-A28D-37A80D129817}" sibTransId="{67C4AE6F-CA74-AD49-8456-ADE9CF78A0FE}"/>
    <dgm:cxn modelId="{BB708D4B-B9BD-7540-BA3A-2A8CC851C61F}" srcId="{CFC235C9-2D45-B848-B76A-28F9457DD5DC}" destId="{D1C4C67E-10F0-704F-B7A3-D1E5A23980C6}" srcOrd="3" destOrd="0" parTransId="{BCCF9702-133D-894E-A45E-966FB36F7E24}" sibTransId="{60FC7218-9FDE-424D-94D0-AB0A521FA139}"/>
    <dgm:cxn modelId="{DA0D576F-7777-DB42-801B-2B27C69821D8}" type="presOf" srcId="{2A3A7A52-5A55-0441-812C-83078E50C340}" destId="{89231BC6-7BB5-5A4D-8367-5F88A7535315}" srcOrd="0" destOrd="1" presId="urn:microsoft.com/office/officeart/2005/8/layout/list1"/>
    <dgm:cxn modelId="{18A8E670-35B7-774B-92FE-8929B38E34F3}" srcId="{D1C4C67E-10F0-704F-B7A3-D1E5A23980C6}" destId="{0ABDC7E4-FAE0-E542-AD89-FCC4F68A3D5D}" srcOrd="1" destOrd="0" parTransId="{BE1485BA-9759-1D4B-9165-B47ED782EFA5}" sibTransId="{4891A905-9559-2841-A114-4E99C4815D19}"/>
    <dgm:cxn modelId="{D5F3E870-9037-7D46-BAFF-67665A567F32}" srcId="{F9DB55E5-F5A5-9949-A767-0B08B7C4BA22}" destId="{2A3A7A52-5A55-0441-812C-83078E50C340}" srcOrd="1" destOrd="0" parTransId="{19F8D49A-309E-384C-B5D6-2AB568692C60}" sibTransId="{35FCB0C9-EBC0-AE4E-B18A-0056EC86829A}"/>
    <dgm:cxn modelId="{BA5E0F78-F40E-3B40-B527-C948E6A10F80}" srcId="{121C3486-6A24-8A44-B967-5B39512982C5}" destId="{A9CADA0A-9E95-724A-A677-1A70175CE414}" srcOrd="0" destOrd="0" parTransId="{BA0175AF-04A5-7E4D-A0D7-E6F72B699393}" sibTransId="{B5AA3F9E-E57C-7B4C-A09E-E1B154E1A542}"/>
    <dgm:cxn modelId="{5E7FC17C-2670-0B46-84EF-B3B4FB637D95}" srcId="{CFC235C9-2D45-B848-B76A-28F9457DD5DC}" destId="{F9DB55E5-F5A5-9949-A767-0B08B7C4BA22}" srcOrd="0" destOrd="0" parTransId="{E90A3150-0E05-C449-9D81-62B16E020828}" sibTransId="{E9647BA1-8007-1242-9958-B358823BC2E0}"/>
    <dgm:cxn modelId="{B19AE67D-0E73-584C-A732-E1379AF72959}" type="presOf" srcId="{D1C4C67E-10F0-704F-B7A3-D1E5A23980C6}" destId="{6B43D50E-40CC-7141-AEAA-0BFCFC9BF609}" srcOrd="0" destOrd="0" presId="urn:microsoft.com/office/officeart/2005/8/layout/list1"/>
    <dgm:cxn modelId="{9206117E-3F96-0C4E-ADEC-8A5220F40B4E}" type="presOf" srcId="{B49B485A-A939-CE4F-924F-EE1D60BE94B0}" destId="{B3FCDE9C-CFAA-434A-B825-B697C8ED832C}" srcOrd="0" destOrd="1" presId="urn:microsoft.com/office/officeart/2005/8/layout/list1"/>
    <dgm:cxn modelId="{83888F94-5EE8-A149-BFE6-58A817F59A76}" type="presOf" srcId="{6288B48A-3DAC-2445-91DD-2469EAB829E7}" destId="{B3FCDE9C-CFAA-434A-B825-B697C8ED832C}" srcOrd="0" destOrd="0" presId="urn:microsoft.com/office/officeart/2005/8/layout/list1"/>
    <dgm:cxn modelId="{7D55DF99-45ED-F540-B263-4B73925A376E}" type="presOf" srcId="{F9DB55E5-F5A5-9949-A767-0B08B7C4BA22}" destId="{E3C1098F-1832-6144-ACE4-14856A53D7E9}" srcOrd="0" destOrd="0" presId="urn:microsoft.com/office/officeart/2005/8/layout/list1"/>
    <dgm:cxn modelId="{16BD329E-7D4B-3F4C-8A3F-46FEABF8A63E}" type="presOf" srcId="{8BE7AE1E-4C5B-994F-B484-6E3D13D654FD}" destId="{FDEB36BC-2C35-0C48-93B8-FA98B5A99F55}" srcOrd="1" destOrd="0" presId="urn:microsoft.com/office/officeart/2005/8/layout/list1"/>
    <dgm:cxn modelId="{481CE6A1-286D-114F-B113-D7AC5772EA45}" type="presOf" srcId="{121C3486-6A24-8A44-B967-5B39512982C5}" destId="{55858F26-1262-914D-A4A3-F90723FD3015}" srcOrd="1" destOrd="0" presId="urn:microsoft.com/office/officeart/2005/8/layout/list1"/>
    <dgm:cxn modelId="{EDBD6EB6-11D3-7440-8FAB-0EF55BDD8BB8}" type="presOf" srcId="{F9DB55E5-F5A5-9949-A767-0B08B7C4BA22}" destId="{6B32BA75-6936-434E-9CD9-88E62580523F}" srcOrd="1" destOrd="0" presId="urn:microsoft.com/office/officeart/2005/8/layout/list1"/>
    <dgm:cxn modelId="{D1577BB9-6487-044C-888C-4C18DA45AF5C}" type="presOf" srcId="{C3FB879F-5D61-A748-99C8-E67604BBEE5B}" destId="{89231BC6-7BB5-5A4D-8367-5F88A7535315}" srcOrd="0" destOrd="0" presId="urn:microsoft.com/office/officeart/2005/8/layout/list1"/>
    <dgm:cxn modelId="{2582CBBA-AB3F-1140-8AF2-EA4B89B6DE86}" type="presOf" srcId="{CFC235C9-2D45-B848-B76A-28F9457DD5DC}" destId="{3169DABE-4200-9148-90B3-B90F191A2A1D}" srcOrd="0" destOrd="0" presId="urn:microsoft.com/office/officeart/2005/8/layout/list1"/>
    <dgm:cxn modelId="{8773D1E1-E115-F54D-ACE1-F90A290EF0EF}" type="presOf" srcId="{ED1CA6AA-3884-754B-9907-A55FFC5FDB39}" destId="{CDF3016D-0FC4-7247-B42A-2FBD7144B962}" srcOrd="0" destOrd="1" presId="urn:microsoft.com/office/officeart/2005/8/layout/list1"/>
    <dgm:cxn modelId="{1A64FFE2-E034-0945-BD1C-AA71D805E8B5}" type="presOf" srcId="{D1C4C67E-10F0-704F-B7A3-D1E5A23980C6}" destId="{9E038DC7-AA3B-9B4A-91F6-58B134F6C1B3}" srcOrd="1" destOrd="0" presId="urn:microsoft.com/office/officeart/2005/8/layout/list1"/>
    <dgm:cxn modelId="{DA4B66F6-9197-C14D-B99A-8BBDDCA26B7B}" type="presOf" srcId="{8BE7AE1E-4C5B-994F-B484-6E3D13D654FD}" destId="{94A0A372-FAFD-BB45-A5E8-CA8E151167D1}" srcOrd="0" destOrd="0" presId="urn:microsoft.com/office/officeart/2005/8/layout/list1"/>
    <dgm:cxn modelId="{A4E5BAF9-D0EE-494E-AA2F-5F2AFC3D1081}" type="presOf" srcId="{66456DAE-941F-214F-BE9E-4F296D3BE234}" destId="{89231BC6-7BB5-5A4D-8367-5F88A7535315}" srcOrd="0" destOrd="2" presId="urn:microsoft.com/office/officeart/2005/8/layout/list1"/>
    <dgm:cxn modelId="{FFB54AFA-49CD-3340-8430-E0A4CBC21B11}" srcId="{8BE7AE1E-4C5B-994F-B484-6E3D13D654FD}" destId="{B49B485A-A939-CE4F-924F-EE1D60BE94B0}" srcOrd="1" destOrd="0" parTransId="{54972DF0-83F7-9045-AE23-E53FA9303B94}" sibTransId="{C6BE9B51-E665-4F4F-A822-B94518B494C8}"/>
    <dgm:cxn modelId="{988B33FB-9ADE-3F48-BA3B-16A3FB42F51F}" type="presOf" srcId="{391E4BCF-AE16-E647-AB2C-AF7B7CC3B665}" destId="{1E98EEB7-9766-7443-A696-B46B50DEEBA7}" srcOrd="0" destOrd="0" presId="urn:microsoft.com/office/officeart/2005/8/layout/list1"/>
    <dgm:cxn modelId="{9D5FB6FE-4D19-E946-9D09-16377C6420DE}" srcId="{CFC235C9-2D45-B848-B76A-28F9457DD5DC}" destId="{8BE7AE1E-4C5B-994F-B484-6E3D13D654FD}" srcOrd="1" destOrd="0" parTransId="{CA8AF348-0D58-FF42-A13C-C51CEC4A9E57}" sibTransId="{546BDE9E-2917-5841-833E-4B725AEC6F2D}"/>
    <dgm:cxn modelId="{41982749-A7F2-0344-A7C6-978319B198EF}" type="presParOf" srcId="{3169DABE-4200-9148-90B3-B90F191A2A1D}" destId="{8F42EB8B-F858-6F41-B392-E54291D58725}" srcOrd="0" destOrd="0" presId="urn:microsoft.com/office/officeart/2005/8/layout/list1"/>
    <dgm:cxn modelId="{C201F04F-C966-4444-9D5B-211A2C6CF3F8}" type="presParOf" srcId="{8F42EB8B-F858-6F41-B392-E54291D58725}" destId="{E3C1098F-1832-6144-ACE4-14856A53D7E9}" srcOrd="0" destOrd="0" presId="urn:microsoft.com/office/officeart/2005/8/layout/list1"/>
    <dgm:cxn modelId="{B50E9498-DEE0-404C-BFC0-140C21FA95B3}" type="presParOf" srcId="{8F42EB8B-F858-6F41-B392-E54291D58725}" destId="{6B32BA75-6936-434E-9CD9-88E62580523F}" srcOrd="1" destOrd="0" presId="urn:microsoft.com/office/officeart/2005/8/layout/list1"/>
    <dgm:cxn modelId="{3073D43B-4016-B74C-BFBE-57F8861F53FE}" type="presParOf" srcId="{3169DABE-4200-9148-90B3-B90F191A2A1D}" destId="{CC525B0C-E575-1742-8E9F-F4FE167497C8}" srcOrd="1" destOrd="0" presId="urn:microsoft.com/office/officeart/2005/8/layout/list1"/>
    <dgm:cxn modelId="{A4B6F4F6-2576-934A-A7F3-89659D857FA6}" type="presParOf" srcId="{3169DABE-4200-9148-90B3-B90F191A2A1D}" destId="{89231BC6-7BB5-5A4D-8367-5F88A7535315}" srcOrd="2" destOrd="0" presId="urn:microsoft.com/office/officeart/2005/8/layout/list1"/>
    <dgm:cxn modelId="{7112235F-37F4-E145-8B03-3D27906794F8}" type="presParOf" srcId="{3169DABE-4200-9148-90B3-B90F191A2A1D}" destId="{F6E2EFB4-40DF-6544-8197-8CC06F0F79A6}" srcOrd="3" destOrd="0" presId="urn:microsoft.com/office/officeart/2005/8/layout/list1"/>
    <dgm:cxn modelId="{6422B4C7-7CB2-5C4B-B285-EF09C61129EB}" type="presParOf" srcId="{3169DABE-4200-9148-90B3-B90F191A2A1D}" destId="{FD6ECB95-F443-C048-83A6-56F81A735DF1}" srcOrd="4" destOrd="0" presId="urn:microsoft.com/office/officeart/2005/8/layout/list1"/>
    <dgm:cxn modelId="{7C9207A1-1926-6B4D-9FB8-3C305CDDA1AB}" type="presParOf" srcId="{FD6ECB95-F443-C048-83A6-56F81A735DF1}" destId="{94A0A372-FAFD-BB45-A5E8-CA8E151167D1}" srcOrd="0" destOrd="0" presId="urn:microsoft.com/office/officeart/2005/8/layout/list1"/>
    <dgm:cxn modelId="{B016FEA7-9E9C-5047-AA26-1FE6B6A90D55}" type="presParOf" srcId="{FD6ECB95-F443-C048-83A6-56F81A735DF1}" destId="{FDEB36BC-2C35-0C48-93B8-FA98B5A99F55}" srcOrd="1" destOrd="0" presId="urn:microsoft.com/office/officeart/2005/8/layout/list1"/>
    <dgm:cxn modelId="{7A5399A7-905F-844B-9DB6-00725FECA62F}" type="presParOf" srcId="{3169DABE-4200-9148-90B3-B90F191A2A1D}" destId="{E1CFC419-2D81-0444-8141-C70865AD89EA}" srcOrd="5" destOrd="0" presId="urn:microsoft.com/office/officeart/2005/8/layout/list1"/>
    <dgm:cxn modelId="{C2884D36-844A-2E44-9DD7-949B0516EDA3}" type="presParOf" srcId="{3169DABE-4200-9148-90B3-B90F191A2A1D}" destId="{B3FCDE9C-CFAA-434A-B825-B697C8ED832C}" srcOrd="6" destOrd="0" presId="urn:microsoft.com/office/officeart/2005/8/layout/list1"/>
    <dgm:cxn modelId="{DEB7F52B-7224-4343-827F-D580458490F0}" type="presParOf" srcId="{3169DABE-4200-9148-90B3-B90F191A2A1D}" destId="{66FAD852-D7F2-7640-B054-5F8EE3D8BB95}" srcOrd="7" destOrd="0" presId="urn:microsoft.com/office/officeart/2005/8/layout/list1"/>
    <dgm:cxn modelId="{56FAD17B-E983-654E-A862-1519492F41F4}" type="presParOf" srcId="{3169DABE-4200-9148-90B3-B90F191A2A1D}" destId="{C7D9DFCD-71C9-F14C-A420-A18241F75023}" srcOrd="8" destOrd="0" presId="urn:microsoft.com/office/officeart/2005/8/layout/list1"/>
    <dgm:cxn modelId="{0AFFF663-22A7-BF48-98FC-C4B225E6640F}" type="presParOf" srcId="{C7D9DFCD-71C9-F14C-A420-A18241F75023}" destId="{77997E7D-087A-4E43-9A33-C2D26473CC8B}" srcOrd="0" destOrd="0" presId="urn:microsoft.com/office/officeart/2005/8/layout/list1"/>
    <dgm:cxn modelId="{78E4FFB1-2245-734D-AF44-0260AB7ACB9D}" type="presParOf" srcId="{C7D9DFCD-71C9-F14C-A420-A18241F75023}" destId="{55858F26-1262-914D-A4A3-F90723FD3015}" srcOrd="1" destOrd="0" presId="urn:microsoft.com/office/officeart/2005/8/layout/list1"/>
    <dgm:cxn modelId="{2E91EC37-4317-7E4B-86CA-2819480CC401}" type="presParOf" srcId="{3169DABE-4200-9148-90B3-B90F191A2A1D}" destId="{7618A0B7-927C-CF44-A655-BE14058EDBE9}" srcOrd="9" destOrd="0" presId="urn:microsoft.com/office/officeart/2005/8/layout/list1"/>
    <dgm:cxn modelId="{6727112A-C362-4347-B8D6-385AA308BFFA}" type="presParOf" srcId="{3169DABE-4200-9148-90B3-B90F191A2A1D}" destId="{CDF3016D-0FC4-7247-B42A-2FBD7144B962}" srcOrd="10" destOrd="0" presId="urn:microsoft.com/office/officeart/2005/8/layout/list1"/>
    <dgm:cxn modelId="{F634620B-1099-0E42-99FF-AD8982DFA172}" type="presParOf" srcId="{3169DABE-4200-9148-90B3-B90F191A2A1D}" destId="{3BD9ADDC-7965-D14F-9E20-7CCECAF5E44B}" srcOrd="11" destOrd="0" presId="urn:microsoft.com/office/officeart/2005/8/layout/list1"/>
    <dgm:cxn modelId="{3F97614D-9FDF-F04A-B529-776D8BCDA5C7}" type="presParOf" srcId="{3169DABE-4200-9148-90B3-B90F191A2A1D}" destId="{688C2A5C-E6DE-1548-AE32-333375025824}" srcOrd="12" destOrd="0" presId="urn:microsoft.com/office/officeart/2005/8/layout/list1"/>
    <dgm:cxn modelId="{3EA5686B-02D6-764B-9BBA-725C89DE3330}" type="presParOf" srcId="{688C2A5C-E6DE-1548-AE32-333375025824}" destId="{6B43D50E-40CC-7141-AEAA-0BFCFC9BF609}" srcOrd="0" destOrd="0" presId="urn:microsoft.com/office/officeart/2005/8/layout/list1"/>
    <dgm:cxn modelId="{FEF2CCCF-BE59-B54F-B894-C43734480108}" type="presParOf" srcId="{688C2A5C-E6DE-1548-AE32-333375025824}" destId="{9E038DC7-AA3B-9B4A-91F6-58B134F6C1B3}" srcOrd="1" destOrd="0" presId="urn:microsoft.com/office/officeart/2005/8/layout/list1"/>
    <dgm:cxn modelId="{A246DA50-0296-F44D-9EC2-F702C8743E18}" type="presParOf" srcId="{3169DABE-4200-9148-90B3-B90F191A2A1D}" destId="{47328A6D-4B9E-A14C-B520-42E6AC14487A}" srcOrd="13" destOrd="0" presId="urn:microsoft.com/office/officeart/2005/8/layout/list1"/>
    <dgm:cxn modelId="{A26F12E0-025A-E44F-ADFB-343C7EB1D7B8}" type="presParOf" srcId="{3169DABE-4200-9148-90B3-B90F191A2A1D}" destId="{1E98EEB7-9766-7443-A696-B46B50DEEBA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6">
            <a:lumMod val="50000"/>
          </a:schemeClr>
        </a:solidFill>
        <a:ln>
          <a:solidFill>
            <a:schemeClr val="tx1"/>
          </a:solidFill>
        </a:ln>
      </dgm:spPr>
      <dgm:t>
        <a:bodyPr/>
        <a:lstStyle/>
        <a:p>
          <a:pPr rtl="0"/>
          <a:r>
            <a:rPr lang="en-US" sz="3400" dirty="0"/>
            <a:t>High</a:t>
          </a:r>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accent1"/>
          </a:solidFill>
        </a:ln>
      </dgm:spPr>
      <dgm:t>
        <a:bodyPr/>
        <a:lstStyle/>
        <a:p>
          <a:pPr rtl="0"/>
          <a:r>
            <a:rPr lang="en-US" dirty="0"/>
            <a:t>The loss could be expected to have a severe or catastrophic adverse effect on organizational operations, organizational assets, or individuals </a:t>
          </a:r>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dgm:spPr>
        <a:solidFill>
          <a:schemeClr val="accent2">
            <a:lumMod val="75000"/>
          </a:schemeClr>
        </a:solidFill>
        <a:ln>
          <a:solidFill>
            <a:schemeClr val="tx1"/>
          </a:solidFill>
        </a:ln>
      </dgm:spPr>
      <dgm:t>
        <a:bodyPr/>
        <a:lstStyle/>
        <a:p>
          <a:pPr rtl="0"/>
          <a:r>
            <a:rPr lang="en-US" dirty="0"/>
            <a:t>Moderate</a:t>
          </a:r>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accent1"/>
          </a:solidFill>
        </a:ln>
      </dgm:spPr>
      <dgm:t>
        <a:bodyPr/>
        <a:lstStyle/>
        <a:p>
          <a:pPr rtl="0"/>
          <a:r>
            <a:rPr lang="en-US" dirty="0"/>
            <a:t>The loss could be expected to have a serious adverse effect on organizational operations, organizational assets, or individuals</a:t>
          </a:r>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dgm:spPr>
        <a:solidFill>
          <a:schemeClr val="bg1">
            <a:lumMod val="50000"/>
          </a:schemeClr>
        </a:solidFill>
        <a:ln>
          <a:solidFill>
            <a:schemeClr val="tx1"/>
          </a:solidFill>
        </a:ln>
      </dgm:spPr>
      <dgm:t>
        <a:bodyPr/>
        <a:lstStyle/>
        <a:p>
          <a:pPr rtl="0"/>
          <a:r>
            <a:rPr lang="en-US" dirty="0"/>
            <a:t>Low</a:t>
          </a:r>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accent1"/>
          </a:solidFill>
        </a:ln>
      </dgm:spPr>
      <dgm:t>
        <a:bodyPr/>
        <a:lstStyle/>
        <a:p>
          <a:pPr rtl="0"/>
          <a:r>
            <a:rPr lang="en-US" dirty="0"/>
            <a:t>The loss could be expected to have a limited adverse effect on organizational operations, organizational assets, or individuals</a:t>
          </a:r>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accent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pt>
    <dgm:pt modelId="{B0EF3AC3-0F39-074F-B7E8-02C3FED0D751}" type="pres">
      <dgm:prSet presAssocID="{15A8F4FC-E29F-F745-BF04-26B1B4957E6E}" presName="acctTx" presStyleLbl="alignAcc1" presStyleIdx="0" presStyleCnt="3">
        <dgm:presLayoutVars>
          <dgm:bulletEnabled val="1"/>
        </dgm:presLayoutVars>
      </dgm:prSet>
      <dgm:spPr/>
    </dgm:pt>
    <dgm:pt modelId="{323F2C42-63B1-9D46-8116-55010DB641B3}" type="pres">
      <dgm:prSet presAssocID="{15A8F4FC-E29F-F745-BF04-26B1B4957E6E}" presName="level" presStyleLbl="node1" presStyleIdx="0" presStyleCnt="3" custScaleX="103046">
        <dgm:presLayoutVars>
          <dgm:chMax val="1"/>
          <dgm:bulletEnabled val="1"/>
        </dgm:presLayoutVars>
      </dgm:prSet>
      <dgm:spPr/>
    </dgm:pt>
    <dgm:pt modelId="{DCB840AC-C313-7A49-9DFD-68837E8E1465}" type="pres">
      <dgm:prSet presAssocID="{15A8F4FC-E29F-F745-BF04-26B1B4957E6E}" presName="levelTx" presStyleLbl="revTx" presStyleIdx="0" presStyleCnt="0">
        <dgm:presLayoutVars>
          <dgm:chMax val="1"/>
          <dgm:bulletEnabled val="1"/>
        </dgm:presLayoutVars>
      </dgm:prSet>
      <dgm:spPr/>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pt>
    <dgm:pt modelId="{4DD1200A-4316-184B-8D01-6D4B01BD8657}" type="pres">
      <dgm:prSet presAssocID="{70486C14-6AC6-BE4A-9FED-24933BA6770E}" presName="acctTx" presStyleLbl="alignAcc1" presStyleIdx="1" presStyleCnt="3">
        <dgm:presLayoutVars>
          <dgm:bulletEnabled val="1"/>
        </dgm:presLayoutVars>
      </dgm:prSet>
      <dgm:spPr/>
    </dgm:pt>
    <dgm:pt modelId="{BD8A4DA2-4774-2747-9C4E-431FEDEE116B}" type="pres">
      <dgm:prSet presAssocID="{70486C14-6AC6-BE4A-9FED-24933BA6770E}" presName="level" presStyleLbl="node1" presStyleIdx="1" presStyleCnt="3">
        <dgm:presLayoutVars>
          <dgm:chMax val="1"/>
          <dgm:bulletEnabled val="1"/>
        </dgm:presLayoutVars>
      </dgm:prSet>
      <dgm:spPr/>
    </dgm:pt>
    <dgm:pt modelId="{A86C6DF5-778F-4642-AF29-1D54919DAA9F}" type="pres">
      <dgm:prSet presAssocID="{70486C14-6AC6-BE4A-9FED-24933BA6770E}" presName="levelTx" presStyleLbl="revTx" presStyleIdx="0" presStyleCnt="0">
        <dgm:presLayoutVars>
          <dgm:chMax val="1"/>
          <dgm:bulletEnabled val="1"/>
        </dgm:presLayoutVars>
      </dgm:prSet>
      <dgm:spPr/>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pt>
    <dgm:pt modelId="{E4181917-BB74-094C-83B5-63AA39D3F980}" type="pres">
      <dgm:prSet presAssocID="{AA81E6F6-E0A3-174E-8666-60761A30BD21}" presName="acctTx" presStyleLbl="alignAcc1" presStyleIdx="2" presStyleCnt="3">
        <dgm:presLayoutVars>
          <dgm:bulletEnabled val="1"/>
        </dgm:presLayoutVars>
      </dgm:prSet>
      <dgm:spPr/>
    </dgm:pt>
    <dgm:pt modelId="{680880A8-997B-A541-ADD6-12677C70DBB4}" type="pres">
      <dgm:prSet presAssocID="{AA81E6F6-E0A3-174E-8666-60761A30BD21}" presName="level" presStyleLbl="node1" presStyleIdx="2" presStyleCnt="3">
        <dgm:presLayoutVars>
          <dgm:chMax val="1"/>
          <dgm:bulletEnabled val="1"/>
        </dgm:presLayoutVars>
      </dgm:prSet>
      <dgm:spPr/>
    </dgm:pt>
    <dgm:pt modelId="{41822CAB-1187-974C-A0B2-6CF6E1C887F7}" type="pres">
      <dgm:prSet presAssocID="{AA81E6F6-E0A3-174E-8666-60761A30BD21}" presName="levelTx" presStyleLbl="revTx" presStyleIdx="0" presStyleCnt="0">
        <dgm:presLayoutVars>
          <dgm:chMax val="1"/>
          <dgm:bulletEnabled val="1"/>
        </dgm:presLayoutVars>
      </dgm:prSet>
      <dgm:spPr/>
    </dgm:pt>
  </dgm:ptLst>
  <dgm:cxnLst>
    <dgm:cxn modelId="{8A98520A-060F-D240-9EA4-BBCF16D80237}" type="presOf" srcId="{649160E5-2920-2E43-AB10-2D83ADE19095}" destId="{09A7B802-5403-BD45-9DA3-6DE3D2A79C51}" srcOrd="0" destOrd="0" presId="urn:microsoft.com/office/officeart/2005/8/layout/pyramid1"/>
    <dgm:cxn modelId="{B625F910-3C0C-014E-8E02-6216D7DDBD58}" type="presOf" srcId="{70486C14-6AC6-BE4A-9FED-24933BA6770E}" destId="{BD8A4DA2-4774-2747-9C4E-431FEDEE116B}" srcOrd="0" destOrd="0" presId="urn:microsoft.com/office/officeart/2005/8/layout/pyramid1"/>
    <dgm:cxn modelId="{DE7A7C1A-54BD-3743-96D3-E10EEDCCF1E6}" srcId="{15A8F4FC-E29F-F745-BF04-26B1B4957E6E}" destId="{A7DC7081-8C22-7A4E-8F41-B490A54807C2}" srcOrd="0" destOrd="0" parTransId="{827A6233-D0A1-1148-A5E1-88F6AF8F8F2E}" sibTransId="{682886A0-47C9-694F-A5B9-36D711076620}"/>
    <dgm:cxn modelId="{C08E7E1C-169D-C147-B9AF-7B77B4E5573A}" srcId="{649160E5-2920-2E43-AB10-2D83ADE19095}" destId="{AA81E6F6-E0A3-174E-8666-60761A30BD21}" srcOrd="2" destOrd="0" parTransId="{06D768AF-EFA5-554D-A8A7-25801F95247C}" sibTransId="{75BB73CF-1C6A-0742-A6E8-75D0C56B7E3A}"/>
    <dgm:cxn modelId="{9FC76B28-CC81-084D-842F-191DE14780FA}" type="presOf" srcId="{59B27F22-6243-154D-AC39-BE6DB825FEB6}" destId="{E4181917-BB74-094C-83B5-63AA39D3F980}" srcOrd="1" destOrd="1"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C7C68675-E0D8-7B40-8D7D-02BE45F3A26B}" type="presOf" srcId="{70486C14-6AC6-BE4A-9FED-24933BA6770E}" destId="{A86C6DF5-778F-4642-AF29-1D54919DAA9F}" srcOrd="1" destOrd="0" presId="urn:microsoft.com/office/officeart/2005/8/layout/pyramid1"/>
    <dgm:cxn modelId="{0AD70557-B9EC-014E-9918-2DBE0C5ED503}" type="presOf" srcId="{15A8F4FC-E29F-F745-BF04-26B1B4957E6E}" destId="{DCB840AC-C313-7A49-9DFD-68837E8E1465}" srcOrd="1" destOrd="0" presId="urn:microsoft.com/office/officeart/2005/8/layout/pyramid1"/>
    <dgm:cxn modelId="{2E639D7F-1F8A-D341-BDB7-C7025F63603D}" srcId="{649160E5-2920-2E43-AB10-2D83ADE19095}" destId="{15A8F4FC-E29F-F745-BF04-26B1B4957E6E}" srcOrd="0" destOrd="0" parTransId="{DBE2BCEA-129D-FE4A-9BFD-F42EDFAAB571}" sibTransId="{A5409590-AEE1-A947-B90C-5F50D54C0DC4}"/>
    <dgm:cxn modelId="{3D1DB87F-5E46-D745-BE6B-3379C30975AF}" type="presOf" srcId="{362B8961-F804-9B48-A3F4-0871231080F5}" destId="{63798C49-604C-6D4F-B502-7E4BA45356A1}" srcOrd="0" destOrd="0" presId="urn:microsoft.com/office/officeart/2005/8/layout/pyramid1"/>
    <dgm:cxn modelId="{4C984981-A866-9144-88D6-1D8B2DB1508B}" type="presOf" srcId="{AA81E6F6-E0A3-174E-8666-60761A30BD21}" destId="{41822CAB-1187-974C-A0B2-6CF6E1C887F7}" srcOrd="1" destOrd="0" presId="urn:microsoft.com/office/officeart/2005/8/layout/pyramid1"/>
    <dgm:cxn modelId="{1DABE08E-26A1-1843-9C40-092085FF579F}" type="presOf" srcId="{AA81E6F6-E0A3-174E-8666-60761A30BD21}" destId="{680880A8-997B-A541-ADD6-12677C70DBB4}" srcOrd="0" destOrd="0" presId="urn:microsoft.com/office/officeart/2005/8/layout/pyramid1"/>
    <dgm:cxn modelId="{3E3ABD99-523C-FF43-8E6A-AC100DB83F62}" type="presOf" srcId="{A7DC7081-8C22-7A4E-8F41-B490A54807C2}" destId="{CD8DBAC6-25DB-7848-AE10-A620F7695C2D}" srcOrd="0" destOrd="0" presId="urn:microsoft.com/office/officeart/2005/8/layout/pyramid1"/>
    <dgm:cxn modelId="{9874919D-2322-2A46-9169-A5F60EE3D9A4}" type="presOf" srcId="{15A8F4FC-E29F-F745-BF04-26B1B4957E6E}" destId="{323F2C42-63B1-9D46-8116-55010DB641B3}" srcOrd="0" destOrd="0" presId="urn:microsoft.com/office/officeart/2005/8/layout/pyramid1"/>
    <dgm:cxn modelId="{5B3A03A0-33D6-8149-9E14-20AA887BB709}" type="presOf" srcId="{3EB87650-35A2-844B-9C3C-016B209CB90F}" destId="{EDEB3454-1F7E-594F-B14B-175BDB7A3CA0}" srcOrd="0" destOrd="0" presId="urn:microsoft.com/office/officeart/2005/8/layout/pyramid1"/>
    <dgm:cxn modelId="{F87716B9-CD5D-5641-A894-9D92EC4C1D9C}" type="presOf" srcId="{59B27F22-6243-154D-AC39-BE6DB825FEB6}" destId="{63798C49-604C-6D4F-B502-7E4BA45356A1}" srcOrd="0" destOrd="1" presId="urn:microsoft.com/office/officeart/2005/8/layout/pyramid1"/>
    <dgm:cxn modelId="{05378BC4-9AFE-1949-9483-E97DF70225B7}" srcId="{AA81E6F6-E0A3-174E-8666-60761A30BD21}" destId="{59B27F22-6243-154D-AC39-BE6DB825FEB6}" srcOrd="1" destOrd="0" parTransId="{F89BC193-CE00-8B46-847B-D49CC8B16571}" sibTransId="{7905585C-A24D-5349-B6E7-66000289BCCD}"/>
    <dgm:cxn modelId="{080D9ECC-A68A-DE47-81EA-5545E8DC511F}" srcId="{649160E5-2920-2E43-AB10-2D83ADE19095}" destId="{70486C14-6AC6-BE4A-9FED-24933BA6770E}" srcOrd="1" destOrd="0" parTransId="{104E6419-F7F4-8545-AC3D-82C43F9B8796}" sibTransId="{5CB8B94A-450A-F946-9E03-E75550EFA0F3}"/>
    <dgm:cxn modelId="{EAC231EA-DB5A-DE4B-975B-0D06BED0584B}" srcId="{70486C14-6AC6-BE4A-9FED-24933BA6770E}" destId="{3EB87650-35A2-844B-9C3C-016B209CB90F}" srcOrd="0" destOrd="0" parTransId="{69A124E5-BB8A-4546-9B9C-93CD70DE48D1}" sibTransId="{64EF014F-D53D-1548-AC0A-B14F06A26A96}"/>
    <dgm:cxn modelId="{1EB0CBF5-34C5-4648-940F-8A961B736FF3}" type="presOf" srcId="{3EB87650-35A2-844B-9C3C-016B209CB90F}" destId="{4DD1200A-4316-184B-8D01-6D4B01BD8657}" srcOrd="1" destOrd="0" presId="urn:microsoft.com/office/officeart/2005/8/layout/pyramid1"/>
    <dgm:cxn modelId="{457A92FA-226C-5848-830D-1696F5786E28}" type="presOf" srcId="{362B8961-F804-9B48-A3F4-0871231080F5}" destId="{E4181917-BB74-094C-83B5-63AA39D3F980}" srcOrd="1" destOrd="0" presId="urn:microsoft.com/office/officeart/2005/8/layout/pyramid1"/>
    <dgm:cxn modelId="{FD7774FE-887B-BF4B-88E1-13317432338A}" type="presOf" srcId="{A7DC7081-8C22-7A4E-8F41-B490A54807C2}" destId="{B0EF3AC3-0F39-074F-B7E8-02C3FED0D751}" srcOrd="1" destOrd="0" presId="urn:microsoft.com/office/officeart/2005/8/layout/pyramid1"/>
    <dgm:cxn modelId="{833F6EB8-FE11-2041-B3C5-0121C6C75EC3}" type="presParOf" srcId="{09A7B802-5403-BD45-9DA3-6DE3D2A79C51}" destId="{AC43E776-ED5C-1E44-A3EA-7E3D4E98FE0C}" srcOrd="0" destOrd="0" presId="urn:microsoft.com/office/officeart/2005/8/layout/pyramid1"/>
    <dgm:cxn modelId="{9A12FEFF-7179-954E-94A3-711767F9A16A}" type="presParOf" srcId="{AC43E776-ED5C-1E44-A3EA-7E3D4E98FE0C}" destId="{CD8DBAC6-25DB-7848-AE10-A620F7695C2D}" srcOrd="0" destOrd="0" presId="urn:microsoft.com/office/officeart/2005/8/layout/pyramid1"/>
    <dgm:cxn modelId="{09D6D5B0-FDD7-1E41-AEB9-E1123F9E70D7}" type="presParOf" srcId="{AC43E776-ED5C-1E44-A3EA-7E3D4E98FE0C}" destId="{B0EF3AC3-0F39-074F-B7E8-02C3FED0D751}" srcOrd="1" destOrd="0" presId="urn:microsoft.com/office/officeart/2005/8/layout/pyramid1"/>
    <dgm:cxn modelId="{27860275-1480-9644-90C1-5D9ECC0F40C9}" type="presParOf" srcId="{AC43E776-ED5C-1E44-A3EA-7E3D4E98FE0C}" destId="{323F2C42-63B1-9D46-8116-55010DB641B3}" srcOrd="2" destOrd="0" presId="urn:microsoft.com/office/officeart/2005/8/layout/pyramid1"/>
    <dgm:cxn modelId="{B135898E-94CD-854E-8680-4154BD796016}" type="presParOf" srcId="{AC43E776-ED5C-1E44-A3EA-7E3D4E98FE0C}" destId="{DCB840AC-C313-7A49-9DFD-68837E8E1465}" srcOrd="3" destOrd="0" presId="urn:microsoft.com/office/officeart/2005/8/layout/pyramid1"/>
    <dgm:cxn modelId="{1A529A27-E174-3943-8F4D-C83DBB44C513}" type="presParOf" srcId="{09A7B802-5403-BD45-9DA3-6DE3D2A79C51}" destId="{33F9B311-5F70-F340-87B1-8AD80491CB9C}" srcOrd="1" destOrd="0" presId="urn:microsoft.com/office/officeart/2005/8/layout/pyramid1"/>
    <dgm:cxn modelId="{70C39DA4-90FE-664F-8C7E-BD5C08888705}" type="presParOf" srcId="{33F9B311-5F70-F340-87B1-8AD80491CB9C}" destId="{EDEB3454-1F7E-594F-B14B-175BDB7A3CA0}" srcOrd="0" destOrd="0" presId="urn:microsoft.com/office/officeart/2005/8/layout/pyramid1"/>
    <dgm:cxn modelId="{FE8A9A57-7C65-3146-9BD4-2AC6A1FC907E}" type="presParOf" srcId="{33F9B311-5F70-F340-87B1-8AD80491CB9C}" destId="{4DD1200A-4316-184B-8D01-6D4B01BD8657}" srcOrd="1" destOrd="0" presId="urn:microsoft.com/office/officeart/2005/8/layout/pyramid1"/>
    <dgm:cxn modelId="{D77C4169-81D4-704E-91BB-9D3C8E7FBB8E}" type="presParOf" srcId="{33F9B311-5F70-F340-87B1-8AD80491CB9C}" destId="{BD8A4DA2-4774-2747-9C4E-431FEDEE116B}" srcOrd="2" destOrd="0" presId="urn:microsoft.com/office/officeart/2005/8/layout/pyramid1"/>
    <dgm:cxn modelId="{72FEFD93-41A3-1443-B8CC-705EEDD1441F}" type="presParOf" srcId="{33F9B311-5F70-F340-87B1-8AD80491CB9C}" destId="{A86C6DF5-778F-4642-AF29-1D54919DAA9F}" srcOrd="3" destOrd="0" presId="urn:microsoft.com/office/officeart/2005/8/layout/pyramid1"/>
    <dgm:cxn modelId="{6545DE02-D6FD-954E-8542-867D628589E1}" type="presParOf" srcId="{09A7B802-5403-BD45-9DA3-6DE3D2A79C51}" destId="{767D24E3-5775-B849-B09C-7604895582F2}" srcOrd="2" destOrd="0" presId="urn:microsoft.com/office/officeart/2005/8/layout/pyramid1"/>
    <dgm:cxn modelId="{C4446150-FA0E-2C41-86F3-515348D3B419}" type="presParOf" srcId="{767D24E3-5775-B849-B09C-7604895582F2}" destId="{63798C49-604C-6D4F-B502-7E4BA45356A1}" srcOrd="0" destOrd="0" presId="urn:microsoft.com/office/officeart/2005/8/layout/pyramid1"/>
    <dgm:cxn modelId="{24249DB4-B248-774D-8DDD-93F7950C11C8}" type="presParOf" srcId="{767D24E3-5775-B849-B09C-7604895582F2}" destId="{E4181917-BB74-094C-83B5-63AA39D3F980}" srcOrd="1" destOrd="0" presId="urn:microsoft.com/office/officeart/2005/8/layout/pyramid1"/>
    <dgm:cxn modelId="{3EDB855E-A25F-5742-898E-64DC09651632}" type="presParOf" srcId="{767D24E3-5775-B849-B09C-7604895582F2}" destId="{680880A8-997B-A541-ADD6-12677C70DBB4}" srcOrd="2" destOrd="0" presId="urn:microsoft.com/office/officeart/2005/8/layout/pyramid1"/>
    <dgm:cxn modelId="{4945E97C-735E-E243-9DD3-4F7E69251DEF}"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FF18C55-93DA-AD4E-8E68-F2B5A15E0F49}">
      <dgm:prSet/>
      <dgm:spPr/>
      <dgm:t>
        <a:bodyPr/>
        <a:lstStyle/>
        <a:p>
          <a:pPr rtl="0"/>
          <a:r>
            <a:rPr lang="en-US" dirty="0"/>
            <a:t>NAC systems deal with three categories of components:</a:t>
          </a:r>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custT="1"/>
      <dgm:spPr>
        <a:ln>
          <a:solidFill>
            <a:schemeClr val="bg2"/>
          </a:solidFill>
        </a:ln>
      </dgm:spPr>
      <dgm:t>
        <a:bodyPr/>
        <a:lstStyle/>
        <a:p>
          <a:pPr rtl="0"/>
          <a:r>
            <a:rPr lang="en-US" sz="1600" b="1" dirty="0">
              <a:solidFill>
                <a:schemeClr val="tx2">
                  <a:lumMod val="10000"/>
                </a:schemeClr>
              </a:solidFill>
            </a:rPr>
            <a:t>Access requester (AR)</a:t>
          </a:r>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custT="1"/>
      <dgm:spPr>
        <a:ln>
          <a:solidFill>
            <a:schemeClr val="bg2"/>
          </a:solidFill>
        </a:ln>
      </dgm:spPr>
      <dgm:t>
        <a:bodyPr/>
        <a:lstStyle/>
        <a:p>
          <a:pPr rtl="0"/>
          <a:r>
            <a:rPr lang="en-US" sz="1600" dirty="0">
              <a:solidFill>
                <a:schemeClr val="tx2">
                  <a:lumMod val="10000"/>
                </a:schemeClr>
              </a:solidFill>
            </a:rPr>
            <a:t>Node that is attempting to access the network and may be any device that is managed by the NAC system, including workstations, servers, printers, cameras, and other IP-enabled devices</a:t>
          </a:r>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custT="1"/>
      <dgm:spPr>
        <a:ln>
          <a:solidFill>
            <a:schemeClr val="bg2"/>
          </a:solidFill>
        </a:ln>
      </dgm:spPr>
      <dgm:t>
        <a:bodyPr/>
        <a:lstStyle/>
        <a:p>
          <a:pPr rtl="0"/>
          <a:r>
            <a:rPr lang="en-US" sz="1600" dirty="0">
              <a:solidFill>
                <a:schemeClr val="tx2">
                  <a:lumMod val="10000"/>
                </a:schemeClr>
              </a:solidFill>
            </a:rPr>
            <a:t>Also referred to as </a:t>
          </a:r>
          <a:r>
            <a:rPr lang="en-US" sz="1600" i="1" dirty="0">
              <a:solidFill>
                <a:schemeClr val="tx2">
                  <a:lumMod val="10000"/>
                </a:schemeClr>
              </a:solidFill>
            </a:rPr>
            <a:t>supplicants, </a:t>
          </a:r>
          <a:r>
            <a:rPr lang="en-US" sz="1600" dirty="0">
              <a:solidFill>
                <a:schemeClr val="tx2">
                  <a:lumMod val="10000"/>
                </a:schemeClr>
              </a:solidFill>
            </a:rPr>
            <a:t>or clients</a:t>
          </a:r>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custT="1"/>
      <dgm:spPr>
        <a:ln>
          <a:solidFill>
            <a:schemeClr val="bg2"/>
          </a:solidFill>
        </a:ln>
      </dgm:spPr>
      <dgm:t>
        <a:bodyPr/>
        <a:lstStyle/>
        <a:p>
          <a:pPr rtl="0"/>
          <a:r>
            <a:rPr lang="en-US" sz="1600" b="1" dirty="0">
              <a:solidFill>
                <a:schemeClr val="tx2">
                  <a:lumMod val="10000"/>
                </a:schemeClr>
              </a:solidFill>
            </a:rPr>
            <a:t>Policy server</a:t>
          </a:r>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custT="1"/>
      <dgm:spPr>
        <a:ln>
          <a:solidFill>
            <a:schemeClr val="bg2"/>
          </a:solidFill>
        </a:ln>
      </dgm:spPr>
      <dgm:t>
        <a:bodyPr/>
        <a:lstStyle/>
        <a:p>
          <a:pPr rtl="0"/>
          <a:r>
            <a:rPr lang="en-US" sz="1600" dirty="0">
              <a:solidFill>
                <a:schemeClr val="tx2">
                  <a:lumMod val="10000"/>
                </a:schemeClr>
              </a:solidFill>
            </a:rPr>
            <a:t>Determines what access should be granted</a:t>
          </a:r>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custT="1"/>
      <dgm:spPr>
        <a:ln>
          <a:solidFill>
            <a:schemeClr val="bg2"/>
          </a:solidFill>
        </a:ln>
      </dgm:spPr>
      <dgm:t>
        <a:bodyPr/>
        <a:lstStyle/>
        <a:p>
          <a:pPr rtl="0"/>
          <a:r>
            <a:rPr lang="en-US" sz="1600" dirty="0">
              <a:solidFill>
                <a:schemeClr val="tx2">
                  <a:lumMod val="10000"/>
                </a:schemeClr>
              </a:solidFill>
            </a:rPr>
            <a:t>Often relies on backend systems</a:t>
          </a:r>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custT="1"/>
      <dgm:spPr>
        <a:ln>
          <a:solidFill>
            <a:schemeClr val="bg2"/>
          </a:solidFill>
        </a:ln>
      </dgm:spPr>
      <dgm:t>
        <a:bodyPr/>
        <a:lstStyle/>
        <a:p>
          <a:pPr rtl="0"/>
          <a:r>
            <a:rPr lang="en-US" sz="1600" b="1" dirty="0">
              <a:solidFill>
                <a:schemeClr val="tx2">
                  <a:lumMod val="10000"/>
                </a:schemeClr>
              </a:solidFill>
            </a:rPr>
            <a:t>Network access server (NAS)</a:t>
          </a:r>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custT="1"/>
      <dgm:spPr>
        <a:ln>
          <a:solidFill>
            <a:schemeClr val="bg2"/>
          </a:solidFill>
        </a:ln>
      </dgm:spPr>
      <dgm:t>
        <a:bodyPr/>
        <a:lstStyle/>
        <a:p>
          <a:pPr rtl="0"/>
          <a:r>
            <a:rPr lang="en-US" sz="1600" dirty="0">
              <a:solidFill>
                <a:schemeClr val="tx2">
                  <a:lumMod val="10000"/>
                </a:schemeClr>
              </a:solidFill>
            </a:rPr>
            <a:t>Functions as an access control point for users in remote locations connecting to an enterprise’s internal network</a:t>
          </a:r>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custT="1"/>
      <dgm:spPr>
        <a:ln>
          <a:solidFill>
            <a:schemeClr val="bg2"/>
          </a:solidFill>
        </a:ln>
      </dgm:spPr>
      <dgm:t>
        <a:bodyPr/>
        <a:lstStyle/>
        <a:p>
          <a:pPr rtl="0"/>
          <a:r>
            <a:rPr lang="en-US" sz="1600" dirty="0">
              <a:solidFill>
                <a:schemeClr val="tx2">
                  <a:lumMod val="10000"/>
                </a:schemeClr>
              </a:solidFill>
            </a:rPr>
            <a:t>Also called a </a:t>
          </a:r>
          <a:r>
            <a:rPr lang="en-US" sz="1600" i="1" dirty="0">
              <a:solidFill>
                <a:schemeClr val="tx2">
                  <a:lumMod val="10000"/>
                </a:schemeClr>
              </a:solidFill>
            </a:rPr>
            <a:t>media gateway, remote access server (RAS), or policy server</a:t>
          </a:r>
          <a:endParaRPr lang="en-US" sz="1600" dirty="0">
            <a:solidFill>
              <a:schemeClr val="tx2">
                <a:lumMod val="10000"/>
              </a:schemeClr>
            </a:solidFill>
          </a:endParaRPr>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custT="1"/>
      <dgm:spPr>
        <a:ln>
          <a:solidFill>
            <a:schemeClr val="bg2"/>
          </a:solidFill>
        </a:ln>
      </dgm:spPr>
      <dgm:t>
        <a:bodyPr/>
        <a:lstStyle/>
        <a:p>
          <a:pPr rtl="0"/>
          <a:r>
            <a:rPr lang="en-US" sz="1600" dirty="0">
              <a:solidFill>
                <a:schemeClr val="tx2">
                  <a:lumMod val="10000"/>
                </a:schemeClr>
              </a:solidFill>
            </a:rPr>
            <a:t>May include its own authentication services or rely on a separate authentication service from the policy server</a:t>
          </a:r>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custScaleY="142432">
        <dgm:presLayoutVars>
          <dgm:bulletEnabled val="1"/>
        </dgm:presLayoutVars>
      </dgm:prSet>
      <dgm:spPr/>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custScaleX="73571" custScaleY="142432">
        <dgm:presLayoutVars>
          <dgm:bulletEnabled val="1"/>
        </dgm:presLayoutVars>
      </dgm:prSet>
      <dgm:spPr/>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custScaleX="104310" custScaleY="145130">
        <dgm:presLayoutVars>
          <dgm:bulletEnabled val="1"/>
        </dgm:presLayoutVars>
      </dgm:prSet>
      <dgm:spPr/>
    </dgm:pt>
  </dgm:ptLst>
  <dgm:cxnLst>
    <dgm:cxn modelId="{6D22F51B-98EB-2B4A-9E38-82312E001EF8}" type="presOf" srcId="{70EE6184-822F-B04E-811B-38D27A8BA2FE}" destId="{88A1D4FC-2809-5F40-83C8-39857D0B8609}" srcOrd="0" destOrd="1" presId="urn:microsoft.com/office/officeart/2005/8/layout/target2"/>
    <dgm:cxn modelId="{8233745B-EC4C-3947-BEEE-496AAD170BB1}" type="presOf" srcId="{89DDC930-E6F3-954F-82AB-FFB59FC27958}" destId="{536F5BF9-5D7B-9D42-BDC3-88FB4BB28578}" srcOrd="0" destOrd="2" presId="urn:microsoft.com/office/officeart/2005/8/layout/target2"/>
    <dgm:cxn modelId="{A0F4885B-098E-6E44-9097-BC44A5B976B5}" type="presOf" srcId="{179B079B-0E1B-3E45-B98D-9701BEBD2CE0}" destId="{536F5BF9-5D7B-9D42-BDC3-88FB4BB28578}" srcOrd="0" destOrd="1" presId="urn:microsoft.com/office/officeart/2005/8/layout/target2"/>
    <dgm:cxn modelId="{EC14296A-3600-4245-BC29-11B387D18686}" srcId="{DE592734-B2EF-9E47-B732-DA0913ED5600}" destId="{179B079B-0E1B-3E45-B98D-9701BEBD2CE0}" srcOrd="0" destOrd="0" parTransId="{9A683942-A8EE-2B40-AF46-259930231723}" sibTransId="{A7D41FF1-2450-C748-A1B4-A73B258882AD}"/>
    <dgm:cxn modelId="{D0DF9C75-139D-6540-BA43-DE9C71124BFA}" srcId="{DE592734-B2EF-9E47-B732-DA0913ED5600}" destId="{89DDC930-E6F3-954F-82AB-FFB59FC27958}" srcOrd="1" destOrd="0" parTransId="{A9FBD926-5078-8044-82C3-18D03BEC7D56}" sibTransId="{BC967D37-28CA-1549-9F9C-679F64C1F5A5}"/>
    <dgm:cxn modelId="{32AC5376-0B64-BA42-ABB5-FD1C11E9AFF9}" type="presOf" srcId="{E0C67306-438D-2249-BE32-F74F57E02560}" destId="{7FF6686A-74EE-5943-BA70-D0F55B2B1ED1}" srcOrd="0" destOrd="0" presId="urn:microsoft.com/office/officeart/2005/8/layout/target2"/>
    <dgm:cxn modelId="{B653D884-CAF4-B94B-BA2C-FEAA76995DCD}" type="presOf" srcId="{451BB1EB-5092-E64B-B8BF-0CAF70B71907}" destId="{7FF6686A-74EE-5943-BA70-D0F55B2B1ED1}" srcOrd="0" destOrd="1"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46E37999-9115-DB43-8BC5-C54F2ADAECDD}" srcId="{DD4E5C05-EFF6-6D4A-BA37-2DBC4C4D15A4}" destId="{70EE6184-822F-B04E-811B-38D27A8BA2FE}" srcOrd="0" destOrd="0" parTransId="{E39D7545-0B33-1140-9D3A-46D71507EE99}" sibTransId="{DE676433-88D8-D045-9AB4-4E55BAAF8F31}"/>
    <dgm:cxn modelId="{9C9B879A-F01F-124F-8B3D-DF14558FA3CC}" srcId="{E0C67306-438D-2249-BE32-F74F57E02560}" destId="{451BB1EB-5092-E64B-B8BF-0CAF70B71907}" srcOrd="0" destOrd="0" parTransId="{ECB0D7E6-4DFE-6845-B5AC-5C1DC9A2B994}" sibTransId="{D2A1BA63-9E37-CE4B-804D-608E073B45FF}"/>
    <dgm:cxn modelId="{660818A6-1179-7A44-8F7D-CA66C16C77C3}" type="presOf" srcId="{DD4E5C05-EFF6-6D4A-BA37-2DBC4C4D15A4}" destId="{88A1D4FC-2809-5F40-83C8-39857D0B8609}" srcOrd="0" destOrd="0" presId="urn:microsoft.com/office/officeart/2005/8/layout/target2"/>
    <dgm:cxn modelId="{A2F8E6A6-F7AC-D542-97E4-6AD8475C044B}" type="presOf" srcId="{C6E6BE33-785E-DA41-8E90-5B61200B8937}" destId="{88A1D4FC-2809-5F40-83C8-39857D0B8609}" srcOrd="0" destOrd="2" presId="urn:microsoft.com/office/officeart/2005/8/layout/target2"/>
    <dgm:cxn modelId="{2E804EA9-A198-4241-8DEA-2557632F5D6F}" type="presOf" srcId="{DE592734-B2EF-9E47-B732-DA0913ED5600}" destId="{536F5BF9-5D7B-9D42-BDC3-88FB4BB28578}" srcOrd="0" destOrd="0"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7414EDAD-1CFF-D141-A871-C1219EAD6F6C}" srcId="{FFF18C55-93DA-AD4E-8E68-F2B5A15E0F49}" destId="{DD4E5C05-EFF6-6D4A-BA37-2DBC4C4D15A4}" srcOrd="0" destOrd="0" parTransId="{B9742046-A973-8541-A96E-37F9C1D165CF}" sibTransId="{D5F40121-9B91-4B40-8ED4-551AEBA85145}"/>
    <dgm:cxn modelId="{AC8F08B7-081E-7B49-8D0F-00496A2DCA85}" srcId="{DD4E5C05-EFF6-6D4A-BA37-2DBC4C4D15A4}" destId="{C6E6BE33-785E-DA41-8E90-5B61200B8937}" srcOrd="1" destOrd="0" parTransId="{799A7E27-24C9-C849-8D58-DC5335B822B3}" sibTransId="{11FD181E-D7C3-5C41-8FBD-DD88FBFCF52E}"/>
    <dgm:cxn modelId="{5E5C4ABB-6B4F-0F4C-B21C-0EF77249F8D0}" srcId="{DE592734-B2EF-9E47-B732-DA0913ED5600}" destId="{EAAE6348-E6B9-BD43-866D-8CE91277D0E1}" srcOrd="2" destOrd="0" parTransId="{11F3A21D-17DE-2C4F-AAB5-81C1BE27F28C}" sibTransId="{FE58F277-552C-3D4B-B790-EE697C853364}"/>
    <dgm:cxn modelId="{BCFC03BE-B17D-224D-BBBD-B1FCD3C6A353}" type="presOf" srcId="{2692677C-28CF-564A-8B41-794A5CA69F24}" destId="{7FF6686A-74EE-5943-BA70-D0F55B2B1ED1}" srcOrd="0" destOrd="2"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47783BDA-7B33-F24E-ABC2-E7DAB7487259}" type="presOf" srcId="{606EE7CF-9C75-C241-B317-FF448F1C15B6}" destId="{599CA8E1-AAD8-7643-B449-4A2BEADF089A}" srcOrd="0" destOrd="0" presId="urn:microsoft.com/office/officeart/2005/8/layout/target2"/>
    <dgm:cxn modelId="{86B405E7-279E-2043-A2A3-7DEB7EFFFF15}" type="presOf" srcId="{EAAE6348-E6B9-BD43-866D-8CE91277D0E1}" destId="{536F5BF9-5D7B-9D42-BDC3-88FB4BB28578}" srcOrd="0" destOrd="3" presId="urn:microsoft.com/office/officeart/2005/8/layout/target2"/>
    <dgm:cxn modelId="{459AD7F2-B966-8147-8873-2F16704DF960}" type="presOf" srcId="{FFF18C55-93DA-AD4E-8E68-F2B5A15E0F49}" destId="{10E1CF5F-C484-DF43-8EBE-7E1C7F7737F6}" srcOrd="0" destOrd="0" presId="urn:microsoft.com/office/officeart/2005/8/layout/target2"/>
    <dgm:cxn modelId="{08891DF6-EB51-CC44-A828-0662BD22AD0F}" srcId="{FFF18C55-93DA-AD4E-8E68-F2B5A15E0F49}" destId="{DE592734-B2EF-9E47-B732-DA0913ED5600}" srcOrd="2" destOrd="0" parTransId="{92CAB083-91A1-D544-95BF-7F77D6DBF387}" sibTransId="{F44557FF-E3A0-6045-B56A-F4BCCC13DD52}"/>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a:t>Common NAC enforcement methods:</a:t>
          </a:r>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pt>
    <dgm:pt modelId="{B0CB2EAE-D366-7944-9F6D-532EBBE121AB}" type="pres">
      <dgm:prSet presAssocID="{47D3C780-06E5-DC48-9825-39D473A259C1}" presName="desTx" presStyleLbl="alignAccFollowNode1" presStyleIdx="0" presStyleCnt="1">
        <dgm:presLayoutVars>
          <dgm:bulletEnabled val="1"/>
        </dgm:presLayoutVars>
      </dgm:prSet>
      <dgm:spPr/>
    </dgm:pt>
  </dgm:ptLst>
  <dgm:cxnLst>
    <dgm:cxn modelId="{403B5104-81BF-424F-B776-88E6397659B5}" type="presOf" srcId="{47D3C780-06E5-DC48-9825-39D473A259C1}" destId="{2D4BA931-D9E8-4046-A148-57C8E405CCA5}"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D9FDF721-67BB-ED4D-B215-FAE9088DDAE4}" srcId="{47D3C780-06E5-DC48-9825-39D473A259C1}" destId="{BAACF189-54E1-4847-A8BA-7588E78FF1B6}" srcOrd="3" destOrd="0" parTransId="{0F545513-9F57-A740-904F-74CC98EE1905}" sibTransId="{493B9619-9882-EF4C-965B-ECB936466EF7}"/>
    <dgm:cxn modelId="{A0D4B422-37E3-3D40-B9A1-C5EB26B71AF7}" srcId="{47D3C780-06E5-DC48-9825-39D473A259C1}" destId="{21F52ADE-11CB-6247-B5E0-EB20121963E0}" srcOrd="2" destOrd="0" parTransId="{F9FEE153-0B57-7942-991E-600F49D1BFD3}" sibTransId="{61D67770-2B5A-1B40-B811-113F9D6C6C31}"/>
    <dgm:cxn modelId="{E3336A3F-A47A-E641-9D7D-E1C9BD5518BA}" type="presOf" srcId="{C1B8DD2A-93DF-7346-B549-EAEFEF4C64D3}" destId="{B0CB2EAE-D366-7944-9F6D-532EBBE121AB}" srcOrd="0" destOrd="1" presId="urn:microsoft.com/office/officeart/2005/8/layout/hList1"/>
    <dgm:cxn modelId="{94578B43-2BC7-3949-B69E-C2CF3DECBBF2}" srcId="{47D3C780-06E5-DC48-9825-39D473A259C1}" destId="{C1B8DD2A-93DF-7346-B549-EAEFEF4C64D3}" srcOrd="1" destOrd="0" parTransId="{AB7240BD-A6DB-C448-A265-812E4E392C96}" sibTransId="{807EE74B-868F-7748-AB58-1AED7D0ABB36}"/>
    <dgm:cxn modelId="{A7A70F46-BA33-CF43-9B54-62295CBA0F8D}" type="presOf" srcId="{21F52ADE-11CB-6247-B5E0-EB20121963E0}" destId="{B0CB2EAE-D366-7944-9F6D-532EBBE121AB}" srcOrd="0" destOrd="2" presId="urn:microsoft.com/office/officeart/2005/8/layout/hList1"/>
    <dgm:cxn modelId="{F7904F4D-CDAB-D942-AF7B-F646DDA48F98}" type="presOf" srcId="{BAACF189-54E1-4847-A8BA-7588E78FF1B6}" destId="{B0CB2EAE-D366-7944-9F6D-532EBBE121AB}" srcOrd="0" destOrd="3" presId="urn:microsoft.com/office/officeart/2005/8/layout/hList1"/>
    <dgm:cxn modelId="{7ABE8675-FEB1-3A45-B53D-1DFB4F9EAAC1}" type="presOf" srcId="{C40F3F8A-71EA-0E45-8353-9D0ED72EE26C}" destId="{AD3ADBED-86A9-4C44-AAB4-BF9D45E115B3}" srcOrd="0" destOrd="0" presId="urn:microsoft.com/office/officeart/2005/8/layout/hList1"/>
    <dgm:cxn modelId="{D43E7692-0C4B-744A-9319-938C2A82C792}" type="presOf" srcId="{4454BA25-D9C2-BC45-B24F-EE3F5339991B}" destId="{B0CB2EAE-D366-7944-9F6D-532EBBE121AB}" srcOrd="0" destOrd="0"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a:t>Commonly supported EAP methods:</a:t>
          </a:r>
        </a:p>
      </dgm:t>
    </dgm:pt>
    <dgm:pt modelId="{3EF563A5-DB49-6E49-9B05-CACD95E35058}" type="parTrans" cxnId="{7EBAB279-3FB7-334E-B573-6790E5FFEE2A}">
      <dgm:prSet/>
      <dgm:spPr/>
      <dgm:t>
        <a:bodyPr/>
        <a:lstStyle/>
        <a:p>
          <a:endParaRPr lang="en-US"/>
        </a:p>
      </dgm:t>
    </dgm:pt>
    <dgm:pt modelId="{0EE13FB3-9D94-2947-9053-BD7A34153AE0}" type="sibTrans" cxnId="{7EBAB279-3FB7-334E-B573-6790E5FFEE2A}">
      <dgm:prSet/>
      <dgm:spPr/>
      <dgm:t>
        <a:bodyPr/>
        <a:lstStyle/>
        <a:p>
          <a:endParaRPr lang="en-US"/>
        </a:p>
      </dgm:t>
    </dgm:pt>
    <dgm:pt modelId="{82BAA4EF-88CF-7D4C-A7F3-BFF9A8884A73}">
      <dgm:prSet/>
      <dgm:spPr>
        <a:solidFill>
          <a:schemeClr val="bg2">
            <a:lumMod val="25000"/>
            <a:lumOff val="75000"/>
          </a:schemeClr>
        </a:solidFill>
        <a:ln>
          <a:noFill/>
        </a:ln>
      </dgm:spPr>
      <dgm:t>
        <a:bodyPr/>
        <a:lstStyle/>
        <a:p>
          <a:r>
            <a:rPr lang="en-US" dirty="0">
              <a:solidFill>
                <a:schemeClr val="tx2">
                  <a:lumMod val="10000"/>
                </a:schemeClr>
              </a:solidFill>
            </a:rPr>
            <a:t>EAP Transport Layer Security</a:t>
          </a:r>
        </a:p>
      </dgm:t>
    </dgm:pt>
    <dgm:pt modelId="{F9FE76D2-2089-DE44-A9CA-32136A1C9DA8}" type="parTrans" cxnId="{331F4E86-454E-F44B-9330-3DBDD30AE0A6}">
      <dgm:prSet/>
      <dgm:spPr/>
      <dgm:t>
        <a:bodyPr/>
        <a:lstStyle/>
        <a:p>
          <a:endParaRPr lang="en-US"/>
        </a:p>
      </dgm:t>
    </dgm:pt>
    <dgm:pt modelId="{7558BB44-1730-B841-B07E-976A7D228980}" type="sibTrans" cxnId="{331F4E86-454E-F44B-9330-3DBDD30AE0A6}">
      <dgm:prSet/>
      <dgm:spPr/>
      <dgm:t>
        <a:bodyPr/>
        <a:lstStyle/>
        <a:p>
          <a:endParaRPr lang="en-US"/>
        </a:p>
      </dgm:t>
    </dgm:pt>
    <dgm:pt modelId="{AE3AA100-AB00-6343-B11F-476F0BCE7A26}">
      <dgm:prSet/>
      <dgm:spPr>
        <a:solidFill>
          <a:schemeClr val="bg2">
            <a:lumMod val="25000"/>
            <a:lumOff val="75000"/>
          </a:schemeClr>
        </a:solidFill>
        <a:ln>
          <a:noFill/>
        </a:ln>
      </dgm:spPr>
      <dgm:t>
        <a:bodyPr/>
        <a:lstStyle/>
        <a:p>
          <a:r>
            <a:rPr lang="en-US" dirty="0">
              <a:solidFill>
                <a:schemeClr val="tx2">
                  <a:lumMod val="10000"/>
                </a:schemeClr>
              </a:solidFill>
            </a:rPr>
            <a:t>EAP Tunneled TLS</a:t>
          </a:r>
        </a:p>
      </dgm:t>
    </dgm:pt>
    <dgm:pt modelId="{A65FC463-24C7-7346-83E0-1D6E4223D617}" type="parTrans" cxnId="{21529C82-16D5-B143-8549-8681172CFFE8}">
      <dgm:prSet/>
      <dgm:spPr/>
      <dgm:t>
        <a:bodyPr/>
        <a:lstStyle/>
        <a:p>
          <a:endParaRPr lang="en-US"/>
        </a:p>
      </dgm:t>
    </dgm:pt>
    <dgm:pt modelId="{4EACCD22-4983-1742-B983-2EC8DA2FC04A}" type="sibTrans" cxnId="{21529C82-16D5-B143-8549-8681172CFFE8}">
      <dgm:prSet/>
      <dgm:spPr/>
      <dgm:t>
        <a:bodyPr/>
        <a:lstStyle/>
        <a:p>
          <a:endParaRPr lang="en-US"/>
        </a:p>
      </dgm:t>
    </dgm:pt>
    <dgm:pt modelId="{0176289F-296D-CA4B-83A9-351E9A869D42}">
      <dgm:prSet/>
      <dgm:spPr>
        <a:solidFill>
          <a:schemeClr val="bg2">
            <a:lumMod val="25000"/>
            <a:lumOff val="75000"/>
          </a:schemeClr>
        </a:solidFill>
        <a:ln>
          <a:noFill/>
        </a:ln>
      </dgm:spPr>
      <dgm:t>
        <a:bodyPr/>
        <a:lstStyle/>
        <a:p>
          <a:r>
            <a:rPr lang="en-US" dirty="0">
              <a:solidFill>
                <a:schemeClr val="tx2">
                  <a:lumMod val="10000"/>
                </a:schemeClr>
              </a:solidFill>
            </a:rPr>
            <a:t>EAP Generalized Pre-Shared Key</a:t>
          </a:r>
        </a:p>
      </dgm:t>
    </dgm:pt>
    <dgm:pt modelId="{8BDD3710-AA2F-374E-B847-36BF6E71A376}" type="parTrans" cxnId="{0083775C-7E3E-4E4C-BF61-911097093824}">
      <dgm:prSet/>
      <dgm:spPr/>
      <dgm:t>
        <a:bodyPr/>
        <a:lstStyle/>
        <a:p>
          <a:endParaRPr lang="en-US"/>
        </a:p>
      </dgm:t>
    </dgm:pt>
    <dgm:pt modelId="{6470264C-63AC-064B-95D0-58699736F45D}" type="sibTrans" cxnId="{0083775C-7E3E-4E4C-BF61-911097093824}">
      <dgm:prSet/>
      <dgm:spPr/>
      <dgm:t>
        <a:bodyPr/>
        <a:lstStyle/>
        <a:p>
          <a:endParaRPr lang="en-US"/>
        </a:p>
      </dgm:t>
    </dgm:pt>
    <dgm:pt modelId="{EF444B66-3736-B94F-9F0A-93FCB3FB0F96}">
      <dgm:prSet/>
      <dgm:spPr>
        <a:solidFill>
          <a:schemeClr val="bg2">
            <a:lumMod val="25000"/>
            <a:lumOff val="75000"/>
          </a:schemeClr>
        </a:solidFill>
        <a:ln>
          <a:noFill/>
        </a:ln>
      </dgm:spPr>
      <dgm:t>
        <a:bodyPr/>
        <a:lstStyle/>
        <a:p>
          <a:r>
            <a:rPr lang="en-US" dirty="0">
              <a:solidFill>
                <a:schemeClr val="tx2">
                  <a:lumMod val="10000"/>
                </a:schemeClr>
              </a:solidFill>
            </a:rPr>
            <a:t>EAP-IKEv2</a:t>
          </a:r>
        </a:p>
      </dgm:t>
    </dgm:pt>
    <dgm:pt modelId="{75B13BE3-68F6-4348-88F0-8B01C362A512}" type="parTrans" cxnId="{9AA48409-C3A3-D642-B55D-7F4665470CA6}">
      <dgm:prSet/>
      <dgm:spPr/>
      <dgm:t>
        <a:bodyPr/>
        <a:lstStyle/>
        <a:p>
          <a:endParaRPr lang="en-US"/>
        </a:p>
      </dgm:t>
    </dgm:pt>
    <dgm:pt modelId="{F177EC50-FAE4-634A-BEB0-935C697E0BEE}" type="sibTrans" cxnId="{9AA48409-C3A3-D642-B55D-7F4665470CA6}">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pt>
    <dgm:pt modelId="{5310771D-D79A-C94A-8C48-CFB90208ABE3}" type="pres">
      <dgm:prSet presAssocID="{B0D2DC8A-4089-E64B-9350-E2A8569D8306}" presName="desTx" presStyleLbl="alignAccFollowNode1" presStyleIdx="0" presStyleCnt="1">
        <dgm:presLayoutVars>
          <dgm:bulletEnabled val="1"/>
        </dgm:presLayoutVars>
      </dgm:prSet>
      <dgm:spPr/>
    </dgm:pt>
  </dgm:ptLst>
  <dgm:cxnLst>
    <dgm:cxn modelId="{9AA48409-C3A3-D642-B55D-7F4665470CA6}" srcId="{B0D2DC8A-4089-E64B-9350-E2A8569D8306}" destId="{EF444B66-3736-B94F-9F0A-93FCB3FB0F96}" srcOrd="3" destOrd="0" parTransId="{75B13BE3-68F6-4348-88F0-8B01C362A512}" sibTransId="{F177EC50-FAE4-634A-BEB0-935C697E0BEE}"/>
    <dgm:cxn modelId="{413AA70B-1731-2C4F-9057-7A76C76A289F}" type="presOf" srcId="{AE3AA100-AB00-6343-B11F-476F0BCE7A26}" destId="{5310771D-D79A-C94A-8C48-CFB90208ABE3}" srcOrd="0" destOrd="1" presId="urn:microsoft.com/office/officeart/2005/8/layout/hList1"/>
    <dgm:cxn modelId="{7882D61E-6932-F244-AFC8-44D24B48C53F}" type="presOf" srcId="{EF444B66-3736-B94F-9F0A-93FCB3FB0F96}" destId="{5310771D-D79A-C94A-8C48-CFB90208ABE3}" srcOrd="0" destOrd="3" presId="urn:microsoft.com/office/officeart/2005/8/layout/hList1"/>
    <dgm:cxn modelId="{D5052126-12F9-0E43-BA99-AE61AC0972CE}" type="presOf" srcId="{B0D2DC8A-4089-E64B-9350-E2A8569D8306}" destId="{2DE11ED1-F707-BB40-85ED-BC5059B45CC3}" srcOrd="0" destOrd="0" presId="urn:microsoft.com/office/officeart/2005/8/layout/hList1"/>
    <dgm:cxn modelId="{0083775C-7E3E-4E4C-BF61-911097093824}" srcId="{B0D2DC8A-4089-E64B-9350-E2A8569D8306}" destId="{0176289F-296D-CA4B-83A9-351E9A869D42}" srcOrd="2" destOrd="0" parTransId="{8BDD3710-AA2F-374E-B847-36BF6E71A376}" sibTransId="{6470264C-63AC-064B-95D0-58699736F45D}"/>
    <dgm:cxn modelId="{D160F86D-F43D-1E45-B790-26EE97F495E1}" type="presOf" srcId="{82BAA4EF-88CF-7D4C-A7F3-BFF9A8884A73}" destId="{5310771D-D79A-C94A-8C48-CFB90208ABE3}" srcOrd="0" destOrd="0"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21529C82-16D5-B143-8549-8681172CFFE8}" srcId="{B0D2DC8A-4089-E64B-9350-E2A8569D8306}" destId="{AE3AA100-AB00-6343-B11F-476F0BCE7A26}" srcOrd="1" destOrd="0" parTransId="{A65FC463-24C7-7346-83E0-1D6E4223D617}" sibTransId="{4EACCD22-4983-1742-B983-2EC8DA2FC04A}"/>
    <dgm:cxn modelId="{0AB70183-89CA-8B42-A4BB-EB6E2EEE0C35}" type="presOf" srcId="{0176289F-296D-CA4B-83A9-351E9A869D42}" destId="{5310771D-D79A-C94A-8C48-CFB90208ABE3}" srcOrd="0" destOrd="2" presId="urn:microsoft.com/office/officeart/2005/8/layout/hList1"/>
    <dgm:cxn modelId="{331F4E86-454E-F44B-9330-3DBDD30AE0A6}" srcId="{B0D2DC8A-4089-E64B-9350-E2A8569D8306}" destId="{82BAA4EF-88CF-7D4C-A7F3-BFF9A8884A73}" srcOrd="0" destOrd="0" parTransId="{F9FE76D2-2089-DE44-A9CA-32136A1C9DA8}" sibTransId="{7558BB44-1730-B841-B07E-976A7D228980}"/>
    <dgm:cxn modelId="{4B58D7B8-AC5C-0B46-BCC2-E73DD4292F82}" type="presOf" srcId="{93150DA2-9D60-1B4B-9F73-7918AEFEE152}" destId="{6C9B18EF-DB03-4E4F-B8F6-54DEE9F0CE6E}" srcOrd="0" destOrd="0"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740564DB-1C5B-604B-A991-7161B97E3326}">
      <dgm:prSet custT="1"/>
      <dgm:spPr/>
      <dgm:t>
        <a:bodyPr/>
        <a:lstStyle/>
        <a:p>
          <a:pPr rtl="0"/>
          <a:r>
            <a:rPr lang="en-US" sz="1400" dirty="0">
              <a:solidFill>
                <a:schemeClr val="tx2">
                  <a:lumMod val="10000"/>
                </a:schemeClr>
              </a:solidFill>
            </a:rPr>
            <a:t>Cloud provider (CP)</a:t>
          </a:r>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custT="1"/>
      <dgm:spPr/>
      <dgm:t>
        <a:bodyPr/>
        <a:lstStyle/>
        <a:p>
          <a:pPr rtl="0"/>
          <a:r>
            <a:rPr lang="en-US" sz="1400" dirty="0">
              <a:solidFill>
                <a:schemeClr val="tx2">
                  <a:lumMod val="10000"/>
                </a:schemeClr>
              </a:solidFill>
            </a:rPr>
            <a:t>Can provide one or more of the cloud services to meet IT and business requirements of cloud consumers</a:t>
          </a:r>
        </a:p>
      </dgm:t>
    </dgm:pt>
    <dgm:pt modelId="{CA03C7E0-CE02-B440-A476-31DC4175BB0C}" type="parTrans" cxnId="{A842AB42-8F3E-F14B-A22F-06CD9261F525}">
      <dgm:prSet/>
      <dgm:spPr/>
      <dgm:t>
        <a:bodyPr/>
        <a:lstStyle/>
        <a:p>
          <a:endParaRPr lang="en-US" dirty="0"/>
        </a:p>
      </dgm:t>
    </dgm:pt>
    <dgm:pt modelId="{30FCC859-AECE-DF41-A643-CF2AE4A9C616}" type="sibTrans" cxnId="{A842AB42-8F3E-F14B-A22F-06CD9261F525}">
      <dgm:prSet/>
      <dgm:spPr/>
      <dgm:t>
        <a:bodyPr/>
        <a:lstStyle/>
        <a:p>
          <a:endParaRPr lang="en-US"/>
        </a:p>
      </dgm:t>
    </dgm:pt>
    <dgm:pt modelId="{6EB95FB2-A377-B148-ABB1-12FD90D0B36F}">
      <dgm:prSet custT="1"/>
      <dgm:spPr/>
      <dgm:t>
        <a:bodyPr/>
        <a:lstStyle/>
        <a:p>
          <a:pPr rtl="0"/>
          <a:r>
            <a:rPr lang="en-US" sz="14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gm:t>
    </dgm:pt>
    <dgm:pt modelId="{8BCAC0D6-8BDA-EA4E-95F0-A4A4AAA6FB66}" type="parTrans" cxnId="{6F98310E-9791-9D45-9268-83E5BD5BB840}">
      <dgm:prSet/>
      <dgm:spPr/>
      <dgm:t>
        <a:bodyPr/>
        <a:lstStyle/>
        <a:p>
          <a:endParaRPr lang="en-US" dirty="0"/>
        </a:p>
      </dgm:t>
    </dgm:pt>
    <dgm:pt modelId="{103EF801-43DA-6F45-BC8E-21EE29231C1D}" type="sibTrans" cxnId="{6F98310E-9791-9D45-9268-83E5BD5BB840}">
      <dgm:prSet/>
      <dgm:spPr/>
      <dgm:t>
        <a:bodyPr/>
        <a:lstStyle/>
        <a:p>
          <a:endParaRPr lang="en-US"/>
        </a:p>
      </dgm:t>
    </dgm:pt>
    <dgm:pt modelId="{5BCD4E01-8D91-6F42-8DAB-4454D35680C2}">
      <dgm:prSet custT="1"/>
      <dgm:spPr/>
      <dgm:t>
        <a:bodyPr/>
        <a:lstStyle/>
        <a:p>
          <a:pPr rtl="0"/>
          <a:r>
            <a:rPr lang="en-US" sz="14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gm:t>
    </dgm:pt>
    <dgm:pt modelId="{97380E5A-036B-3E4B-894B-C8B1E9642A87}" type="parTrans" cxnId="{5B3FF5EB-13DE-894F-913F-FEAC013C9AC3}">
      <dgm:prSet/>
      <dgm:spPr/>
      <dgm:t>
        <a:bodyPr/>
        <a:lstStyle/>
        <a:p>
          <a:endParaRPr lang="en-US" dirty="0"/>
        </a:p>
      </dgm:t>
    </dgm:pt>
    <dgm:pt modelId="{DCC44C70-18BF-B24C-9287-9266B3CE15FF}" type="sibTrans" cxnId="{5B3FF5EB-13DE-894F-913F-FEAC013C9AC3}">
      <dgm:prSet/>
      <dgm:spPr/>
      <dgm:t>
        <a:bodyPr/>
        <a:lstStyle/>
        <a:p>
          <a:endParaRPr lang="en-US"/>
        </a:p>
      </dgm:t>
    </dgm:pt>
    <dgm:pt modelId="{741C0A1B-DF76-B04A-BD9F-5B6911AFF0A5}">
      <dgm:prSet custT="1"/>
      <dgm:spPr/>
      <dgm:t>
        <a:bodyPr/>
        <a:lstStyle/>
        <a:p>
          <a:pPr rtl="0"/>
          <a:r>
            <a:rPr lang="en-US" sz="14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gm:t>
    </dgm:pt>
    <dgm:pt modelId="{A4AE3E9A-6956-7042-A2B7-3086E4C0F1BF}" type="parTrans" cxnId="{8BBA3C90-7B69-6240-A7BE-2A43F984582C}">
      <dgm:prSet/>
      <dgm:spPr/>
      <dgm:t>
        <a:bodyPr/>
        <a:lstStyle/>
        <a:p>
          <a:endParaRPr lang="en-US" dirty="0"/>
        </a:p>
      </dgm:t>
    </dgm:pt>
    <dgm:pt modelId="{04BB1A3D-181F-2B4C-8FE1-9B8342A23CA3}" type="sibTrans" cxnId="{8BBA3C90-7B69-6240-A7BE-2A43F984582C}">
      <dgm:prSet/>
      <dgm:spPr/>
      <dgm:t>
        <a:bodyPr/>
        <a:lstStyle/>
        <a:p>
          <a:endParaRPr lang="en-US"/>
        </a:p>
      </dgm:t>
    </dgm:pt>
    <dgm:pt modelId="{233AFC33-465F-6B4F-82D6-C72A4B6B218F}">
      <dgm:prSet custT="1"/>
      <dgm:spPr/>
      <dgm:t>
        <a:bodyPr/>
        <a:lstStyle/>
        <a:p>
          <a:pPr rtl="0"/>
          <a:r>
            <a:rPr lang="en-US" sz="1400" dirty="0">
              <a:solidFill>
                <a:schemeClr val="tx2">
                  <a:lumMod val="10000"/>
                </a:schemeClr>
              </a:solidFill>
            </a:rPr>
            <a:t>For IaaS, the CP acquires the physical computing resources underlying the service, including the servers, networks, storage, and hosting infrastructure</a:t>
          </a:r>
        </a:p>
      </dgm:t>
    </dgm:pt>
    <dgm:pt modelId="{4A9CFDEB-98CE-9F4D-A454-ED7B0284D7DA}" type="parTrans" cxnId="{B6C2B199-EBE9-8F4D-84A4-77BB40352FF2}">
      <dgm:prSet/>
      <dgm:spPr/>
      <dgm:t>
        <a:bodyPr/>
        <a:lstStyle/>
        <a:p>
          <a:endParaRPr lang="en-US" dirty="0"/>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custScaleX="100773" custScaleY="113466">
        <dgm:presLayoutVars>
          <dgm:chPref val="3"/>
        </dgm:presLayoutVars>
      </dgm:prSet>
      <dgm:spPr/>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pt>
    <dgm:pt modelId="{37DCFEF6-3F4C-624F-8CA8-4D0ABCA73C46}" type="pres">
      <dgm:prSet presAssocID="{233AFC33-465F-6B4F-82D6-C72A4B6B218F}" presName="hierChild4" presStyleCnt="0"/>
      <dgm:spPr/>
    </dgm:pt>
  </dgm:ptLst>
  <dgm:cxnLst>
    <dgm:cxn modelId="{4F386805-F3EB-0C43-8CE3-76F5129FF7CB}" type="presOf" srcId="{5BCD4E01-8D91-6F42-8DAB-4454D35680C2}" destId="{DFA61363-E25C-BD49-85BC-06AA50375E5D}" srcOrd="0" destOrd="0" presId="urn:microsoft.com/office/officeart/2005/8/layout/hierarchy1"/>
    <dgm:cxn modelId="{6F98310E-9791-9D45-9268-83E5BD5BB840}" srcId="{740564DB-1C5B-604B-A991-7161B97E3326}" destId="{6EB95FB2-A377-B148-ABB1-12FD90D0B36F}" srcOrd="1" destOrd="0" parTransId="{8BCAC0D6-8BDA-EA4E-95F0-A4A4AAA6FB66}" sibTransId="{103EF801-43DA-6F45-BC8E-21EE29231C1D}"/>
    <dgm:cxn modelId="{DFD3B11C-CF08-274C-9863-386CFB55A747}" type="presOf" srcId="{740564DB-1C5B-604B-A991-7161B97E3326}" destId="{8AC11CB6-D75C-684B-A8D9-E89149CE522F}" srcOrd="0" destOrd="0" presId="urn:microsoft.com/office/officeart/2005/8/layout/hierarchy1"/>
    <dgm:cxn modelId="{47263434-79C7-B847-8D73-958528021437}" type="presOf" srcId="{4A9CFDEB-98CE-9F4D-A454-ED7B0284D7DA}" destId="{F98A81BC-C696-994B-8504-6E480BA86B80}" srcOrd="0" destOrd="0" presId="urn:microsoft.com/office/officeart/2005/8/layout/hierarchy1"/>
    <dgm:cxn modelId="{8E8E6938-EEC7-1C44-A6A8-4BCD083CC559}" type="presOf" srcId="{CA03C7E0-CE02-B440-A476-31DC4175BB0C}" destId="{A6A8EAAA-4161-2B45-81B1-0408330C19A2}" srcOrd="0" destOrd="0" presId="urn:microsoft.com/office/officeart/2005/8/layout/hierarchy1"/>
    <dgm:cxn modelId="{776F3F5F-8A54-2842-AF75-C9917DD44E79}" type="presOf" srcId="{4C81A88B-F228-C34E-BFF7-144A8DB92012}" destId="{1792E155-AE01-E44F-A1C7-00397CB881E3}"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4877E546-6965-544D-8156-EC90530B2C69}" srcId="{DB2A1513-9783-7949-A2D8-8F3CC7DB7995}" destId="{740564DB-1C5B-604B-A991-7161B97E3326}" srcOrd="0" destOrd="0" parTransId="{0D7B9721-D20F-F548-8149-709B5E3552D6}" sibTransId="{DE3BF5FF-E4F5-A84E-8F87-1912A7CAF37E}"/>
    <dgm:cxn modelId="{90CF7153-E071-6E43-9BAC-6B45EB41A58C}" type="presOf" srcId="{97380E5A-036B-3E4B-894B-C8B1E9642A87}" destId="{66F50E73-42E6-B745-8DAA-D2E3734E3DB3}" srcOrd="0" destOrd="0" presId="urn:microsoft.com/office/officeart/2005/8/layout/hierarchy1"/>
    <dgm:cxn modelId="{8BBA3C90-7B69-6240-A7BE-2A43F984582C}" srcId="{6EB95FB2-A377-B148-ABB1-12FD90D0B36F}" destId="{741C0A1B-DF76-B04A-BD9F-5B6911AFF0A5}" srcOrd="1" destOrd="0" parTransId="{A4AE3E9A-6956-7042-A2B7-3086E4C0F1BF}" sibTransId="{04BB1A3D-181F-2B4C-8FE1-9B8342A23CA3}"/>
    <dgm:cxn modelId="{3215E094-72DA-2A42-B821-36ED860DADAE}" type="presOf" srcId="{741C0A1B-DF76-B04A-BD9F-5B6911AFF0A5}" destId="{F69E9B7F-3E59-2A42-A6C7-4117D99CC90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F14E33CC-C1D4-E44C-B257-DD49CA90417B}" type="presOf" srcId="{A4AE3E9A-6956-7042-A2B7-3086E4C0F1BF}" destId="{25309999-2BF9-544B-9A05-922139DA4CA4}"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EEDBA2DF-AE9E-1642-B4B4-3AFE7DBA198D}" type="presOf" srcId="{233AFC33-465F-6B4F-82D6-C72A4B6B218F}" destId="{A5B987B1-02A0-8049-B644-9E95CEE16EE4}"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D81FA0F1-7EE5-614A-834F-A5046DF7EE13}" type="presOf" srcId="{DB2A1513-9783-7949-A2D8-8F3CC7DB7995}" destId="{EF83F320-0944-3346-A23D-6AB5B01A35E5}"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carrier</a:t>
          </a: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networking facility that provides connectivity and transport of cloud services between cloud consumers and CPs</a:t>
          </a:r>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broker</a:t>
          </a: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Useful when cloud services are too complex for a cloud consumer to easily manage</a:t>
          </a: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Three areas of support can be offered by a cloud broker:</a:t>
          </a: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intermediation</a:t>
          </a: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Value-added services such as identity management, performance reporting, and enhanced security</a:t>
          </a: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aggregation</a:t>
          </a: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The broker combines multiple cloud services to meet consumer needs not specifically addressed by a single CP, or to optimize performance or minimize cost</a:t>
          </a: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arbitrage</a:t>
          </a: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broker has the flexibility to choose services from multiple agencies</a:t>
          </a: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auditor</a:t>
          </a: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An independent entity that can assure that the CP conforms to a set of standards</a:t>
          </a:r>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pt>
  </dgm:ptLst>
  <dgm:cxnLst>
    <dgm:cxn modelId="{CDD6B214-649B-CF4F-A3F3-CBAF9664BC3D}" srcId="{9F0BEB30-F99C-F748-8A4D-ADBA305AA79D}" destId="{15C06257-E7A3-1644-A93A-8712A2EAE7A3}" srcOrd="0" destOrd="0" parTransId="{C31A35F8-CB46-9741-AF3A-8773DCFC214E}" sibTransId="{BA590180-1246-264D-B3B8-2D8E2932F368}"/>
    <dgm:cxn modelId="{5A125B17-FC21-494E-90C1-C0BCEEE42B62}" srcId="{FE9E72E6-1C94-FF45-AA1E-B2E5B39BBA4E}" destId="{FA3E85ED-D1A6-A64F-BF7F-53045EF34C66}" srcOrd="0" destOrd="0" parTransId="{C27B35A5-63DC-9244-B886-EB683549C078}" sibTransId="{C16E0F7E-FBEB-6B45-847A-7F4A6321EE0F}"/>
    <dgm:cxn modelId="{2EC2582B-7588-F042-8E89-9CCEC8C41B75}" type="presOf" srcId="{8A5E8C04-4955-9D49-8CD5-E08958D1E526}" destId="{561863C0-0515-7243-9EE7-35899AA684AB}" srcOrd="0" destOrd="5" presId="urn:microsoft.com/office/officeart/2005/8/layout/default"/>
    <dgm:cxn modelId="{B36D0F2F-A2AB-9D48-AC63-ADA2AA4D4666}" srcId="{E294FB2E-4F25-D64F-A3B1-F04B657EA1AB}" destId="{A78FDCBE-CD49-A942-8FF2-A3E6743FA9B0}" srcOrd="0" destOrd="0" parTransId="{53DC4D6E-CF0A-DD45-B6C1-52E2BF5B4329}" sibTransId="{B92EC444-D756-A246-B2D8-4EEEF3562D3A}"/>
    <dgm:cxn modelId="{7112F337-7E70-4045-8D81-2742F451732B}" type="presOf" srcId="{443776A3-26DB-1547-B75F-39C088414B5C}" destId="{561863C0-0515-7243-9EE7-35899AA684AB}" srcOrd="0" destOrd="8" presId="urn:microsoft.com/office/officeart/2005/8/layout/default"/>
    <dgm:cxn modelId="{16B4063E-6051-5841-AD16-CA66C201CB67}" srcId="{FDFD18C5-21A1-9948-A39E-F327A5460F3E}" destId="{443776A3-26DB-1547-B75F-39C088414B5C}" srcOrd="0" destOrd="0" parTransId="{D7DFF0F8-0EB7-D745-B4DD-A75995D64F6E}" sibTransId="{98688E81-44C3-FA4D-8554-16A7191C9904}"/>
    <dgm:cxn modelId="{E40BE460-476D-4F48-BCAB-F555A054559D}" type="presOf" srcId="{0299372F-0672-D440-B130-28AE8BE5C241}" destId="{561863C0-0515-7243-9EE7-35899AA684AB}" srcOrd="0" destOrd="4" presId="urn:microsoft.com/office/officeart/2005/8/layout/default"/>
    <dgm:cxn modelId="{F4C24C61-CA9F-564A-A06B-9C1F481D2F0A}" type="presOf" srcId="{28CE450E-D07B-6B4B-9A21-029A41976310}" destId="{561863C0-0515-7243-9EE7-35899AA684AB}" srcOrd="0" destOrd="6" presId="urn:microsoft.com/office/officeart/2005/8/layout/default"/>
    <dgm:cxn modelId="{A8521D47-EC03-2244-9CB0-3A1A69F630E0}" srcId="{8A5E8C04-4955-9D49-8CD5-E08958D1E526}" destId="{28CE450E-D07B-6B4B-9A21-029A41976310}" srcOrd="0" destOrd="0" parTransId="{786EE1AE-AB09-8F43-B7E2-617680842E5D}" sibTransId="{D82846FF-4A19-C441-B031-BFFCD35F66CE}"/>
    <dgm:cxn modelId="{5455F46F-85D8-A44F-A213-424F9BC5D90E}" srcId="{FE9E72E6-1C94-FF45-AA1E-B2E5B39BBA4E}" destId="{E294FB2E-4F25-D64F-A3B1-F04B657EA1AB}" srcOrd="1" destOrd="0" parTransId="{C050D1A8-4630-6440-AFBD-FCF765C4D007}" sibTransId="{8197594F-C890-4F41-B447-A43668B4B179}"/>
    <dgm:cxn modelId="{BDE0FF54-7525-1949-892F-4CB2507FC3D3}" type="presOf" srcId="{2581E4EA-FDAE-664A-A356-58359BEDEF15}" destId="{8870ABD5-8B7B-5442-B23F-8F5E2D1FDF2E}" srcOrd="0" destOrd="1" presId="urn:microsoft.com/office/officeart/2005/8/layout/default"/>
    <dgm:cxn modelId="{D9D91177-004D-3A45-BC88-3EF72FD03477}" srcId="{198FC47F-2CDA-0444-88A5-A1E62BCB1FFA}" destId="{16569B39-AD42-044E-BF5F-FB03D0234FF5}" srcOrd="0" destOrd="0" parTransId="{0FCA78F4-4C53-274E-AEAF-EA8F5408CAB9}" sibTransId="{395D95A6-FE1D-9041-81AE-79ED3513DF70}"/>
    <dgm:cxn modelId="{8FAE8D77-66ED-0841-B660-C46259146274}" srcId="{E294FB2E-4F25-D64F-A3B1-F04B657EA1AB}" destId="{9F0BEB30-F99C-F748-8A4D-ADBA305AA79D}" srcOrd="1" destOrd="0" parTransId="{753F7EEC-9F1B-4742-AAD5-6AF3DC39C640}" sibTransId="{EB219461-B4FC-FC43-B962-1750D296FAA0}"/>
    <dgm:cxn modelId="{6F78187A-A571-3F43-9122-FCADA9A05BBC}" type="presOf" srcId="{A78FDCBE-CD49-A942-8FF2-A3E6743FA9B0}" destId="{561863C0-0515-7243-9EE7-35899AA684AB}" srcOrd="0" destOrd="1" presId="urn:microsoft.com/office/officeart/2005/8/layout/default"/>
    <dgm:cxn modelId="{F26E017B-0D9D-1849-B53B-A7F29869A76A}" srcId="{15C06257-E7A3-1644-A93A-8712A2EAE7A3}" destId="{0299372F-0672-D440-B130-28AE8BE5C241}" srcOrd="0" destOrd="0" parTransId="{E7476DCF-49D6-4C4B-B9E2-43FB9BDC6DCC}" sibTransId="{45C502A0-18DE-3C43-8F78-EABAC0587664}"/>
    <dgm:cxn modelId="{9D93648C-E69E-FA46-9E3B-165C1953D2E0}" type="presOf" srcId="{16569B39-AD42-044E-BF5F-FB03D0234FF5}" destId="{F857DD8E-49BC-E14E-B63A-D1F51567791C}" srcOrd="0" destOrd="1" presId="urn:microsoft.com/office/officeart/2005/8/layout/default"/>
    <dgm:cxn modelId="{2210DD90-B653-B546-8777-CFC5A48A6880}" type="presOf" srcId="{15C06257-E7A3-1644-A93A-8712A2EAE7A3}" destId="{561863C0-0515-7243-9EE7-35899AA684AB}" srcOrd="0" destOrd="3" presId="urn:microsoft.com/office/officeart/2005/8/layout/default"/>
    <dgm:cxn modelId="{96B79F92-0D0E-9741-A35F-617A02D5D561}" srcId="{9F0BEB30-F99C-F748-8A4D-ADBA305AA79D}" destId="{FDFD18C5-21A1-9948-A39E-F327A5460F3E}" srcOrd="2" destOrd="0" parTransId="{FEC81C86-A8DE-BF45-A5A9-C1220917F411}" sibTransId="{1881A6F8-3FD5-5344-91FA-D54E6B0E4BDF}"/>
    <dgm:cxn modelId="{B40FBE92-E6AA-7A43-B5F6-F5A7605CFFFE}" type="presOf" srcId="{FA3E85ED-D1A6-A64F-BF7F-53045EF34C66}" destId="{8870ABD5-8B7B-5442-B23F-8F5E2D1FDF2E}" srcOrd="0" destOrd="0" presId="urn:microsoft.com/office/officeart/2005/8/layout/default"/>
    <dgm:cxn modelId="{3355CE93-AEDC-7E41-8425-CD2BAF2D3FAE}" srcId="{FA3E85ED-D1A6-A64F-BF7F-53045EF34C66}" destId="{2581E4EA-FDAE-664A-A356-58359BEDEF15}" srcOrd="0" destOrd="0" parTransId="{77431F5E-6AD6-004A-9E6F-C494B3E0419E}" sibTransId="{45B2DEC8-230E-8F43-BE7F-95016C499571}"/>
    <dgm:cxn modelId="{4DC9D396-9443-E441-8528-866115634284}" type="presOf" srcId="{9F0BEB30-F99C-F748-8A4D-ADBA305AA79D}" destId="{561863C0-0515-7243-9EE7-35899AA684AB}" srcOrd="0" destOrd="2" presId="urn:microsoft.com/office/officeart/2005/8/layout/default"/>
    <dgm:cxn modelId="{DF30219A-F8DE-094F-9DFE-A5A3AA2F41DB}" srcId="{FE9E72E6-1C94-FF45-AA1E-B2E5B39BBA4E}" destId="{198FC47F-2CDA-0444-88A5-A1E62BCB1FFA}" srcOrd="2" destOrd="0" parTransId="{B7C0EDD9-AD68-854D-814F-5D03CEDBB6C5}" sibTransId="{3187B11D-C104-D24C-9C2D-8A4BC25F78AA}"/>
    <dgm:cxn modelId="{0F44689A-F5A1-FC4A-85FC-F85D30D8EDFD}" type="presOf" srcId="{198FC47F-2CDA-0444-88A5-A1E62BCB1FFA}" destId="{F857DD8E-49BC-E14E-B63A-D1F51567791C}" srcOrd="0" destOrd="0" presId="urn:microsoft.com/office/officeart/2005/8/layout/default"/>
    <dgm:cxn modelId="{30B8FCA0-80CD-7245-9CDA-C12CDB29AF80}" type="presOf" srcId="{FDFD18C5-21A1-9948-A39E-F327A5460F3E}" destId="{561863C0-0515-7243-9EE7-35899AA684AB}" srcOrd="0" destOrd="7" presId="urn:microsoft.com/office/officeart/2005/8/layout/default"/>
    <dgm:cxn modelId="{1019A9E1-0BA3-3D4B-A314-C0059BA5517B}" type="presOf" srcId="{FE9E72E6-1C94-FF45-AA1E-B2E5B39BBA4E}" destId="{93C889D2-1F43-5D4D-9F4C-A92D9CB36DAE}" srcOrd="0" destOrd="0" presId="urn:microsoft.com/office/officeart/2005/8/layout/default"/>
    <dgm:cxn modelId="{9673CEE8-8197-2444-AC85-E2AC0E7FDAEA}" srcId="{9F0BEB30-F99C-F748-8A4D-ADBA305AA79D}" destId="{8A5E8C04-4955-9D49-8CD5-E08958D1E526}" srcOrd="1" destOrd="0" parTransId="{64430CE3-FEB9-C742-B899-AC46BC70E38B}" sibTransId="{98C8A12D-A092-8244-9A72-44BA5A3E617C}"/>
    <dgm:cxn modelId="{37A94BEC-32ED-EB44-9048-DA9723557D29}" type="presOf" srcId="{E294FB2E-4F25-D64F-A3B1-F04B657EA1AB}" destId="{561863C0-0515-7243-9EE7-35899AA684AB}" srcOrd="0" destOrd="0" presId="urn:microsoft.com/office/officeart/2005/8/layout/default"/>
    <dgm:cxn modelId="{3E10FB1E-0DD0-9545-8809-50C589670D9A}" type="presParOf" srcId="{93C889D2-1F43-5D4D-9F4C-A92D9CB36DAE}" destId="{8870ABD5-8B7B-5442-B23F-8F5E2D1FDF2E}" srcOrd="0" destOrd="0" presId="urn:microsoft.com/office/officeart/2005/8/layout/default"/>
    <dgm:cxn modelId="{F51EC36A-345F-704F-8B6D-44950BC23AB3}" type="presParOf" srcId="{93C889D2-1F43-5D4D-9F4C-A92D9CB36DAE}" destId="{74F26B8C-18CB-C142-9EAE-69212C1F1D7C}" srcOrd="1" destOrd="0" presId="urn:microsoft.com/office/officeart/2005/8/layout/default"/>
    <dgm:cxn modelId="{A6C92B13-12C3-EC4D-A4C2-2162C1EEDBD1}" type="presParOf" srcId="{93C889D2-1F43-5D4D-9F4C-A92D9CB36DAE}" destId="{561863C0-0515-7243-9EE7-35899AA684AB}" srcOrd="2" destOrd="0" presId="urn:microsoft.com/office/officeart/2005/8/layout/default"/>
    <dgm:cxn modelId="{7B28E712-940B-6249-AEB1-A15EC6339444}" type="presParOf" srcId="{93C889D2-1F43-5D4D-9F4C-A92D9CB36DAE}" destId="{D7811F5A-A32C-574B-A128-6FE1DE536F26}" srcOrd="3" destOrd="0" presId="urn:microsoft.com/office/officeart/2005/8/layout/default"/>
    <dgm:cxn modelId="{435BA67F-0533-3540-BCE1-DDD5B17EC01E}"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a:effectLst>
                <a:outerShdw blurRad="38100" dist="38100" dir="2700000" algn="tl">
                  <a:srgbClr val="000000">
                    <a:alpha val="43137"/>
                  </a:srgbClr>
                </a:outerShdw>
              </a:effectLst>
            </a:rPr>
            <a:t>Abuse and nefarious use of cloud computing</a:t>
          </a:r>
        </a:p>
      </dgm:t>
    </dgm:pt>
    <dgm:pt modelId="{CB5AA658-78A5-7A4A-A6DD-16F5BE965D35}" type="parTrans" cxnId="{657A94ED-BC02-4844-940E-1E55D1124BB7}">
      <dgm:prSet/>
      <dgm:spPr/>
      <dgm:t>
        <a:bodyPr/>
        <a:lstStyle/>
        <a:p>
          <a:endParaRPr lang="en-US"/>
        </a:p>
      </dgm:t>
    </dgm:pt>
    <dgm:pt modelId="{2C586F96-A3CF-7145-80FB-C9F323C992D4}" type="sibTrans" cxnId="{657A94ED-BC02-4844-940E-1E55D1124BB7}">
      <dgm:prSet/>
      <dgm:spPr/>
      <dgm:t>
        <a:bodyPr/>
        <a:lstStyle/>
        <a:p>
          <a:endParaRPr lang="en-US"/>
        </a:p>
      </dgm:t>
    </dgm:pt>
    <dgm:pt modelId="{A9CE44E0-AE3A-7349-B728-EC68A34CE369}">
      <dgm:prSet/>
      <dgm:spPr/>
      <dgm:t>
        <a:bodyPr/>
        <a:lstStyle/>
        <a:p>
          <a:r>
            <a:rPr lang="en-US" dirty="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type="parTrans" cxnId="{B683C04A-64CC-0846-8F40-B8FFB0BA2956}">
      <dgm:prSet/>
      <dgm:spPr/>
      <dgm:t>
        <a:bodyPr/>
        <a:lstStyle/>
        <a:p>
          <a:endParaRPr lang="en-US"/>
        </a:p>
      </dgm:t>
    </dgm:pt>
    <dgm:pt modelId="{7A48AABB-A42D-BB4C-A940-8C4441F3CE93}" type="sibTrans" cxnId="{B683C04A-64CC-0846-8F40-B8FFB0BA2956}">
      <dgm:prSet/>
      <dgm:spPr/>
      <dgm:t>
        <a:bodyPr/>
        <a:lstStyle/>
        <a:p>
          <a:endParaRPr lang="en-US"/>
        </a:p>
      </dgm:t>
    </dgm:pt>
    <dgm:pt modelId="{9E67C887-02EE-794B-83DE-CE69F175936F}">
      <dgm:prSet custT="1"/>
      <dgm:spPr/>
      <dgm:t>
        <a:bodyPr/>
        <a:lstStyle/>
        <a:p>
          <a:r>
            <a:rPr lang="en-US" sz="2000" b="1" dirty="0">
              <a:effectLst>
                <a:outerShdw blurRad="38100" dist="38100" dir="2700000" algn="tl">
                  <a:srgbClr val="000000">
                    <a:alpha val="43137"/>
                  </a:srgbClr>
                </a:outerShdw>
              </a:effectLst>
            </a:rPr>
            <a:t>Malicious insiders</a:t>
          </a:r>
        </a:p>
      </dgm:t>
    </dgm:pt>
    <dgm:pt modelId="{1177B46F-B306-4E4B-89B7-7DFEA45D44D5}" type="parTrans" cxnId="{F6CCD9F9-62FF-EC4B-B2C8-4215B38B5A2C}">
      <dgm:prSet/>
      <dgm:spPr/>
      <dgm:t>
        <a:bodyPr/>
        <a:lstStyle/>
        <a:p>
          <a:endParaRPr lang="en-US"/>
        </a:p>
      </dgm:t>
    </dgm:pt>
    <dgm:pt modelId="{79E058F8-43F4-8B4F-ABD8-1859B4449E83}" type="sibTrans" cxnId="{F6CCD9F9-62FF-EC4B-B2C8-4215B38B5A2C}">
      <dgm:prSet/>
      <dgm:spPr/>
      <dgm:t>
        <a:bodyPr/>
        <a:lstStyle/>
        <a:p>
          <a:endParaRPr lang="en-US"/>
        </a:p>
      </dgm:t>
    </dgm:pt>
    <dgm:pt modelId="{A75EEFFA-11C6-2545-9AE2-472325A6422B}">
      <dgm:prSet/>
      <dgm:spPr/>
      <dgm:t>
        <a:bodyPr/>
        <a:lstStyle/>
        <a:p>
          <a:r>
            <a:rPr lang="en-US" dirty="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p>
      </dgm:t>
    </dgm:pt>
    <dgm:pt modelId="{BAA150A1-A3FB-B04D-B8F3-44A907C54E01}" type="parTrans" cxnId="{65ECE66B-3D23-F84A-A77D-4D999F460396}">
      <dgm:prSet/>
      <dgm:spPr/>
      <dgm:t>
        <a:bodyPr/>
        <a:lstStyle/>
        <a:p>
          <a:endParaRPr lang="en-US"/>
        </a:p>
      </dgm:t>
    </dgm:pt>
    <dgm:pt modelId="{D9619DB5-18C5-3E49-B442-BEE338D8024C}" type="sibTrans" cxnId="{65ECE66B-3D23-F84A-A77D-4D999F460396}">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pt>
    <dgm:pt modelId="{37C45156-8F54-824A-A370-3967D3EEBE2A}" type="pres">
      <dgm:prSet presAssocID="{1D3030EA-D047-D247-9718-EA99F75B5A31}" presName="parentText" presStyleLbl="node1" presStyleIdx="0" presStyleCnt="2">
        <dgm:presLayoutVars>
          <dgm:chMax val="0"/>
          <dgm:bulletEnabled val="1"/>
        </dgm:presLayoutVars>
      </dgm:prSet>
      <dgm:spPr/>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pt>
    <dgm:pt modelId="{6E3F0468-7899-F74E-A661-32C72E12B05A}" type="pres">
      <dgm:prSet presAssocID="{9E67C887-02EE-794B-83DE-CE69F175936F}" presName="parentText" presStyleLbl="node1" presStyleIdx="1" presStyleCnt="2">
        <dgm:presLayoutVars>
          <dgm:chMax val="0"/>
          <dgm:bulletEnabled val="1"/>
        </dgm:presLayoutVars>
      </dgm:prSet>
      <dgm:spPr/>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pt>
  </dgm:ptLst>
  <dgm:cxnLst>
    <dgm:cxn modelId="{69F3641B-7616-8240-A2B8-FCFEFB8DF60D}" type="presOf" srcId="{A9CE44E0-AE3A-7349-B728-EC68A34CE369}" destId="{9EF1CEDF-B8B9-E34D-8A3C-DB0812D3F0C4}" srcOrd="0" destOrd="0" presId="urn:microsoft.com/office/officeart/2005/8/layout/list1"/>
    <dgm:cxn modelId="{795DA824-CDD2-8841-88F3-F0853B4BDAF9}" type="presOf" srcId="{A75EEFFA-11C6-2545-9AE2-472325A6422B}" destId="{9411D596-4DE5-3E48-9AC5-F8F3BFB63BE5}" srcOrd="0"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65ECE66B-3D23-F84A-A77D-4D999F460396}" srcId="{9E67C887-02EE-794B-83DE-CE69F175936F}" destId="{A75EEFFA-11C6-2545-9AE2-472325A6422B}" srcOrd="0" destOrd="0" parTransId="{BAA150A1-A3FB-B04D-B8F3-44A907C54E01}" sibTransId="{D9619DB5-18C5-3E49-B442-BEE338D8024C}"/>
    <dgm:cxn modelId="{BB406A76-77E7-C347-99E3-92DC7CCC8721}" type="presOf" srcId="{9E67C887-02EE-794B-83DE-CE69F175936F}" destId="{09E21379-26C4-0A4F-98BB-DFD5B0CEAF2A}" srcOrd="0" destOrd="0" presId="urn:microsoft.com/office/officeart/2005/8/layout/list1"/>
    <dgm:cxn modelId="{16030D8E-A629-4045-AA62-C335CDBC3BD1}" type="presOf" srcId="{717C9F8F-A0FB-974B-BD4C-EA27F7AF12C8}" destId="{4A266F4E-B8E2-DF4D-AB60-674DD13943FB}" srcOrd="0" destOrd="0" presId="urn:microsoft.com/office/officeart/2005/8/layout/list1"/>
    <dgm:cxn modelId="{4C2B3DB9-92D9-2D45-A768-71496A161F13}" type="presOf" srcId="{1D3030EA-D047-D247-9718-EA99F75B5A31}" destId="{37C45156-8F54-824A-A370-3967D3EEBE2A}" srcOrd="1" destOrd="0" presId="urn:microsoft.com/office/officeart/2005/8/layout/list1"/>
    <dgm:cxn modelId="{E999B4C9-EC27-1142-9371-ADC143495051}" type="presOf" srcId="{9E67C887-02EE-794B-83DE-CE69F175936F}" destId="{6E3F0468-7899-F74E-A661-32C72E12B05A}" srcOrd="1"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68729DF1-6DB3-C945-A099-9B073AC4DA72}" type="presOf" srcId="{1D3030EA-D047-D247-9718-EA99F75B5A31}" destId="{E578066D-EB92-F44C-AF1A-49ADEA9EFA95}"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tx2"/>
        </a:solidFill>
        <a:ln>
          <a:solidFill>
            <a:schemeClr val="bg2"/>
          </a:solidFill>
        </a:ln>
      </dgm:spPr>
      <dgm:t>
        <a:bodyPr/>
        <a:lstStyle/>
        <a:p>
          <a:pPr rtl="0"/>
          <a:r>
            <a:rPr lang="en-US" b="1" i="0" dirty="0">
              <a:solidFill>
                <a:schemeClr val="bg2"/>
              </a:solidFill>
            </a:rPr>
            <a:t>Insecure interfaces and APIs</a:t>
          </a:r>
        </a:p>
      </dgm:t>
    </dgm:pt>
    <dgm:pt modelId="{A42CA639-395F-CE41-B687-3B99F7A70BA0}" type="parTrans" cxnId="{3DB7F04F-2FD4-3E4F-9387-B85BB8C306EF}">
      <dgm:prSet/>
      <dgm:spPr/>
      <dgm:t>
        <a:bodyPr/>
        <a:lstStyle/>
        <a:p>
          <a:endParaRPr lang="en-US"/>
        </a:p>
      </dgm:t>
    </dgm:pt>
    <dgm:pt modelId="{869AC387-F1B5-554B-8518-1EE7F163E0F9}" type="sibTrans" cxnId="{3DB7F04F-2FD4-3E4F-9387-B85BB8C306EF}">
      <dgm:prSet/>
      <dgm:spPr/>
      <dgm:t>
        <a:bodyPr/>
        <a:lstStyle/>
        <a:p>
          <a:endParaRPr lang="en-US"/>
        </a:p>
      </dgm:t>
    </dgm:pt>
    <dgm:pt modelId="{C84301C5-9381-2C4D-989E-99F715416606}">
      <dgm:prSet/>
      <dgm:spPr>
        <a:ln>
          <a:solidFill>
            <a:schemeClr val="bg2"/>
          </a:solidFill>
        </a:ln>
      </dgm:spPr>
      <dgm:t>
        <a:bodyPr/>
        <a:lstStyle/>
        <a:p>
          <a:pPr rtl="0"/>
          <a:r>
            <a:rPr lang="en-US" b="1" i="0" dirty="0">
              <a:effectLst/>
            </a:rPr>
            <a:t>Countermeasures:  analyzing the security model of CP interfaces; ensuring that strong authentication and access controls are implemented in concert with encryption machines; understanding the dependency chain associated with the API</a:t>
          </a:r>
        </a:p>
      </dgm:t>
    </dgm:pt>
    <dgm:pt modelId="{ED7256DA-ABD1-E04F-A42F-9560FAB6C4DA}" type="parTrans" cxnId="{39FD7A0D-BBDD-3445-99CD-9361AB091B20}">
      <dgm:prSet/>
      <dgm:spPr/>
      <dgm:t>
        <a:bodyPr/>
        <a:lstStyle/>
        <a:p>
          <a:endParaRPr lang="en-US"/>
        </a:p>
      </dgm:t>
    </dgm:pt>
    <dgm:pt modelId="{54C92934-4A52-2F4E-B780-EF5943E3DEF9}" type="sibTrans" cxnId="{39FD7A0D-BBDD-3445-99CD-9361AB091B20}">
      <dgm:prSet/>
      <dgm:spPr/>
      <dgm:t>
        <a:bodyPr/>
        <a:lstStyle/>
        <a:p>
          <a:endParaRPr lang="en-US"/>
        </a:p>
      </dgm:t>
    </dgm:pt>
    <dgm:pt modelId="{1E9310DE-8809-594D-8A03-774C69F6A8EF}">
      <dgm:prSet/>
      <dgm:spPr>
        <a:solidFill>
          <a:schemeClr val="tx2"/>
        </a:solidFill>
        <a:ln>
          <a:solidFill>
            <a:schemeClr val="bg2"/>
          </a:solidFill>
        </a:ln>
      </dgm:spPr>
      <dgm:t>
        <a:bodyPr/>
        <a:lstStyle/>
        <a:p>
          <a:pPr rtl="0"/>
          <a:r>
            <a:rPr lang="en-US" b="1" i="0" dirty="0">
              <a:solidFill>
                <a:schemeClr val="bg2"/>
              </a:solidFill>
            </a:rPr>
            <a:t>Shared technology issues</a:t>
          </a:r>
        </a:p>
      </dgm:t>
    </dgm:pt>
    <dgm:pt modelId="{10FB7AFF-D389-4F4F-AFB2-1054549681AC}" type="parTrans" cxnId="{9B45263F-8D34-9C45-AFA4-4EB544432536}">
      <dgm:prSet/>
      <dgm:spPr/>
      <dgm:t>
        <a:bodyPr/>
        <a:lstStyle/>
        <a:p>
          <a:endParaRPr lang="en-US"/>
        </a:p>
      </dgm:t>
    </dgm:pt>
    <dgm:pt modelId="{60F1955B-77AD-3E4E-B21D-EB3628B609C0}" type="sibTrans" cxnId="{9B45263F-8D34-9C45-AFA4-4EB544432536}">
      <dgm:prSet/>
      <dgm:spPr/>
      <dgm:t>
        <a:bodyPr/>
        <a:lstStyle/>
        <a:p>
          <a:endParaRPr lang="en-US"/>
        </a:p>
      </dgm:t>
    </dgm:pt>
    <dgm:pt modelId="{C47D0D6B-2C48-6140-BC30-D20BC627D0CF}">
      <dgm:prSet/>
      <dgm:spPr>
        <a:ln>
          <a:solidFill>
            <a:schemeClr val="bg2"/>
          </a:solidFill>
        </a:ln>
      </dgm:spPr>
      <dgm:t>
        <a:bodyPr/>
        <a:lstStyle/>
        <a:p>
          <a:pPr rtl="0"/>
          <a:r>
            <a:rPr lang="en-US" b="1" i="0" dirty="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p>
      </dgm:t>
    </dgm:pt>
    <dgm:pt modelId="{117F5227-ED7E-A644-BBA4-47B1EF09A667}" type="parTrans" cxnId="{DEB31D1E-5BBC-8F47-A412-30EF794DE377}">
      <dgm:prSet/>
      <dgm:spPr/>
      <dgm:t>
        <a:bodyPr/>
        <a:lstStyle/>
        <a:p>
          <a:endParaRPr lang="en-US"/>
        </a:p>
      </dgm:t>
    </dgm:pt>
    <dgm:pt modelId="{DB696ACB-9E41-F747-89D4-207EA26FD1A0}" type="sibTrans" cxnId="{DEB31D1E-5BBC-8F47-A412-30EF794DE377}">
      <dgm:prSet/>
      <dgm:spPr/>
      <dgm:t>
        <a:bodyPr/>
        <a:lstStyle/>
        <a:p>
          <a:endParaRPr lang="en-US"/>
        </a:p>
      </dgm:t>
    </dgm:pt>
    <dgm:pt modelId="{C0F3265C-7C03-064A-9CE2-95CFD45D8A04}">
      <dgm:prSet/>
      <dgm:spPr>
        <a:solidFill>
          <a:schemeClr val="tx2"/>
        </a:solidFill>
        <a:ln>
          <a:solidFill>
            <a:schemeClr val="bg2"/>
          </a:solidFill>
        </a:ln>
      </dgm:spPr>
      <dgm:t>
        <a:bodyPr/>
        <a:lstStyle/>
        <a:p>
          <a:pPr rtl="0"/>
          <a:r>
            <a:rPr lang="en-US" b="1" i="0" dirty="0">
              <a:solidFill>
                <a:schemeClr val="bg2"/>
              </a:solidFill>
            </a:rPr>
            <a:t>Data loss or leakage</a:t>
          </a:r>
        </a:p>
      </dgm:t>
    </dgm:pt>
    <dgm:pt modelId="{0E14488F-D947-C544-87E3-7F3B270FB191}" type="parTrans" cxnId="{207C3AEE-CD2F-084E-B4E1-B2AD6FA31BA5}">
      <dgm:prSet/>
      <dgm:spPr/>
      <dgm:t>
        <a:bodyPr/>
        <a:lstStyle/>
        <a:p>
          <a:endParaRPr lang="en-US"/>
        </a:p>
      </dgm:t>
    </dgm:pt>
    <dgm:pt modelId="{82AD25EF-BB8D-964B-BE47-E753835EB83B}" type="sibTrans" cxnId="{207C3AEE-CD2F-084E-B4E1-B2AD6FA31BA5}">
      <dgm:prSet/>
      <dgm:spPr/>
      <dgm:t>
        <a:bodyPr/>
        <a:lstStyle/>
        <a:p>
          <a:endParaRPr lang="en-US"/>
        </a:p>
      </dgm:t>
    </dgm:pt>
    <dgm:pt modelId="{62B4360D-33DF-504B-91CF-420598117D45}">
      <dgm:prSet/>
      <dgm:spPr>
        <a:ln>
          <a:solidFill>
            <a:schemeClr val="bg2"/>
          </a:solidFill>
        </a:ln>
      </dgm:spPr>
      <dgm:t>
        <a:bodyPr/>
        <a:lstStyle/>
        <a:p>
          <a:pPr rtl="0"/>
          <a:r>
            <a:rPr lang="en-US" b="1" i="0" dirty="0"/>
            <a:t>Countermeasures: implement strong API access control; encrypt and protect integrity of data in transit; analyze data protection at both design and run time; implement strong key generation, storage and management, and destruction practices</a:t>
          </a:r>
        </a:p>
      </dgm:t>
    </dgm:pt>
    <dgm:pt modelId="{61649CDB-9227-8548-80C3-082CDED52460}" type="parTrans" cxnId="{04AA5A18-D98E-FE4B-8851-93F9C7142BEA}">
      <dgm:prSet/>
      <dgm:spPr/>
      <dgm:t>
        <a:bodyPr/>
        <a:lstStyle/>
        <a:p>
          <a:endParaRPr lang="en-US"/>
        </a:p>
      </dgm:t>
    </dgm:pt>
    <dgm:pt modelId="{2C2CE951-8494-8841-8F5A-DD831D8D0F15}" type="sibTrans" cxnId="{04AA5A18-D98E-FE4B-8851-93F9C7142BEA}">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pt>
    <dgm:pt modelId="{2540A7E3-82DE-1E41-BEF5-15C6AE17C58A}" type="pres">
      <dgm:prSet presAssocID="{776B7349-A877-AC4C-9361-50D458774E00}" presName="textNode" presStyleLbl="bgShp" presStyleIdx="0" presStyleCnt="3"/>
      <dgm:spPr/>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pt>
    <dgm:pt modelId="{0E0015E6-BB3D-9F49-A4EA-E875C4836C5C}" type="pres">
      <dgm:prSet presAssocID="{1E9310DE-8809-594D-8A03-774C69F6A8EF}" presName="textNode" presStyleLbl="bgShp" presStyleIdx="1" presStyleCnt="3"/>
      <dgm:spPr/>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pt>
    <dgm:pt modelId="{EB153448-128F-F94A-AD09-8206F3988046}" type="pres">
      <dgm:prSet presAssocID="{C0F3265C-7C03-064A-9CE2-95CFD45D8A04}" presName="textNode" presStyleLbl="bgShp" presStyleIdx="2" presStyleCnt="3"/>
      <dgm:spPr/>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pt>
  </dgm:ptLst>
  <dgm:cxnLst>
    <dgm:cxn modelId="{39FD7A0D-BBDD-3445-99CD-9361AB091B20}" srcId="{776B7349-A877-AC4C-9361-50D458774E00}" destId="{C84301C5-9381-2C4D-989E-99F715416606}" srcOrd="0" destOrd="0" parTransId="{ED7256DA-ABD1-E04F-A42F-9560FAB6C4DA}" sibTransId="{54C92934-4A52-2F4E-B780-EF5943E3DEF9}"/>
    <dgm:cxn modelId="{407B7813-0B3E-7F4E-AC3E-D0C91384A215}" type="presOf" srcId="{C0F3265C-7C03-064A-9CE2-95CFD45D8A04}" destId="{B3C53DE6-93CF-2140-BD5A-ED29DC9AA4CD}" srcOrd="0" destOrd="0" presId="urn:microsoft.com/office/officeart/2005/8/layout/lProcess2"/>
    <dgm:cxn modelId="{04AA5A18-D98E-FE4B-8851-93F9C7142BEA}" srcId="{C0F3265C-7C03-064A-9CE2-95CFD45D8A04}" destId="{62B4360D-33DF-504B-91CF-420598117D45}" srcOrd="0" destOrd="0" parTransId="{61649CDB-9227-8548-80C3-082CDED52460}" sibTransId="{2C2CE951-8494-8841-8F5A-DD831D8D0F15}"/>
    <dgm:cxn modelId="{DEB31D1E-5BBC-8F47-A412-30EF794DE377}" srcId="{1E9310DE-8809-594D-8A03-774C69F6A8EF}" destId="{C47D0D6B-2C48-6140-BC30-D20BC627D0CF}" srcOrd="0" destOrd="0" parTransId="{117F5227-ED7E-A644-BBA4-47B1EF09A667}" sibTransId="{DB696ACB-9E41-F747-89D4-207EA26FD1A0}"/>
    <dgm:cxn modelId="{9B45263F-8D34-9C45-AFA4-4EB544432536}" srcId="{9F97258A-159B-824C-AC89-F650B9F85E4D}" destId="{1E9310DE-8809-594D-8A03-774C69F6A8EF}" srcOrd="1" destOrd="0" parTransId="{10FB7AFF-D389-4F4F-AFB2-1054549681AC}" sibTransId="{60F1955B-77AD-3E4E-B21D-EB3628B609C0}"/>
    <dgm:cxn modelId="{ADB7AB4D-AB50-EC47-9F26-552383442671}" type="presOf" srcId="{776B7349-A877-AC4C-9361-50D458774E00}" destId="{2540A7E3-82DE-1E41-BEF5-15C6AE17C58A}" srcOrd="1" destOrd="0" presId="urn:microsoft.com/office/officeart/2005/8/layout/lProcess2"/>
    <dgm:cxn modelId="{3DB7F04F-2FD4-3E4F-9387-B85BB8C306EF}" srcId="{9F97258A-159B-824C-AC89-F650B9F85E4D}" destId="{776B7349-A877-AC4C-9361-50D458774E00}" srcOrd="0" destOrd="0" parTransId="{A42CA639-395F-CE41-B687-3B99F7A70BA0}" sibTransId="{869AC387-F1B5-554B-8518-1EE7F163E0F9}"/>
    <dgm:cxn modelId="{B0C0C750-BE4F-E340-BCF4-0885EE87A2F6}" type="presOf" srcId="{C84301C5-9381-2C4D-989E-99F715416606}" destId="{4AF864B6-07FB-204E-AAB9-09B9D8D67DBD}" srcOrd="0" destOrd="0" presId="urn:microsoft.com/office/officeart/2005/8/layout/lProcess2"/>
    <dgm:cxn modelId="{0AC5F850-1BE9-DD42-842E-02A7A3B0CE1B}" type="presOf" srcId="{1E9310DE-8809-594D-8A03-774C69F6A8EF}" destId="{0E0015E6-BB3D-9F49-A4EA-E875C4836C5C}" srcOrd="1" destOrd="0" presId="urn:microsoft.com/office/officeart/2005/8/layout/lProcess2"/>
    <dgm:cxn modelId="{CC9B905A-161E-A449-9DBE-8773FC4B6910}" type="presOf" srcId="{776B7349-A877-AC4C-9361-50D458774E00}" destId="{D2B132E0-6FCC-1D46-9383-E979D4B11EAF}" srcOrd="0" destOrd="0" presId="urn:microsoft.com/office/officeart/2005/8/layout/lProcess2"/>
    <dgm:cxn modelId="{CB26C983-A989-E54E-8F5C-B8917352DEA4}" type="presOf" srcId="{C47D0D6B-2C48-6140-BC30-D20BC627D0CF}" destId="{24BCFB83-C89B-CE4C-8C4B-2900087FCF37}" srcOrd="0" destOrd="0" presId="urn:microsoft.com/office/officeart/2005/8/layout/lProcess2"/>
    <dgm:cxn modelId="{F4AAED9A-11E9-E040-A7D6-795DD7AC39E9}" type="presOf" srcId="{9F97258A-159B-824C-AC89-F650B9F85E4D}" destId="{D7B80C94-7EFA-C740-93D3-E0B80CCA2071}" srcOrd="0" destOrd="0" presId="urn:microsoft.com/office/officeart/2005/8/layout/lProcess2"/>
    <dgm:cxn modelId="{091D32AE-E19E-2D46-A958-7173B84E1562}" type="presOf" srcId="{1E9310DE-8809-594D-8A03-774C69F6A8EF}" destId="{2952FDC1-A3E8-D348-85D6-B3CE5D2EC29F}" srcOrd="0" destOrd="0" presId="urn:microsoft.com/office/officeart/2005/8/layout/lProcess2"/>
    <dgm:cxn modelId="{81A61ABD-7FCC-4649-A954-928D6F7BC786}" type="presOf" srcId="{C0F3265C-7C03-064A-9CE2-95CFD45D8A04}" destId="{EB153448-128F-F94A-AD09-8206F3988046}" srcOrd="1"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3B9222FE-ACDA-004F-A85D-DD51A72FD11A}" type="presOf" srcId="{62B4360D-33DF-504B-91CF-420598117D45}" destId="{6657413B-3488-8548-AF86-65A1AA311D35}"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886BA2F-7FC4-3543-9529-FCD9D5F8C7D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686D35F-93D0-1343-B6C0-EA4B4F82A73B}">
      <dgm:prSet phldrT="[Text]"/>
      <dgm:spPr/>
      <dgm:t>
        <a:bodyPr/>
        <a:lstStyle/>
        <a:p>
          <a:r>
            <a:rPr lang="en-US" b="1" i="0" dirty="0">
              <a:solidFill>
                <a:schemeClr val="tx1"/>
              </a:solidFill>
            </a:rPr>
            <a:t>Multi-instance model</a:t>
          </a:r>
        </a:p>
      </dgm:t>
    </dgm:pt>
    <dgm:pt modelId="{9405221B-CE54-4A46-A2E9-11D7D840019B}" type="parTrans" cxnId="{4C1A7C67-4F61-CA49-A1A7-1003A5D7E310}">
      <dgm:prSet/>
      <dgm:spPr/>
      <dgm:t>
        <a:bodyPr/>
        <a:lstStyle/>
        <a:p>
          <a:endParaRPr lang="en-US"/>
        </a:p>
      </dgm:t>
    </dgm:pt>
    <dgm:pt modelId="{B54203DF-C3CE-1A46-9DAD-70101D5401F4}" type="sibTrans" cxnId="{4C1A7C67-4F61-CA49-A1A7-1003A5D7E310}">
      <dgm:prSet/>
      <dgm:spPr/>
      <dgm:t>
        <a:bodyPr/>
        <a:lstStyle/>
        <a:p>
          <a:endParaRPr lang="en-US"/>
        </a:p>
      </dgm:t>
    </dgm:pt>
    <dgm:pt modelId="{F7FE76E0-1DEE-004F-A924-5BA037375276}">
      <dgm:prSet/>
      <dgm:spPr/>
      <dgm:t>
        <a:bodyPr/>
        <a:lstStyle/>
        <a:p>
          <a:r>
            <a:rPr lang="en-US" dirty="0">
              <a:solidFill>
                <a:schemeClr val="tx2">
                  <a:lumMod val="10000"/>
                </a:schemeClr>
              </a:solidFill>
            </a:rPr>
            <a:t>Provides a unique DBMS running on a virtual machine instance for each cloud subscriber</a:t>
          </a:r>
        </a:p>
      </dgm:t>
    </dgm:pt>
    <dgm:pt modelId="{1BE5CDEA-5615-274B-90D5-486EAE71F898}" type="parTrans" cxnId="{6FC2D979-DAE2-B542-BB75-24DE722EEE16}">
      <dgm:prSet/>
      <dgm:spPr/>
      <dgm:t>
        <a:bodyPr/>
        <a:lstStyle/>
        <a:p>
          <a:endParaRPr lang="en-US"/>
        </a:p>
      </dgm:t>
    </dgm:pt>
    <dgm:pt modelId="{BC6B2323-66E4-554A-9C83-B434A16AF7B7}" type="sibTrans" cxnId="{6FC2D979-DAE2-B542-BB75-24DE722EEE16}">
      <dgm:prSet/>
      <dgm:spPr/>
      <dgm:t>
        <a:bodyPr/>
        <a:lstStyle/>
        <a:p>
          <a:endParaRPr lang="en-US"/>
        </a:p>
      </dgm:t>
    </dgm:pt>
    <dgm:pt modelId="{73107AE3-41D0-C744-A75B-3ED54EE8DA40}">
      <dgm:prSet/>
      <dgm:spPr/>
      <dgm:t>
        <a:bodyPr/>
        <a:lstStyle/>
        <a:p>
          <a:r>
            <a:rPr lang="en-US" dirty="0">
              <a:solidFill>
                <a:schemeClr val="tx2">
                  <a:lumMod val="10000"/>
                </a:schemeClr>
              </a:solidFill>
            </a:rPr>
            <a:t>This gives the subscriber complete control over role definition, user authorization, and other administrative tasks related to security</a:t>
          </a:r>
        </a:p>
      </dgm:t>
    </dgm:pt>
    <dgm:pt modelId="{8701A086-1EAD-A444-B96D-077E00BAB355}" type="parTrans" cxnId="{0817F8C0-D5E4-9F48-B51A-29EDE8C3BF95}">
      <dgm:prSet/>
      <dgm:spPr/>
      <dgm:t>
        <a:bodyPr/>
        <a:lstStyle/>
        <a:p>
          <a:endParaRPr lang="en-US"/>
        </a:p>
      </dgm:t>
    </dgm:pt>
    <dgm:pt modelId="{9F900D66-7816-6640-AD6C-C386F1E01DBE}" type="sibTrans" cxnId="{0817F8C0-D5E4-9F48-B51A-29EDE8C3BF95}">
      <dgm:prSet/>
      <dgm:spPr/>
      <dgm:t>
        <a:bodyPr/>
        <a:lstStyle/>
        <a:p>
          <a:endParaRPr lang="en-US"/>
        </a:p>
      </dgm:t>
    </dgm:pt>
    <dgm:pt modelId="{FC907613-E1F2-0144-AFCA-386C844B2A12}">
      <dgm:prSet/>
      <dgm:spPr/>
      <dgm:t>
        <a:bodyPr/>
        <a:lstStyle/>
        <a:p>
          <a:r>
            <a:rPr lang="en-US" b="1" i="0" dirty="0">
              <a:solidFill>
                <a:schemeClr val="tx1"/>
              </a:solidFill>
            </a:rPr>
            <a:t>Multi-tenant model</a:t>
          </a:r>
        </a:p>
      </dgm:t>
    </dgm:pt>
    <dgm:pt modelId="{D28EC172-E386-6848-AA32-9FF5A138E6C2}" type="parTrans" cxnId="{B1C01722-C7A9-9442-8655-A9532DB01048}">
      <dgm:prSet/>
      <dgm:spPr/>
      <dgm:t>
        <a:bodyPr/>
        <a:lstStyle/>
        <a:p>
          <a:endParaRPr lang="en-US"/>
        </a:p>
      </dgm:t>
    </dgm:pt>
    <dgm:pt modelId="{54923525-9297-3D44-AC6C-61492EA2E9CD}" type="sibTrans" cxnId="{B1C01722-C7A9-9442-8655-A9532DB01048}">
      <dgm:prSet/>
      <dgm:spPr/>
      <dgm:t>
        <a:bodyPr/>
        <a:lstStyle/>
        <a:p>
          <a:endParaRPr lang="en-US"/>
        </a:p>
      </dgm:t>
    </dgm:pt>
    <dgm:pt modelId="{0430B2D8-55E9-4146-AABB-980B15F3B65C}">
      <dgm:prSet/>
      <dgm:spPr/>
      <dgm:t>
        <a:bodyPr/>
        <a:lstStyle/>
        <a:p>
          <a:r>
            <a:rPr lang="en-US" dirty="0">
              <a:solidFill>
                <a:schemeClr val="tx2">
                  <a:lumMod val="10000"/>
                </a:schemeClr>
              </a:solidFill>
            </a:rPr>
            <a:t>Provides a predefined environment for the cloud subscriber that is shared with other tenants, typically through tagging data with a subscriber identifier </a:t>
          </a:r>
        </a:p>
      </dgm:t>
    </dgm:pt>
    <dgm:pt modelId="{668AC87D-C231-684B-8ED8-22E62EC99E16}" type="parTrans" cxnId="{1DB21004-6D89-9A49-B617-308C02E55067}">
      <dgm:prSet/>
      <dgm:spPr/>
      <dgm:t>
        <a:bodyPr/>
        <a:lstStyle/>
        <a:p>
          <a:endParaRPr lang="en-US"/>
        </a:p>
      </dgm:t>
    </dgm:pt>
    <dgm:pt modelId="{FA466C26-F64D-124C-BACF-EB617426A716}" type="sibTrans" cxnId="{1DB21004-6D89-9A49-B617-308C02E55067}">
      <dgm:prSet/>
      <dgm:spPr/>
      <dgm:t>
        <a:bodyPr/>
        <a:lstStyle/>
        <a:p>
          <a:endParaRPr lang="en-US"/>
        </a:p>
      </dgm:t>
    </dgm:pt>
    <dgm:pt modelId="{CA6B6271-2BF2-8C4B-A77F-FB4235642AB2}">
      <dgm:prSet/>
      <dgm:spPr/>
      <dgm:t>
        <a:bodyPr/>
        <a:lstStyle/>
        <a:p>
          <a:r>
            <a:rPr lang="en-US" dirty="0">
              <a:solidFill>
                <a:schemeClr val="tx2">
                  <a:lumMod val="10000"/>
                </a:schemeClr>
              </a:solidFill>
            </a:rPr>
            <a:t>Tagging gives the appearance of exclusive use of the instance, but relies on the CP to establish and maintain a sound secure database environment</a:t>
          </a:r>
        </a:p>
      </dgm:t>
    </dgm:pt>
    <dgm:pt modelId="{F0652C2B-3C77-7548-A0C7-26E20F1C1455}" type="parTrans" cxnId="{975C8756-F125-2D4E-A65D-9B85DACCBC0D}">
      <dgm:prSet/>
      <dgm:spPr/>
      <dgm:t>
        <a:bodyPr/>
        <a:lstStyle/>
        <a:p>
          <a:endParaRPr lang="en-US"/>
        </a:p>
      </dgm:t>
    </dgm:pt>
    <dgm:pt modelId="{0955A857-13BC-554E-85DA-0B466E9DD9F8}" type="sibTrans" cxnId="{975C8756-F125-2D4E-A65D-9B85DACCBC0D}">
      <dgm:prSet/>
      <dgm:spPr/>
      <dgm:t>
        <a:bodyPr/>
        <a:lstStyle/>
        <a:p>
          <a:endParaRPr lang="en-US"/>
        </a:p>
      </dgm:t>
    </dgm:pt>
    <dgm:pt modelId="{AB38E657-7801-524F-AE2A-C0BD33267C33}" type="pres">
      <dgm:prSet presAssocID="{D886BA2F-7FC4-3543-9529-FCD9D5F8C7DC}" presName="linear" presStyleCnt="0">
        <dgm:presLayoutVars>
          <dgm:dir/>
          <dgm:animLvl val="lvl"/>
          <dgm:resizeHandles val="exact"/>
        </dgm:presLayoutVars>
      </dgm:prSet>
      <dgm:spPr/>
    </dgm:pt>
    <dgm:pt modelId="{90D91B0E-4718-004F-A52C-98B5C2E3B896}" type="pres">
      <dgm:prSet presAssocID="{A686D35F-93D0-1343-B6C0-EA4B4F82A73B}" presName="parentLin" presStyleCnt="0"/>
      <dgm:spPr/>
    </dgm:pt>
    <dgm:pt modelId="{6B0E471F-3AC2-3F4A-B05A-227A2DA5D1F9}" type="pres">
      <dgm:prSet presAssocID="{A686D35F-93D0-1343-B6C0-EA4B4F82A73B}" presName="parentLeftMargin" presStyleLbl="node1" presStyleIdx="0" presStyleCnt="2"/>
      <dgm:spPr/>
    </dgm:pt>
    <dgm:pt modelId="{34373A28-5844-E844-80AD-BF44751033DE}" type="pres">
      <dgm:prSet presAssocID="{A686D35F-93D0-1343-B6C0-EA4B4F82A73B}" presName="parentText" presStyleLbl="node1" presStyleIdx="0" presStyleCnt="2">
        <dgm:presLayoutVars>
          <dgm:chMax val="0"/>
          <dgm:bulletEnabled val="1"/>
        </dgm:presLayoutVars>
      </dgm:prSet>
      <dgm:spPr/>
    </dgm:pt>
    <dgm:pt modelId="{2992CD62-37EE-F64C-A390-CC751FFD6A72}" type="pres">
      <dgm:prSet presAssocID="{A686D35F-93D0-1343-B6C0-EA4B4F82A73B}" presName="negativeSpace" presStyleCnt="0"/>
      <dgm:spPr/>
    </dgm:pt>
    <dgm:pt modelId="{A8D39F38-B7CB-0946-8D65-984FB36982C0}" type="pres">
      <dgm:prSet presAssocID="{A686D35F-93D0-1343-B6C0-EA4B4F82A73B}" presName="childText" presStyleLbl="conFgAcc1" presStyleIdx="0" presStyleCnt="2">
        <dgm:presLayoutVars>
          <dgm:bulletEnabled val="1"/>
        </dgm:presLayoutVars>
      </dgm:prSet>
      <dgm:spPr/>
    </dgm:pt>
    <dgm:pt modelId="{55ED7758-A480-2748-8D7F-584DF9A912F5}" type="pres">
      <dgm:prSet presAssocID="{B54203DF-C3CE-1A46-9DAD-70101D5401F4}" presName="spaceBetweenRectangles" presStyleCnt="0"/>
      <dgm:spPr/>
    </dgm:pt>
    <dgm:pt modelId="{E1692069-0E10-6D4C-9E63-8915AFA84DE4}" type="pres">
      <dgm:prSet presAssocID="{FC907613-E1F2-0144-AFCA-386C844B2A12}" presName="parentLin" presStyleCnt="0"/>
      <dgm:spPr/>
    </dgm:pt>
    <dgm:pt modelId="{E0A9D7F5-0DBC-EC46-ABCA-74510796ED78}" type="pres">
      <dgm:prSet presAssocID="{FC907613-E1F2-0144-AFCA-386C844B2A12}" presName="parentLeftMargin" presStyleLbl="node1" presStyleIdx="0" presStyleCnt="2"/>
      <dgm:spPr/>
    </dgm:pt>
    <dgm:pt modelId="{2EF2C0B1-4C35-284C-A2F1-E5B27F6A2B4D}" type="pres">
      <dgm:prSet presAssocID="{FC907613-E1F2-0144-AFCA-386C844B2A12}" presName="parentText" presStyleLbl="node1" presStyleIdx="1" presStyleCnt="2">
        <dgm:presLayoutVars>
          <dgm:chMax val="0"/>
          <dgm:bulletEnabled val="1"/>
        </dgm:presLayoutVars>
      </dgm:prSet>
      <dgm:spPr/>
    </dgm:pt>
    <dgm:pt modelId="{21B14105-3A7C-C44B-8268-ACC416530BC4}" type="pres">
      <dgm:prSet presAssocID="{FC907613-E1F2-0144-AFCA-386C844B2A12}" presName="negativeSpace" presStyleCnt="0"/>
      <dgm:spPr/>
    </dgm:pt>
    <dgm:pt modelId="{9FDE540F-9BB5-BC4D-A82E-DE03B169A362}" type="pres">
      <dgm:prSet presAssocID="{FC907613-E1F2-0144-AFCA-386C844B2A12}" presName="childText" presStyleLbl="conFgAcc1" presStyleIdx="1" presStyleCnt="2">
        <dgm:presLayoutVars>
          <dgm:bulletEnabled val="1"/>
        </dgm:presLayoutVars>
      </dgm:prSet>
      <dgm:spPr/>
    </dgm:pt>
  </dgm:ptLst>
  <dgm:cxnLst>
    <dgm:cxn modelId="{1DB21004-6D89-9A49-B617-308C02E55067}" srcId="{FC907613-E1F2-0144-AFCA-386C844B2A12}" destId="{0430B2D8-55E9-4146-AABB-980B15F3B65C}" srcOrd="0" destOrd="0" parTransId="{668AC87D-C231-684B-8ED8-22E62EC99E16}" sibTransId="{FA466C26-F64D-124C-BACF-EB617426A716}"/>
    <dgm:cxn modelId="{65814008-F1A0-CC46-9F47-77F24A640FA8}" type="presOf" srcId="{A686D35F-93D0-1343-B6C0-EA4B4F82A73B}" destId="{6B0E471F-3AC2-3F4A-B05A-227A2DA5D1F9}" srcOrd="0" destOrd="0" presId="urn:microsoft.com/office/officeart/2005/8/layout/list1"/>
    <dgm:cxn modelId="{06F54714-A348-D24F-9592-82A518D326E9}" type="presOf" srcId="{CA6B6271-2BF2-8C4B-A77F-FB4235642AB2}" destId="{9FDE540F-9BB5-BC4D-A82E-DE03B169A362}" srcOrd="0" destOrd="1" presId="urn:microsoft.com/office/officeart/2005/8/layout/list1"/>
    <dgm:cxn modelId="{20AD1017-FA74-0D46-A52B-FC5F643C553B}" type="presOf" srcId="{FC907613-E1F2-0144-AFCA-386C844B2A12}" destId="{2EF2C0B1-4C35-284C-A2F1-E5B27F6A2B4D}" srcOrd="1" destOrd="0" presId="urn:microsoft.com/office/officeart/2005/8/layout/list1"/>
    <dgm:cxn modelId="{B1C01722-C7A9-9442-8655-A9532DB01048}" srcId="{D886BA2F-7FC4-3543-9529-FCD9D5F8C7DC}" destId="{FC907613-E1F2-0144-AFCA-386C844B2A12}" srcOrd="1" destOrd="0" parTransId="{D28EC172-E386-6848-AA32-9FF5A138E6C2}" sibTransId="{54923525-9297-3D44-AC6C-61492EA2E9CD}"/>
    <dgm:cxn modelId="{2C91EF23-3DBA-B04A-8374-443B98D17632}" type="presOf" srcId="{73107AE3-41D0-C744-A75B-3ED54EE8DA40}" destId="{A8D39F38-B7CB-0946-8D65-984FB36982C0}" srcOrd="0" destOrd="1" presId="urn:microsoft.com/office/officeart/2005/8/layout/list1"/>
    <dgm:cxn modelId="{4C1A7C67-4F61-CA49-A1A7-1003A5D7E310}" srcId="{D886BA2F-7FC4-3543-9529-FCD9D5F8C7DC}" destId="{A686D35F-93D0-1343-B6C0-EA4B4F82A73B}" srcOrd="0" destOrd="0" parTransId="{9405221B-CE54-4A46-A2E9-11D7D840019B}" sibTransId="{B54203DF-C3CE-1A46-9DAD-70101D5401F4}"/>
    <dgm:cxn modelId="{A0B89752-4A9F-7C43-9E35-1E60A5D6C2B1}" type="presOf" srcId="{0430B2D8-55E9-4146-AABB-980B15F3B65C}" destId="{9FDE540F-9BB5-BC4D-A82E-DE03B169A362}" srcOrd="0" destOrd="0" presId="urn:microsoft.com/office/officeart/2005/8/layout/list1"/>
    <dgm:cxn modelId="{1542A054-9E9F-0C41-8FBB-5BC02CBEB526}" type="presOf" srcId="{FC907613-E1F2-0144-AFCA-386C844B2A12}" destId="{E0A9D7F5-0DBC-EC46-ABCA-74510796ED78}" srcOrd="0" destOrd="0" presId="urn:microsoft.com/office/officeart/2005/8/layout/list1"/>
    <dgm:cxn modelId="{975C8756-F125-2D4E-A65D-9B85DACCBC0D}" srcId="{FC907613-E1F2-0144-AFCA-386C844B2A12}" destId="{CA6B6271-2BF2-8C4B-A77F-FB4235642AB2}" srcOrd="1" destOrd="0" parTransId="{F0652C2B-3C77-7548-A0C7-26E20F1C1455}" sibTransId="{0955A857-13BC-554E-85DA-0B466E9DD9F8}"/>
    <dgm:cxn modelId="{E57E5857-3B21-A042-8245-915DBE7F14A0}" type="presOf" srcId="{D886BA2F-7FC4-3543-9529-FCD9D5F8C7DC}" destId="{AB38E657-7801-524F-AE2A-C0BD33267C33}" srcOrd="0" destOrd="0" presId="urn:microsoft.com/office/officeart/2005/8/layout/list1"/>
    <dgm:cxn modelId="{6FC2D979-DAE2-B542-BB75-24DE722EEE16}" srcId="{A686D35F-93D0-1343-B6C0-EA4B4F82A73B}" destId="{F7FE76E0-1DEE-004F-A924-5BA037375276}" srcOrd="0" destOrd="0" parTransId="{1BE5CDEA-5615-274B-90D5-486EAE71F898}" sibTransId="{BC6B2323-66E4-554A-9C83-B434A16AF7B7}"/>
    <dgm:cxn modelId="{1650547A-4AA0-E646-A51A-6B989CA2833D}" type="presOf" srcId="{F7FE76E0-1DEE-004F-A924-5BA037375276}" destId="{A8D39F38-B7CB-0946-8D65-984FB36982C0}" srcOrd="0" destOrd="0" presId="urn:microsoft.com/office/officeart/2005/8/layout/list1"/>
    <dgm:cxn modelId="{261A3AA3-7980-1044-86F6-60FBD754C719}" type="presOf" srcId="{A686D35F-93D0-1343-B6C0-EA4B4F82A73B}" destId="{34373A28-5844-E844-80AD-BF44751033DE}" srcOrd="1" destOrd="0" presId="urn:microsoft.com/office/officeart/2005/8/layout/list1"/>
    <dgm:cxn modelId="{0817F8C0-D5E4-9F48-B51A-29EDE8C3BF95}" srcId="{A686D35F-93D0-1343-B6C0-EA4B4F82A73B}" destId="{73107AE3-41D0-C744-A75B-3ED54EE8DA40}" srcOrd="1" destOrd="0" parTransId="{8701A086-1EAD-A444-B96D-077E00BAB355}" sibTransId="{9F900D66-7816-6640-AD6C-C386F1E01DBE}"/>
    <dgm:cxn modelId="{67EFF217-E146-824C-89A7-276B68C93261}" type="presParOf" srcId="{AB38E657-7801-524F-AE2A-C0BD33267C33}" destId="{90D91B0E-4718-004F-A52C-98B5C2E3B896}" srcOrd="0" destOrd="0" presId="urn:microsoft.com/office/officeart/2005/8/layout/list1"/>
    <dgm:cxn modelId="{83088A3B-5C02-2643-8971-D43A8AC4AB07}" type="presParOf" srcId="{90D91B0E-4718-004F-A52C-98B5C2E3B896}" destId="{6B0E471F-3AC2-3F4A-B05A-227A2DA5D1F9}" srcOrd="0" destOrd="0" presId="urn:microsoft.com/office/officeart/2005/8/layout/list1"/>
    <dgm:cxn modelId="{673935E1-6FA8-624D-8096-9650B93A488F}" type="presParOf" srcId="{90D91B0E-4718-004F-A52C-98B5C2E3B896}" destId="{34373A28-5844-E844-80AD-BF44751033DE}" srcOrd="1" destOrd="0" presId="urn:microsoft.com/office/officeart/2005/8/layout/list1"/>
    <dgm:cxn modelId="{BD7981B4-0A46-DB47-9756-52EEFA7F41D0}" type="presParOf" srcId="{AB38E657-7801-524F-AE2A-C0BD33267C33}" destId="{2992CD62-37EE-F64C-A390-CC751FFD6A72}" srcOrd="1" destOrd="0" presId="urn:microsoft.com/office/officeart/2005/8/layout/list1"/>
    <dgm:cxn modelId="{487EE97B-321D-144C-A61D-7B12C5B04922}" type="presParOf" srcId="{AB38E657-7801-524F-AE2A-C0BD33267C33}" destId="{A8D39F38-B7CB-0946-8D65-984FB36982C0}" srcOrd="2" destOrd="0" presId="urn:microsoft.com/office/officeart/2005/8/layout/list1"/>
    <dgm:cxn modelId="{BC4F82C3-6D41-4141-916F-6FB2602E9D32}" type="presParOf" srcId="{AB38E657-7801-524F-AE2A-C0BD33267C33}" destId="{55ED7758-A480-2748-8D7F-584DF9A912F5}" srcOrd="3" destOrd="0" presId="urn:microsoft.com/office/officeart/2005/8/layout/list1"/>
    <dgm:cxn modelId="{7A0427F7-02A8-8F43-B7DF-E3015C9A4544}" type="presParOf" srcId="{AB38E657-7801-524F-AE2A-C0BD33267C33}" destId="{E1692069-0E10-6D4C-9E63-8915AFA84DE4}" srcOrd="4" destOrd="0" presId="urn:microsoft.com/office/officeart/2005/8/layout/list1"/>
    <dgm:cxn modelId="{39E1DDAD-820B-914E-88E5-80526B6E8CB9}" type="presParOf" srcId="{E1692069-0E10-6D4C-9E63-8915AFA84DE4}" destId="{E0A9D7F5-0DBC-EC46-ABCA-74510796ED78}" srcOrd="0" destOrd="0" presId="urn:microsoft.com/office/officeart/2005/8/layout/list1"/>
    <dgm:cxn modelId="{BE225470-303A-A448-902A-07EC83455007}" type="presParOf" srcId="{E1692069-0E10-6D4C-9E63-8915AFA84DE4}" destId="{2EF2C0B1-4C35-284C-A2F1-E5B27F6A2B4D}" srcOrd="1" destOrd="0" presId="urn:microsoft.com/office/officeart/2005/8/layout/list1"/>
    <dgm:cxn modelId="{DB76B762-9C69-344C-B312-BA2BEFA04CF3}" type="presParOf" srcId="{AB38E657-7801-524F-AE2A-C0BD33267C33}" destId="{21B14105-3A7C-C44B-8268-ACC416530BC4}" srcOrd="5" destOrd="0" presId="urn:microsoft.com/office/officeart/2005/8/layout/list1"/>
    <dgm:cxn modelId="{F59A2156-CB02-B341-8F42-CC8C653019FB}" type="presParOf" srcId="{AB38E657-7801-524F-AE2A-C0BD33267C33}" destId="{9FDE540F-9BB5-BC4D-A82E-DE03B169A36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FBC2676-0FB0-294C-8C04-3DFE9D0208E7}"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7C98A6DD-630F-014D-8E00-C1B21B86916F}">
      <dgm:prSet phldrT="[Text]"/>
      <dgm:spPr>
        <a:ln>
          <a:solidFill>
            <a:schemeClr val="tx1"/>
          </a:solidFill>
        </a:ln>
        <a:effectLst/>
      </dgm:spPr>
      <dgm:t>
        <a:bodyPr/>
        <a:lstStyle/>
        <a:p>
          <a:r>
            <a:rPr lang="en-US" dirty="0"/>
            <a:t>SSL connection</a:t>
          </a:r>
        </a:p>
      </dgm:t>
    </dgm:pt>
    <dgm:pt modelId="{0072A78F-2BE4-6D42-AD8F-4BBDB7B1EB93}" type="parTrans" cxnId="{548864FB-2F93-364C-9535-AC64A10F5FFD}">
      <dgm:prSet/>
      <dgm:spPr/>
      <dgm:t>
        <a:bodyPr/>
        <a:lstStyle/>
        <a:p>
          <a:endParaRPr lang="en-US"/>
        </a:p>
      </dgm:t>
    </dgm:pt>
    <dgm:pt modelId="{AB877524-363F-6A48-B6D4-6419267872E1}" type="sibTrans" cxnId="{548864FB-2F93-364C-9535-AC64A10F5FFD}">
      <dgm:prSet/>
      <dgm:spPr/>
      <dgm:t>
        <a:bodyPr/>
        <a:lstStyle/>
        <a:p>
          <a:endParaRPr lang="en-US"/>
        </a:p>
      </dgm:t>
    </dgm:pt>
    <dgm:pt modelId="{BE8BCDAB-E62C-C948-91CA-447D416E8826}">
      <dgm:prSet custT="1"/>
      <dgm:spPr>
        <a:solidFill>
          <a:schemeClr val="tx2"/>
        </a:solidFill>
        <a:ln>
          <a:solidFill>
            <a:schemeClr val="bg2"/>
          </a:solidFill>
        </a:ln>
      </dgm:spPr>
      <dgm:t>
        <a:bodyPr/>
        <a:lstStyle/>
        <a:p>
          <a:r>
            <a:rPr lang="en-US" sz="1500" b="1" i="0" dirty="0">
              <a:solidFill>
                <a:schemeClr val="bg2"/>
              </a:solidFill>
            </a:rPr>
            <a:t>A transport that provides a suitable type of service</a:t>
          </a:r>
        </a:p>
      </dgm:t>
    </dgm:pt>
    <dgm:pt modelId="{5615E090-0DFF-9B43-9090-0115C71F3D5B}" type="parTrans" cxnId="{14C802A8-79FF-E24C-B2FF-7E3A7EBE338F}">
      <dgm:prSet/>
      <dgm:spPr/>
      <dgm:t>
        <a:bodyPr/>
        <a:lstStyle/>
        <a:p>
          <a:endParaRPr lang="en-US"/>
        </a:p>
      </dgm:t>
    </dgm:pt>
    <dgm:pt modelId="{09021715-CA6A-DA4D-BCB5-703F50E23A3D}" type="sibTrans" cxnId="{14C802A8-79FF-E24C-B2FF-7E3A7EBE338F}">
      <dgm:prSet/>
      <dgm:spPr/>
      <dgm:t>
        <a:bodyPr/>
        <a:lstStyle/>
        <a:p>
          <a:endParaRPr lang="en-US"/>
        </a:p>
      </dgm:t>
    </dgm:pt>
    <dgm:pt modelId="{65BCF3B9-44CA-AE47-95A0-78D621DCE5FD}">
      <dgm:prSet custT="1"/>
      <dgm:spPr>
        <a:solidFill>
          <a:schemeClr val="tx2"/>
        </a:solidFill>
        <a:ln>
          <a:solidFill>
            <a:schemeClr val="bg2"/>
          </a:solidFill>
        </a:ln>
      </dgm:spPr>
      <dgm:t>
        <a:bodyPr/>
        <a:lstStyle/>
        <a:p>
          <a:r>
            <a:rPr lang="en-US" sz="1500" b="1" i="0" dirty="0">
              <a:solidFill>
                <a:schemeClr val="bg2"/>
              </a:solidFill>
            </a:rPr>
            <a:t>For SSL such connections are peer-to-peer relationships</a:t>
          </a:r>
        </a:p>
      </dgm:t>
    </dgm:pt>
    <dgm:pt modelId="{C52CC9CE-EE26-A443-8C20-255E1517660C}" type="parTrans" cxnId="{53DBBC70-849C-2444-9818-4E4E04E4BEEA}">
      <dgm:prSet/>
      <dgm:spPr/>
      <dgm:t>
        <a:bodyPr/>
        <a:lstStyle/>
        <a:p>
          <a:endParaRPr lang="en-US"/>
        </a:p>
      </dgm:t>
    </dgm:pt>
    <dgm:pt modelId="{E9981111-E3B6-9449-98EB-85BF7C23FA24}" type="sibTrans" cxnId="{53DBBC70-849C-2444-9818-4E4E04E4BEEA}">
      <dgm:prSet/>
      <dgm:spPr/>
      <dgm:t>
        <a:bodyPr/>
        <a:lstStyle/>
        <a:p>
          <a:endParaRPr lang="en-US"/>
        </a:p>
      </dgm:t>
    </dgm:pt>
    <dgm:pt modelId="{C92B3001-5656-494A-B089-D5D999D24E1E}">
      <dgm:prSet custT="1"/>
      <dgm:spPr>
        <a:solidFill>
          <a:schemeClr val="tx2"/>
        </a:solidFill>
        <a:ln>
          <a:solidFill>
            <a:schemeClr val="bg2"/>
          </a:solidFill>
        </a:ln>
      </dgm:spPr>
      <dgm:t>
        <a:bodyPr/>
        <a:lstStyle/>
        <a:p>
          <a:r>
            <a:rPr lang="en-US" sz="1500" b="1" i="0" dirty="0">
              <a:solidFill>
                <a:schemeClr val="bg2"/>
              </a:solidFill>
            </a:rPr>
            <a:t>Connections are transient</a:t>
          </a:r>
        </a:p>
      </dgm:t>
    </dgm:pt>
    <dgm:pt modelId="{81E5082F-C44D-CA47-88EC-50946B3768B2}" type="parTrans" cxnId="{31BDCC2F-D477-B94A-9D22-E44F110A2A79}">
      <dgm:prSet/>
      <dgm:spPr/>
      <dgm:t>
        <a:bodyPr/>
        <a:lstStyle/>
        <a:p>
          <a:endParaRPr lang="en-US"/>
        </a:p>
      </dgm:t>
    </dgm:pt>
    <dgm:pt modelId="{3425899A-D01E-8F4E-8B7A-6D0ACBCD8DAF}" type="sibTrans" cxnId="{31BDCC2F-D477-B94A-9D22-E44F110A2A79}">
      <dgm:prSet/>
      <dgm:spPr/>
      <dgm:t>
        <a:bodyPr/>
        <a:lstStyle/>
        <a:p>
          <a:endParaRPr lang="en-US"/>
        </a:p>
      </dgm:t>
    </dgm:pt>
    <dgm:pt modelId="{048A5775-4D91-E34E-8CB9-E00BBB44C6C7}">
      <dgm:prSet custT="1"/>
      <dgm:spPr>
        <a:solidFill>
          <a:schemeClr val="tx2"/>
        </a:solidFill>
        <a:ln>
          <a:solidFill>
            <a:schemeClr val="bg2"/>
          </a:solidFill>
        </a:ln>
      </dgm:spPr>
      <dgm:t>
        <a:bodyPr/>
        <a:lstStyle/>
        <a:p>
          <a:r>
            <a:rPr lang="en-US" sz="1500" b="1" i="0" dirty="0">
              <a:solidFill>
                <a:schemeClr val="bg2"/>
              </a:solidFill>
            </a:rPr>
            <a:t>Every connection is associated with one session</a:t>
          </a:r>
        </a:p>
      </dgm:t>
    </dgm:pt>
    <dgm:pt modelId="{74EBD28D-B07B-A147-8DB8-2B5E3A73A633}" type="parTrans" cxnId="{CD7C6C30-D388-5A4D-A81E-D105CC5CCCC3}">
      <dgm:prSet/>
      <dgm:spPr/>
      <dgm:t>
        <a:bodyPr/>
        <a:lstStyle/>
        <a:p>
          <a:endParaRPr lang="en-US"/>
        </a:p>
      </dgm:t>
    </dgm:pt>
    <dgm:pt modelId="{F3C84BBF-5435-D34B-B1C8-FF34A95B6192}" type="sibTrans" cxnId="{CD7C6C30-D388-5A4D-A81E-D105CC5CCCC3}">
      <dgm:prSet/>
      <dgm:spPr/>
      <dgm:t>
        <a:bodyPr/>
        <a:lstStyle/>
        <a:p>
          <a:endParaRPr lang="en-US"/>
        </a:p>
      </dgm:t>
    </dgm:pt>
    <dgm:pt modelId="{B8327287-75B2-F14F-BC79-AA033CC4EBA2}">
      <dgm:prSet/>
      <dgm:spPr>
        <a:ln>
          <a:solidFill>
            <a:schemeClr val="tx1"/>
          </a:solidFill>
        </a:ln>
        <a:effectLst/>
      </dgm:spPr>
      <dgm:t>
        <a:bodyPr/>
        <a:lstStyle/>
        <a:p>
          <a:r>
            <a:rPr lang="en-US" dirty="0"/>
            <a:t>SSL session</a:t>
          </a:r>
        </a:p>
      </dgm:t>
    </dgm:pt>
    <dgm:pt modelId="{3B9BDBB5-F1B0-9E45-A2F9-2FF4D2862E23}" type="parTrans" cxnId="{4E55697F-DDFC-D04B-860D-32A2D4E9B1FF}">
      <dgm:prSet/>
      <dgm:spPr/>
      <dgm:t>
        <a:bodyPr/>
        <a:lstStyle/>
        <a:p>
          <a:endParaRPr lang="en-US"/>
        </a:p>
      </dgm:t>
    </dgm:pt>
    <dgm:pt modelId="{A0724437-C027-0842-B5B9-4B7EE68B8257}" type="sibTrans" cxnId="{4E55697F-DDFC-D04B-860D-32A2D4E9B1FF}">
      <dgm:prSet/>
      <dgm:spPr/>
      <dgm:t>
        <a:bodyPr/>
        <a:lstStyle/>
        <a:p>
          <a:endParaRPr lang="en-US"/>
        </a:p>
      </dgm:t>
    </dgm:pt>
    <dgm:pt modelId="{29CA58CF-3B93-AE47-8149-60A78F4B66C4}">
      <dgm:prSet custT="1"/>
      <dgm:spPr>
        <a:solidFill>
          <a:schemeClr val="tx2"/>
        </a:solidFill>
        <a:ln>
          <a:solidFill>
            <a:schemeClr val="bg2"/>
          </a:solidFill>
        </a:ln>
      </dgm:spPr>
      <dgm:t>
        <a:bodyPr/>
        <a:lstStyle/>
        <a:p>
          <a:r>
            <a:rPr lang="en-US" sz="1400" b="1" i="0" dirty="0">
              <a:solidFill>
                <a:schemeClr val="bg2"/>
              </a:solidFill>
            </a:rPr>
            <a:t>An association between a client and a server</a:t>
          </a:r>
        </a:p>
      </dgm:t>
    </dgm:pt>
    <dgm:pt modelId="{746F341C-3D21-9C44-AC4B-6B6FD83A2693}" type="parTrans" cxnId="{75D35989-BB43-FF48-BA2D-35F659210721}">
      <dgm:prSet/>
      <dgm:spPr/>
      <dgm:t>
        <a:bodyPr/>
        <a:lstStyle/>
        <a:p>
          <a:endParaRPr lang="en-US"/>
        </a:p>
      </dgm:t>
    </dgm:pt>
    <dgm:pt modelId="{C622BF0A-F259-9249-9BA6-1FDEF0263B3D}" type="sibTrans" cxnId="{75D35989-BB43-FF48-BA2D-35F659210721}">
      <dgm:prSet/>
      <dgm:spPr/>
      <dgm:t>
        <a:bodyPr/>
        <a:lstStyle/>
        <a:p>
          <a:endParaRPr lang="en-US"/>
        </a:p>
      </dgm:t>
    </dgm:pt>
    <dgm:pt modelId="{C2526560-1230-AF42-AD4E-B1C042F5D97C}">
      <dgm:prSet custT="1"/>
      <dgm:spPr>
        <a:solidFill>
          <a:schemeClr val="tx2"/>
        </a:solidFill>
        <a:ln>
          <a:solidFill>
            <a:schemeClr val="bg2"/>
          </a:solidFill>
        </a:ln>
      </dgm:spPr>
      <dgm:t>
        <a:bodyPr/>
        <a:lstStyle/>
        <a:p>
          <a:r>
            <a:rPr lang="en-US" sz="1400" b="1" i="0" dirty="0">
              <a:solidFill>
                <a:schemeClr val="bg2"/>
              </a:solidFill>
            </a:rPr>
            <a:t>Created by the Handshake Protocol</a:t>
          </a:r>
        </a:p>
      </dgm:t>
    </dgm:pt>
    <dgm:pt modelId="{E874FC3B-87A3-5D4E-8D6A-359761D82C2C}" type="parTrans" cxnId="{E0DE5D60-17E4-864D-BD73-F4FB762372FF}">
      <dgm:prSet/>
      <dgm:spPr/>
      <dgm:t>
        <a:bodyPr/>
        <a:lstStyle/>
        <a:p>
          <a:endParaRPr lang="en-US"/>
        </a:p>
      </dgm:t>
    </dgm:pt>
    <dgm:pt modelId="{50406536-D415-AB4B-9AC9-FBAFEFD98E26}" type="sibTrans" cxnId="{E0DE5D60-17E4-864D-BD73-F4FB762372FF}">
      <dgm:prSet/>
      <dgm:spPr/>
      <dgm:t>
        <a:bodyPr/>
        <a:lstStyle/>
        <a:p>
          <a:endParaRPr lang="en-US"/>
        </a:p>
      </dgm:t>
    </dgm:pt>
    <dgm:pt modelId="{1FD933E9-740D-654A-8A42-ED8C355261AB}">
      <dgm:prSet custT="1"/>
      <dgm:spPr>
        <a:solidFill>
          <a:schemeClr val="tx2"/>
        </a:solidFill>
        <a:ln>
          <a:solidFill>
            <a:schemeClr val="bg2"/>
          </a:solidFill>
        </a:ln>
      </dgm:spPr>
      <dgm:t>
        <a:bodyPr/>
        <a:lstStyle/>
        <a:p>
          <a:r>
            <a:rPr lang="en-US" sz="1400" b="1" i="0" dirty="0">
              <a:solidFill>
                <a:schemeClr val="bg2"/>
              </a:solidFill>
            </a:rPr>
            <a:t>Define a set of cryptographic security parameters which can be shared among multiple connections</a:t>
          </a:r>
        </a:p>
      </dgm:t>
    </dgm:pt>
    <dgm:pt modelId="{BB8041F3-FAD7-EF4F-BC55-6528A835E9F4}" type="parTrans" cxnId="{AD20B951-EF6E-804F-930A-17D5EC2F0C06}">
      <dgm:prSet/>
      <dgm:spPr/>
      <dgm:t>
        <a:bodyPr/>
        <a:lstStyle/>
        <a:p>
          <a:endParaRPr lang="en-US"/>
        </a:p>
      </dgm:t>
    </dgm:pt>
    <dgm:pt modelId="{93D7D826-6B33-854D-AC3F-E055D4203E1F}" type="sibTrans" cxnId="{AD20B951-EF6E-804F-930A-17D5EC2F0C06}">
      <dgm:prSet/>
      <dgm:spPr/>
      <dgm:t>
        <a:bodyPr/>
        <a:lstStyle/>
        <a:p>
          <a:endParaRPr lang="en-US"/>
        </a:p>
      </dgm:t>
    </dgm:pt>
    <dgm:pt modelId="{731E2769-698E-A442-A1EA-24CC7294F2C3}">
      <dgm:prSet custT="1"/>
      <dgm:spPr>
        <a:solidFill>
          <a:schemeClr val="tx2"/>
        </a:solidFill>
        <a:ln>
          <a:solidFill>
            <a:schemeClr val="bg2"/>
          </a:solidFill>
        </a:ln>
      </dgm:spPr>
      <dgm:t>
        <a:bodyPr/>
        <a:lstStyle/>
        <a:p>
          <a:r>
            <a:rPr lang="en-US" sz="1400" b="1" i="0" dirty="0">
              <a:solidFill>
                <a:schemeClr val="bg2"/>
              </a:solidFill>
            </a:rPr>
            <a:t>Are used to avoid the expensive negotiation of new security parameters for each connection</a:t>
          </a:r>
        </a:p>
      </dgm:t>
    </dgm:pt>
    <dgm:pt modelId="{F45CF145-00D3-1B45-BC17-F79B1A4E3E3E}" type="parTrans" cxnId="{BF9AADC5-FBE7-7943-8046-2A11D52EC968}">
      <dgm:prSet/>
      <dgm:spPr/>
      <dgm:t>
        <a:bodyPr/>
        <a:lstStyle/>
        <a:p>
          <a:endParaRPr lang="en-US"/>
        </a:p>
      </dgm:t>
    </dgm:pt>
    <dgm:pt modelId="{9DCC7750-8BE3-884A-A5E9-F04AC781466D}" type="sibTrans" cxnId="{BF9AADC5-FBE7-7943-8046-2A11D52EC968}">
      <dgm:prSet/>
      <dgm:spPr/>
      <dgm:t>
        <a:bodyPr/>
        <a:lstStyle/>
        <a:p>
          <a:endParaRPr lang="en-US"/>
        </a:p>
      </dgm:t>
    </dgm:pt>
    <dgm:pt modelId="{F1A8174E-6130-6944-B0C3-F6786A07B886}" type="pres">
      <dgm:prSet presAssocID="{0FBC2676-0FB0-294C-8C04-3DFE9D0208E7}" presName="Name0" presStyleCnt="0">
        <dgm:presLayoutVars>
          <dgm:dir/>
          <dgm:animLvl val="lvl"/>
          <dgm:resizeHandles/>
        </dgm:presLayoutVars>
      </dgm:prSet>
      <dgm:spPr/>
    </dgm:pt>
    <dgm:pt modelId="{626951FE-197D-CD4F-A25B-212D284D0307}" type="pres">
      <dgm:prSet presAssocID="{7C98A6DD-630F-014D-8E00-C1B21B86916F}" presName="linNode" presStyleCnt="0"/>
      <dgm:spPr/>
    </dgm:pt>
    <dgm:pt modelId="{08F34587-66FD-914A-A134-A9E7C3FE68E5}" type="pres">
      <dgm:prSet presAssocID="{7C98A6DD-630F-014D-8E00-C1B21B86916F}" presName="parentShp" presStyleLbl="node1" presStyleIdx="0" presStyleCnt="2" custScaleX="81820" custScaleY="75486" custLinFactNeighborX="1" custLinFactNeighborY="-318">
        <dgm:presLayoutVars>
          <dgm:bulletEnabled val="1"/>
        </dgm:presLayoutVars>
      </dgm:prSet>
      <dgm:spPr/>
    </dgm:pt>
    <dgm:pt modelId="{00EAE6FE-6C05-9C4C-A12E-631D03CB2CEC}" type="pres">
      <dgm:prSet presAssocID="{7C98A6DD-630F-014D-8E00-C1B21B86916F}" presName="childShp" presStyleLbl="bgAccFollowNode1" presStyleIdx="0" presStyleCnt="2">
        <dgm:presLayoutVars>
          <dgm:bulletEnabled val="1"/>
        </dgm:presLayoutVars>
      </dgm:prSet>
      <dgm:spPr/>
    </dgm:pt>
    <dgm:pt modelId="{FF4452EA-9C13-5742-8B6C-3C73B730ADD1}" type="pres">
      <dgm:prSet presAssocID="{AB877524-363F-6A48-B6D4-6419267872E1}" presName="spacing" presStyleCnt="0"/>
      <dgm:spPr/>
    </dgm:pt>
    <dgm:pt modelId="{5671100F-6931-0444-9E96-B1E2F35CB083}" type="pres">
      <dgm:prSet presAssocID="{B8327287-75B2-F14F-BC79-AA033CC4EBA2}" presName="linNode" presStyleCnt="0"/>
      <dgm:spPr/>
    </dgm:pt>
    <dgm:pt modelId="{84B68B68-9B5C-664E-8A04-08D6CD31A688}" type="pres">
      <dgm:prSet presAssocID="{B8327287-75B2-F14F-BC79-AA033CC4EBA2}" presName="parentShp" presStyleLbl="node1" presStyleIdx="1" presStyleCnt="2" custScaleX="90910" custScaleY="78832" custLinFactNeighborX="0" custLinFactNeighborY="-960">
        <dgm:presLayoutVars>
          <dgm:bulletEnabled val="1"/>
        </dgm:presLayoutVars>
      </dgm:prSet>
      <dgm:spPr/>
    </dgm:pt>
    <dgm:pt modelId="{FFB34B9B-A8AE-644B-A060-E23965D28C28}" type="pres">
      <dgm:prSet presAssocID="{B8327287-75B2-F14F-BC79-AA033CC4EBA2}" presName="childShp" presStyleLbl="bgAccFollowNode1" presStyleIdx="1" presStyleCnt="2">
        <dgm:presLayoutVars>
          <dgm:bulletEnabled val="1"/>
        </dgm:presLayoutVars>
      </dgm:prSet>
      <dgm:spPr/>
    </dgm:pt>
  </dgm:ptLst>
  <dgm:cxnLst>
    <dgm:cxn modelId="{7CC75E27-14B9-624A-B3AC-E239A493F3B7}" type="presOf" srcId="{BE8BCDAB-E62C-C948-91CA-447D416E8826}" destId="{00EAE6FE-6C05-9C4C-A12E-631D03CB2CEC}" srcOrd="0" destOrd="0" presId="urn:microsoft.com/office/officeart/2005/8/layout/vList6"/>
    <dgm:cxn modelId="{7F35912A-4509-C84A-A6EC-419ACD721C4C}" type="presOf" srcId="{65BCF3B9-44CA-AE47-95A0-78D621DCE5FD}" destId="{00EAE6FE-6C05-9C4C-A12E-631D03CB2CEC}" srcOrd="0" destOrd="1" presId="urn:microsoft.com/office/officeart/2005/8/layout/vList6"/>
    <dgm:cxn modelId="{31BDCC2F-D477-B94A-9D22-E44F110A2A79}" srcId="{7C98A6DD-630F-014D-8E00-C1B21B86916F}" destId="{C92B3001-5656-494A-B089-D5D999D24E1E}" srcOrd="2" destOrd="0" parTransId="{81E5082F-C44D-CA47-88EC-50946B3768B2}" sibTransId="{3425899A-D01E-8F4E-8B7A-6D0ACBCD8DAF}"/>
    <dgm:cxn modelId="{CD7C6C30-D388-5A4D-A81E-D105CC5CCCC3}" srcId="{7C98A6DD-630F-014D-8E00-C1B21B86916F}" destId="{048A5775-4D91-E34E-8CB9-E00BBB44C6C7}" srcOrd="3" destOrd="0" parTransId="{74EBD28D-B07B-A147-8DB8-2B5E3A73A633}" sibTransId="{F3C84BBF-5435-D34B-B1C8-FF34A95B6192}"/>
    <dgm:cxn modelId="{E0DE5D60-17E4-864D-BD73-F4FB762372FF}" srcId="{B8327287-75B2-F14F-BC79-AA033CC4EBA2}" destId="{C2526560-1230-AF42-AD4E-B1C042F5D97C}" srcOrd="1" destOrd="0" parTransId="{E874FC3B-87A3-5D4E-8D6A-359761D82C2C}" sibTransId="{50406536-D415-AB4B-9AC9-FBAFEFD98E26}"/>
    <dgm:cxn modelId="{53DBBC70-849C-2444-9818-4E4E04E4BEEA}" srcId="{7C98A6DD-630F-014D-8E00-C1B21B86916F}" destId="{65BCF3B9-44CA-AE47-95A0-78D621DCE5FD}" srcOrd="1" destOrd="0" parTransId="{C52CC9CE-EE26-A443-8C20-255E1517660C}" sibTransId="{E9981111-E3B6-9449-98EB-85BF7C23FA24}"/>
    <dgm:cxn modelId="{AD20B951-EF6E-804F-930A-17D5EC2F0C06}" srcId="{B8327287-75B2-F14F-BC79-AA033CC4EBA2}" destId="{1FD933E9-740D-654A-8A42-ED8C355261AB}" srcOrd="2" destOrd="0" parTransId="{BB8041F3-FAD7-EF4F-BC55-6528A835E9F4}" sibTransId="{93D7D826-6B33-854D-AC3F-E055D4203E1F}"/>
    <dgm:cxn modelId="{4E55697F-DDFC-D04B-860D-32A2D4E9B1FF}" srcId="{0FBC2676-0FB0-294C-8C04-3DFE9D0208E7}" destId="{B8327287-75B2-F14F-BC79-AA033CC4EBA2}" srcOrd="1" destOrd="0" parTransId="{3B9BDBB5-F1B0-9E45-A2F9-2FF4D2862E23}" sibTransId="{A0724437-C027-0842-B5B9-4B7EE68B8257}"/>
    <dgm:cxn modelId="{6D3BEC83-5E25-F042-9E92-2C45EDEBF6E7}" type="presOf" srcId="{048A5775-4D91-E34E-8CB9-E00BBB44C6C7}" destId="{00EAE6FE-6C05-9C4C-A12E-631D03CB2CEC}" srcOrd="0" destOrd="3" presId="urn:microsoft.com/office/officeart/2005/8/layout/vList6"/>
    <dgm:cxn modelId="{75D35989-BB43-FF48-BA2D-35F659210721}" srcId="{B8327287-75B2-F14F-BC79-AA033CC4EBA2}" destId="{29CA58CF-3B93-AE47-8149-60A78F4B66C4}" srcOrd="0" destOrd="0" parTransId="{746F341C-3D21-9C44-AC4B-6B6FD83A2693}" sibTransId="{C622BF0A-F259-9249-9BA6-1FDEF0263B3D}"/>
    <dgm:cxn modelId="{2903A68C-858A-3745-883E-A04CF4727E1A}" type="presOf" srcId="{731E2769-698E-A442-A1EA-24CC7294F2C3}" destId="{FFB34B9B-A8AE-644B-A060-E23965D28C28}" srcOrd="0" destOrd="3" presId="urn:microsoft.com/office/officeart/2005/8/layout/vList6"/>
    <dgm:cxn modelId="{EA2E6596-B318-714F-9E63-84E751E814C2}" type="presOf" srcId="{1FD933E9-740D-654A-8A42-ED8C355261AB}" destId="{FFB34B9B-A8AE-644B-A060-E23965D28C28}" srcOrd="0" destOrd="2" presId="urn:microsoft.com/office/officeart/2005/8/layout/vList6"/>
    <dgm:cxn modelId="{43513199-D106-2147-BDE3-B3390EEBD282}" type="presOf" srcId="{0FBC2676-0FB0-294C-8C04-3DFE9D0208E7}" destId="{F1A8174E-6130-6944-B0C3-F6786A07B886}" srcOrd="0" destOrd="0" presId="urn:microsoft.com/office/officeart/2005/8/layout/vList6"/>
    <dgm:cxn modelId="{F687CFA3-80F9-C147-8104-DCE69DA585B3}" type="presOf" srcId="{C92B3001-5656-494A-B089-D5D999D24E1E}" destId="{00EAE6FE-6C05-9C4C-A12E-631D03CB2CEC}" srcOrd="0" destOrd="2" presId="urn:microsoft.com/office/officeart/2005/8/layout/vList6"/>
    <dgm:cxn modelId="{14C802A8-79FF-E24C-B2FF-7E3A7EBE338F}" srcId="{7C98A6DD-630F-014D-8E00-C1B21B86916F}" destId="{BE8BCDAB-E62C-C948-91CA-447D416E8826}" srcOrd="0" destOrd="0" parTransId="{5615E090-0DFF-9B43-9090-0115C71F3D5B}" sibTransId="{09021715-CA6A-DA4D-BCB5-703F50E23A3D}"/>
    <dgm:cxn modelId="{C7B0E5B7-2D96-D947-9D8A-DB3E3F5C68E9}" type="presOf" srcId="{C2526560-1230-AF42-AD4E-B1C042F5D97C}" destId="{FFB34B9B-A8AE-644B-A060-E23965D28C28}" srcOrd="0" destOrd="1" presId="urn:microsoft.com/office/officeart/2005/8/layout/vList6"/>
    <dgm:cxn modelId="{DB10C8C2-B1F8-094F-B4F9-BA56FC65FD20}" type="presOf" srcId="{29CA58CF-3B93-AE47-8149-60A78F4B66C4}" destId="{FFB34B9B-A8AE-644B-A060-E23965D28C28}" srcOrd="0" destOrd="0" presId="urn:microsoft.com/office/officeart/2005/8/layout/vList6"/>
    <dgm:cxn modelId="{BF9AADC5-FBE7-7943-8046-2A11D52EC968}" srcId="{B8327287-75B2-F14F-BC79-AA033CC4EBA2}" destId="{731E2769-698E-A442-A1EA-24CC7294F2C3}" srcOrd="3" destOrd="0" parTransId="{F45CF145-00D3-1B45-BC17-F79B1A4E3E3E}" sibTransId="{9DCC7750-8BE3-884A-A5E9-F04AC781466D}"/>
    <dgm:cxn modelId="{5D6DCED8-2F3E-E640-A1E4-B49595DFB357}" type="presOf" srcId="{B8327287-75B2-F14F-BC79-AA033CC4EBA2}" destId="{84B68B68-9B5C-664E-8A04-08D6CD31A688}" srcOrd="0" destOrd="0" presId="urn:microsoft.com/office/officeart/2005/8/layout/vList6"/>
    <dgm:cxn modelId="{548864FB-2F93-364C-9535-AC64A10F5FFD}" srcId="{0FBC2676-0FB0-294C-8C04-3DFE9D0208E7}" destId="{7C98A6DD-630F-014D-8E00-C1B21B86916F}" srcOrd="0" destOrd="0" parTransId="{0072A78F-2BE4-6D42-AD8F-4BBDB7B1EB93}" sibTransId="{AB877524-363F-6A48-B6D4-6419267872E1}"/>
    <dgm:cxn modelId="{EF4A58FB-A41D-6D4E-A4D6-2771C935DAA6}" type="presOf" srcId="{7C98A6DD-630F-014D-8E00-C1B21B86916F}" destId="{08F34587-66FD-914A-A134-A9E7C3FE68E5}" srcOrd="0" destOrd="0" presId="urn:microsoft.com/office/officeart/2005/8/layout/vList6"/>
    <dgm:cxn modelId="{B50483F3-D406-FC42-89BF-D7D08D0B2A33}" type="presParOf" srcId="{F1A8174E-6130-6944-B0C3-F6786A07B886}" destId="{626951FE-197D-CD4F-A25B-212D284D0307}" srcOrd="0" destOrd="0" presId="urn:microsoft.com/office/officeart/2005/8/layout/vList6"/>
    <dgm:cxn modelId="{29B16F3C-ACE7-F040-836E-BB633AD8DD4C}" type="presParOf" srcId="{626951FE-197D-CD4F-A25B-212D284D0307}" destId="{08F34587-66FD-914A-A134-A9E7C3FE68E5}" srcOrd="0" destOrd="0" presId="urn:microsoft.com/office/officeart/2005/8/layout/vList6"/>
    <dgm:cxn modelId="{C67443F1-901C-194D-AA75-12C58A1B31C0}" type="presParOf" srcId="{626951FE-197D-CD4F-A25B-212D284D0307}" destId="{00EAE6FE-6C05-9C4C-A12E-631D03CB2CEC}" srcOrd="1" destOrd="0" presId="urn:microsoft.com/office/officeart/2005/8/layout/vList6"/>
    <dgm:cxn modelId="{BACE2E46-AE12-0D42-8A7F-E78EDDD87D2A}" type="presParOf" srcId="{F1A8174E-6130-6944-B0C3-F6786A07B886}" destId="{FF4452EA-9C13-5742-8B6C-3C73B730ADD1}" srcOrd="1" destOrd="0" presId="urn:microsoft.com/office/officeart/2005/8/layout/vList6"/>
    <dgm:cxn modelId="{6A40F0ED-0992-3241-90F2-24A4CC7D1B96}" type="presParOf" srcId="{F1A8174E-6130-6944-B0C3-F6786A07B886}" destId="{5671100F-6931-0444-9E96-B1E2F35CB083}" srcOrd="2" destOrd="0" presId="urn:microsoft.com/office/officeart/2005/8/layout/vList6"/>
    <dgm:cxn modelId="{F0BBE83B-6EC9-4E48-9982-71859451E4AB}" type="presParOf" srcId="{5671100F-6931-0444-9E96-B1E2F35CB083}" destId="{84B68B68-9B5C-664E-8A04-08D6CD31A688}" srcOrd="0" destOrd="0" presId="urn:microsoft.com/office/officeart/2005/8/layout/vList6"/>
    <dgm:cxn modelId="{0504EC94-0AE1-4442-A3C9-DEFC3C67B3B7}" type="presParOf" srcId="{5671100F-6931-0444-9E96-B1E2F35CB083}" destId="{FFB34B9B-A8AE-644B-A060-E23965D28C2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5F3DE4E-6DAF-BD43-A85C-1EDF3C446A1E}"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6D8F7BBC-740A-8A4C-9427-D926A9BFA2DE}">
      <dgm:prSet custT="1"/>
      <dgm:spPr>
        <a:ln>
          <a:solidFill>
            <a:schemeClr val="bg2"/>
          </a:solidFill>
        </a:ln>
        <a:effectLst/>
      </dgm:spPr>
      <dgm:t>
        <a:bodyPr/>
        <a:lstStyle/>
        <a:p>
          <a:pPr rtl="0">
            <a:lnSpc>
              <a:spcPct val="110000"/>
            </a:lnSpc>
          </a:pPr>
          <a:r>
            <a:rPr lang="en-US" sz="2000" b="1" dirty="0">
              <a:solidFill>
                <a:schemeClr val="tx1"/>
              </a:solidFill>
            </a:rPr>
            <a:t>Session identifier</a:t>
          </a:r>
        </a:p>
      </dgm:t>
    </dgm:pt>
    <dgm:pt modelId="{64F76874-9A4B-1D4C-A998-0F023B628B9C}" type="parTrans" cxnId="{FEAAAD84-B4A9-9D45-BFBA-CA033977A1E7}">
      <dgm:prSet/>
      <dgm:spPr/>
      <dgm:t>
        <a:bodyPr/>
        <a:lstStyle/>
        <a:p>
          <a:endParaRPr lang="en-US"/>
        </a:p>
      </dgm:t>
    </dgm:pt>
    <dgm:pt modelId="{A6DA4D64-9DEE-4A49-BD3D-CB1138ABD119}" type="sibTrans" cxnId="{FEAAAD84-B4A9-9D45-BFBA-CA033977A1E7}">
      <dgm:prSet/>
      <dgm:spPr/>
      <dgm:t>
        <a:bodyPr/>
        <a:lstStyle/>
        <a:p>
          <a:endParaRPr lang="en-US"/>
        </a:p>
      </dgm:t>
    </dgm:pt>
    <dgm:pt modelId="{8382F78D-E468-3440-A64F-358F0068217D}">
      <dgm:prSet custT="1"/>
      <dgm:spPr>
        <a:ln>
          <a:solidFill>
            <a:schemeClr val="bg2"/>
          </a:solidFill>
        </a:ln>
        <a:effectLst/>
      </dgm:spPr>
      <dgm:t>
        <a:bodyPr/>
        <a:lstStyle/>
        <a:p>
          <a:pPr rtl="0"/>
          <a:r>
            <a:rPr lang="en-US" sz="1400" dirty="0">
              <a:solidFill>
                <a:schemeClr val="tx1"/>
              </a:solidFill>
            </a:rPr>
            <a:t>An arbitrary byte sequence chosen by the server to identify an active or resumable session state</a:t>
          </a:r>
        </a:p>
      </dgm:t>
    </dgm:pt>
    <dgm:pt modelId="{8684C6DD-2A2D-E341-814F-017F710512BD}" type="parTrans" cxnId="{BE973F7A-A45E-064F-8DFB-54B076F7E5C4}">
      <dgm:prSet/>
      <dgm:spPr>
        <a:ln>
          <a:tailEnd type="arrow"/>
        </a:ln>
      </dgm:spPr>
      <dgm:t>
        <a:bodyPr/>
        <a:lstStyle/>
        <a:p>
          <a:endParaRPr lang="en-US"/>
        </a:p>
      </dgm:t>
    </dgm:pt>
    <dgm:pt modelId="{29540A49-E937-BF4B-A577-E1F780233507}" type="sibTrans" cxnId="{BE973F7A-A45E-064F-8DFB-54B076F7E5C4}">
      <dgm:prSet/>
      <dgm:spPr/>
      <dgm:t>
        <a:bodyPr/>
        <a:lstStyle/>
        <a:p>
          <a:endParaRPr lang="en-US"/>
        </a:p>
      </dgm:t>
    </dgm:pt>
    <dgm:pt modelId="{C0F17812-76D6-3947-B0C3-CFA36910D4D6}">
      <dgm:prSet custT="1"/>
      <dgm:spPr>
        <a:ln>
          <a:solidFill>
            <a:schemeClr val="bg2"/>
          </a:solidFill>
        </a:ln>
        <a:effectLst/>
      </dgm:spPr>
      <dgm:t>
        <a:bodyPr/>
        <a:lstStyle/>
        <a:p>
          <a:pPr rtl="0">
            <a:lnSpc>
              <a:spcPct val="110000"/>
            </a:lnSpc>
          </a:pPr>
          <a:r>
            <a:rPr lang="en-US" sz="2000" b="1" dirty="0">
              <a:solidFill>
                <a:schemeClr val="tx1"/>
              </a:solidFill>
            </a:rPr>
            <a:t>Peer certificate</a:t>
          </a:r>
        </a:p>
      </dgm:t>
    </dgm:pt>
    <dgm:pt modelId="{8540C46F-3385-454E-A116-6B08CEA58899}" type="parTrans" cxnId="{9E42A67C-6F29-554A-8966-156150F089E5}">
      <dgm:prSet/>
      <dgm:spPr/>
      <dgm:t>
        <a:bodyPr/>
        <a:lstStyle/>
        <a:p>
          <a:endParaRPr lang="en-US"/>
        </a:p>
      </dgm:t>
    </dgm:pt>
    <dgm:pt modelId="{F928645F-1274-7143-9D00-63762A22A143}" type="sibTrans" cxnId="{9E42A67C-6F29-554A-8966-156150F089E5}">
      <dgm:prSet/>
      <dgm:spPr/>
      <dgm:t>
        <a:bodyPr/>
        <a:lstStyle/>
        <a:p>
          <a:endParaRPr lang="en-US"/>
        </a:p>
      </dgm:t>
    </dgm:pt>
    <dgm:pt modelId="{B16DAC5C-E172-0541-9872-8C2DDAED40A4}">
      <dgm:prSet custT="1"/>
      <dgm:spPr>
        <a:ln>
          <a:solidFill>
            <a:schemeClr val="bg2"/>
          </a:solidFill>
        </a:ln>
        <a:effectLst/>
      </dgm:spPr>
      <dgm:t>
        <a:bodyPr/>
        <a:lstStyle/>
        <a:p>
          <a:pPr rtl="0"/>
          <a:r>
            <a:rPr lang="en-US" sz="1400" dirty="0">
              <a:solidFill>
                <a:schemeClr val="tx1"/>
              </a:solidFill>
            </a:rPr>
            <a:t>An X509.v3 certificate of the peer; this element of the state may be null</a:t>
          </a:r>
        </a:p>
      </dgm:t>
    </dgm:pt>
    <dgm:pt modelId="{13E26DD3-EB3A-014C-9990-21D0E465E280}" type="parTrans" cxnId="{F76FD580-A0E4-2C4A-B4F5-0D3AB89491FD}">
      <dgm:prSet/>
      <dgm:spPr>
        <a:ln>
          <a:tailEnd type="arrow"/>
        </a:ln>
      </dgm:spPr>
      <dgm:t>
        <a:bodyPr/>
        <a:lstStyle/>
        <a:p>
          <a:endParaRPr lang="en-US"/>
        </a:p>
      </dgm:t>
    </dgm:pt>
    <dgm:pt modelId="{320D4051-8026-2641-850B-AFBDB95578E2}" type="sibTrans" cxnId="{F76FD580-A0E4-2C4A-B4F5-0D3AB89491FD}">
      <dgm:prSet/>
      <dgm:spPr/>
      <dgm:t>
        <a:bodyPr/>
        <a:lstStyle/>
        <a:p>
          <a:endParaRPr lang="en-US"/>
        </a:p>
      </dgm:t>
    </dgm:pt>
    <dgm:pt modelId="{EAC18A97-27DC-B144-A10F-9D65A986D40E}">
      <dgm:prSet custT="1"/>
      <dgm:spPr>
        <a:ln>
          <a:solidFill>
            <a:schemeClr val="bg2"/>
          </a:solidFill>
        </a:ln>
        <a:effectLst/>
      </dgm:spPr>
      <dgm:t>
        <a:bodyPr/>
        <a:lstStyle/>
        <a:p>
          <a:pPr rtl="0">
            <a:lnSpc>
              <a:spcPct val="110000"/>
            </a:lnSpc>
          </a:pPr>
          <a:r>
            <a:rPr lang="en-US" sz="2000" b="1" dirty="0">
              <a:solidFill>
                <a:schemeClr val="tx1"/>
              </a:solidFill>
            </a:rPr>
            <a:t>Compression method</a:t>
          </a:r>
        </a:p>
      </dgm:t>
    </dgm:pt>
    <dgm:pt modelId="{897382FA-D3F0-8A45-9960-CDD2DC8CEF02}" type="parTrans" cxnId="{7C64C78D-7E39-3742-A0D7-2EAA2994F65A}">
      <dgm:prSet/>
      <dgm:spPr/>
      <dgm:t>
        <a:bodyPr/>
        <a:lstStyle/>
        <a:p>
          <a:endParaRPr lang="en-US"/>
        </a:p>
      </dgm:t>
    </dgm:pt>
    <dgm:pt modelId="{291E037F-0091-5046-B769-81F10F8B0537}" type="sibTrans" cxnId="{7C64C78D-7E39-3742-A0D7-2EAA2994F65A}">
      <dgm:prSet/>
      <dgm:spPr/>
      <dgm:t>
        <a:bodyPr/>
        <a:lstStyle/>
        <a:p>
          <a:endParaRPr lang="en-US"/>
        </a:p>
      </dgm:t>
    </dgm:pt>
    <dgm:pt modelId="{84084736-5032-0E40-B20C-7C287C5E0FEB}">
      <dgm:prSet custT="1"/>
      <dgm:spPr>
        <a:ln>
          <a:solidFill>
            <a:schemeClr val="bg2"/>
          </a:solidFill>
        </a:ln>
        <a:effectLst/>
      </dgm:spPr>
      <dgm:t>
        <a:bodyPr/>
        <a:lstStyle/>
        <a:p>
          <a:pPr rtl="0"/>
          <a:r>
            <a:rPr lang="en-US" sz="1400" dirty="0">
              <a:solidFill>
                <a:schemeClr val="tx1"/>
              </a:solidFill>
            </a:rPr>
            <a:t>The algorithm used to compress data prior to encryption</a:t>
          </a:r>
        </a:p>
      </dgm:t>
    </dgm:pt>
    <dgm:pt modelId="{15F5704C-38E4-A245-839A-C73B473AE95E}" type="parTrans" cxnId="{0D3112EB-CE5C-B246-B585-48C35AE78FA8}">
      <dgm:prSet/>
      <dgm:spPr>
        <a:ln>
          <a:tailEnd type="arrow"/>
        </a:ln>
      </dgm:spPr>
      <dgm:t>
        <a:bodyPr/>
        <a:lstStyle/>
        <a:p>
          <a:endParaRPr lang="en-US"/>
        </a:p>
      </dgm:t>
    </dgm:pt>
    <dgm:pt modelId="{3E2C5E80-C487-484F-81C2-E6EC6F0BCE89}" type="sibTrans" cxnId="{0D3112EB-CE5C-B246-B585-48C35AE78FA8}">
      <dgm:prSet/>
      <dgm:spPr/>
      <dgm:t>
        <a:bodyPr/>
        <a:lstStyle/>
        <a:p>
          <a:endParaRPr lang="en-US"/>
        </a:p>
      </dgm:t>
    </dgm:pt>
    <dgm:pt modelId="{9DDC117E-AF68-5843-9E99-3DC7EB25ADA0}">
      <dgm:prSet custT="1"/>
      <dgm:spPr>
        <a:ln>
          <a:solidFill>
            <a:schemeClr val="bg2"/>
          </a:solidFill>
        </a:ln>
        <a:effectLst/>
      </dgm:spPr>
      <dgm:t>
        <a:bodyPr/>
        <a:lstStyle/>
        <a:p>
          <a:pPr rtl="0">
            <a:lnSpc>
              <a:spcPct val="80000"/>
            </a:lnSpc>
          </a:pPr>
          <a:r>
            <a:rPr lang="en-US" sz="2000" b="1" dirty="0">
              <a:solidFill>
                <a:schemeClr val="tx1"/>
              </a:solidFill>
            </a:rPr>
            <a:t>Cipher spec</a:t>
          </a:r>
        </a:p>
      </dgm:t>
    </dgm:pt>
    <dgm:pt modelId="{BE13CB96-9AF0-EB40-AF41-F77F7225BAC8}" type="parTrans" cxnId="{D9952184-A1AF-7549-B207-3D2B4E8A0336}">
      <dgm:prSet/>
      <dgm:spPr/>
      <dgm:t>
        <a:bodyPr/>
        <a:lstStyle/>
        <a:p>
          <a:endParaRPr lang="en-US"/>
        </a:p>
      </dgm:t>
    </dgm:pt>
    <dgm:pt modelId="{A46915E4-87C4-4043-8D96-4A661F1B3E2B}" type="sibTrans" cxnId="{D9952184-A1AF-7549-B207-3D2B4E8A0336}">
      <dgm:prSet/>
      <dgm:spPr/>
      <dgm:t>
        <a:bodyPr/>
        <a:lstStyle/>
        <a:p>
          <a:endParaRPr lang="en-US"/>
        </a:p>
      </dgm:t>
    </dgm:pt>
    <dgm:pt modelId="{0D3DBE77-5E35-034D-9AA9-AC7EC570C533}">
      <dgm:prSet custT="1"/>
      <dgm:spPr>
        <a:ln>
          <a:solidFill>
            <a:schemeClr val="bg2"/>
          </a:solidFill>
        </a:ln>
        <a:effectLst/>
      </dgm:spPr>
      <dgm:t>
        <a:bodyPr/>
        <a:lstStyle/>
        <a:p>
          <a:pPr rtl="0"/>
          <a:r>
            <a:rPr lang="en-US" sz="1400" dirty="0">
              <a:solidFill>
                <a:schemeClr val="tx1"/>
              </a:solidFill>
            </a:rPr>
            <a:t>Specifies the bulk data encryption algorithm and a hash algorithm used for MAC calculation; also defines cryptographic attributes such as the hash_size</a:t>
          </a:r>
        </a:p>
      </dgm:t>
    </dgm:pt>
    <dgm:pt modelId="{DAF81873-E1E9-594F-919A-4A415230D305}" type="parTrans" cxnId="{9D57014E-9CCA-0A42-8977-72017E6E5AD6}">
      <dgm:prSet/>
      <dgm:spPr>
        <a:ln>
          <a:tailEnd type="arrow"/>
        </a:ln>
      </dgm:spPr>
      <dgm:t>
        <a:bodyPr/>
        <a:lstStyle/>
        <a:p>
          <a:endParaRPr lang="en-US"/>
        </a:p>
      </dgm:t>
    </dgm:pt>
    <dgm:pt modelId="{EC93567B-72C8-174E-A031-F995A4EBEF48}" type="sibTrans" cxnId="{9D57014E-9CCA-0A42-8977-72017E6E5AD6}">
      <dgm:prSet/>
      <dgm:spPr/>
      <dgm:t>
        <a:bodyPr/>
        <a:lstStyle/>
        <a:p>
          <a:endParaRPr lang="en-US"/>
        </a:p>
      </dgm:t>
    </dgm:pt>
    <dgm:pt modelId="{E04A0AF3-F816-7549-8BAC-5B57B10D9849}">
      <dgm:prSet custT="1"/>
      <dgm:spPr>
        <a:ln>
          <a:solidFill>
            <a:schemeClr val="bg2"/>
          </a:solidFill>
        </a:ln>
        <a:effectLst/>
      </dgm:spPr>
      <dgm:t>
        <a:bodyPr/>
        <a:lstStyle/>
        <a:p>
          <a:pPr rtl="0">
            <a:lnSpc>
              <a:spcPct val="80000"/>
            </a:lnSpc>
          </a:pPr>
          <a:r>
            <a:rPr lang="en-US" sz="2000" b="1" dirty="0">
              <a:solidFill>
                <a:schemeClr val="tx1"/>
              </a:solidFill>
            </a:rPr>
            <a:t>Master secret</a:t>
          </a:r>
        </a:p>
      </dgm:t>
    </dgm:pt>
    <dgm:pt modelId="{AC4B6122-5AE3-7240-B85F-2574A5591457}" type="parTrans" cxnId="{C45B8857-40ED-3345-B44F-3B6C77B57E6B}">
      <dgm:prSet/>
      <dgm:spPr/>
      <dgm:t>
        <a:bodyPr/>
        <a:lstStyle/>
        <a:p>
          <a:endParaRPr lang="en-US"/>
        </a:p>
      </dgm:t>
    </dgm:pt>
    <dgm:pt modelId="{C16DD06F-6B7B-7249-B403-A30F33FCD2DE}" type="sibTrans" cxnId="{C45B8857-40ED-3345-B44F-3B6C77B57E6B}">
      <dgm:prSet/>
      <dgm:spPr/>
      <dgm:t>
        <a:bodyPr/>
        <a:lstStyle/>
        <a:p>
          <a:endParaRPr lang="en-US"/>
        </a:p>
      </dgm:t>
    </dgm:pt>
    <dgm:pt modelId="{29DE9CAF-84EA-2B41-8AAB-7CE53FDA2925}">
      <dgm:prSet custT="1"/>
      <dgm:spPr>
        <a:ln>
          <a:solidFill>
            <a:schemeClr val="bg2"/>
          </a:solidFill>
        </a:ln>
        <a:effectLst/>
      </dgm:spPr>
      <dgm:t>
        <a:bodyPr/>
        <a:lstStyle/>
        <a:p>
          <a:pPr rtl="0"/>
          <a:r>
            <a:rPr lang="en-US" sz="1400" dirty="0">
              <a:solidFill>
                <a:schemeClr val="tx1"/>
              </a:solidFill>
            </a:rPr>
            <a:t>48-byte secret shared between the client and the server</a:t>
          </a:r>
        </a:p>
      </dgm:t>
    </dgm:pt>
    <dgm:pt modelId="{001C024F-7F63-8944-9099-3F6A6333EE76}" type="parTrans" cxnId="{C16D1667-CB0E-7E42-AAB4-95E2A4D5A618}">
      <dgm:prSet/>
      <dgm:spPr>
        <a:ln>
          <a:tailEnd type="arrow"/>
        </a:ln>
      </dgm:spPr>
      <dgm:t>
        <a:bodyPr/>
        <a:lstStyle/>
        <a:p>
          <a:endParaRPr lang="en-US"/>
        </a:p>
      </dgm:t>
    </dgm:pt>
    <dgm:pt modelId="{DD7652E5-50C3-6B42-8E29-2977A697F20E}" type="sibTrans" cxnId="{C16D1667-CB0E-7E42-AAB4-95E2A4D5A618}">
      <dgm:prSet/>
      <dgm:spPr/>
      <dgm:t>
        <a:bodyPr/>
        <a:lstStyle/>
        <a:p>
          <a:endParaRPr lang="en-US"/>
        </a:p>
      </dgm:t>
    </dgm:pt>
    <dgm:pt modelId="{9557F4B9-936E-E043-881D-9E4A7CC27127}">
      <dgm:prSet custT="1"/>
      <dgm:spPr>
        <a:ln>
          <a:solidFill>
            <a:schemeClr val="bg2"/>
          </a:solidFill>
        </a:ln>
        <a:effectLst/>
      </dgm:spPr>
      <dgm:t>
        <a:bodyPr/>
        <a:lstStyle/>
        <a:p>
          <a:pPr rtl="0">
            <a:lnSpc>
              <a:spcPct val="80000"/>
            </a:lnSpc>
          </a:pPr>
          <a:r>
            <a:rPr lang="en-US" sz="2000" b="1" dirty="0">
              <a:solidFill>
                <a:schemeClr val="tx1"/>
              </a:solidFill>
            </a:rPr>
            <a:t>Is </a:t>
          </a:r>
          <a:r>
            <a:rPr lang="en-US" sz="2000" b="1" dirty="0" err="1">
              <a:solidFill>
                <a:schemeClr val="tx1"/>
              </a:solidFill>
            </a:rPr>
            <a:t>resumable</a:t>
          </a:r>
          <a:endParaRPr lang="en-US" sz="2000" b="1" dirty="0">
            <a:solidFill>
              <a:schemeClr val="tx1"/>
            </a:solidFill>
          </a:endParaRPr>
        </a:p>
      </dgm:t>
    </dgm:pt>
    <dgm:pt modelId="{1D962CDB-B5DE-5640-AF87-83D45013C0D1}" type="parTrans" cxnId="{3F1DE502-1B73-0241-BD77-E632B5DA12EF}">
      <dgm:prSet/>
      <dgm:spPr/>
      <dgm:t>
        <a:bodyPr/>
        <a:lstStyle/>
        <a:p>
          <a:endParaRPr lang="en-US"/>
        </a:p>
      </dgm:t>
    </dgm:pt>
    <dgm:pt modelId="{D88FF403-B365-6245-9600-96CE0284BB48}" type="sibTrans" cxnId="{3F1DE502-1B73-0241-BD77-E632B5DA12EF}">
      <dgm:prSet/>
      <dgm:spPr/>
      <dgm:t>
        <a:bodyPr/>
        <a:lstStyle/>
        <a:p>
          <a:endParaRPr lang="en-US"/>
        </a:p>
      </dgm:t>
    </dgm:pt>
    <dgm:pt modelId="{62B37CCF-6C16-E740-8CD1-F8C3F4F5E504}">
      <dgm:prSet custT="1"/>
      <dgm:spPr>
        <a:ln>
          <a:solidFill>
            <a:schemeClr val="bg2"/>
          </a:solidFill>
        </a:ln>
        <a:effectLst/>
      </dgm:spPr>
      <dgm:t>
        <a:bodyPr/>
        <a:lstStyle/>
        <a:p>
          <a:pPr rtl="0"/>
          <a:r>
            <a:rPr lang="en-US" sz="1400" dirty="0">
              <a:solidFill>
                <a:schemeClr val="tx1"/>
              </a:solidFill>
            </a:rPr>
            <a:t>A flag indicating whether the session can be used to initiate new connections</a:t>
          </a:r>
        </a:p>
      </dgm:t>
    </dgm:pt>
    <dgm:pt modelId="{D48B0ED2-486F-724F-8430-4F50E9209C92}" type="parTrans" cxnId="{70D07AA8-7A9E-E040-B0A1-8C806D64AB74}">
      <dgm:prSet/>
      <dgm:spPr>
        <a:ln>
          <a:tailEnd type="arrow"/>
        </a:ln>
      </dgm:spPr>
      <dgm:t>
        <a:bodyPr/>
        <a:lstStyle/>
        <a:p>
          <a:endParaRPr lang="en-US"/>
        </a:p>
      </dgm:t>
    </dgm:pt>
    <dgm:pt modelId="{45430BB6-BD68-8B4C-81C7-DD655FC465ED}" type="sibTrans" cxnId="{70D07AA8-7A9E-E040-B0A1-8C806D64AB74}">
      <dgm:prSet/>
      <dgm:spPr/>
      <dgm:t>
        <a:bodyPr/>
        <a:lstStyle/>
        <a:p>
          <a:endParaRPr lang="en-US"/>
        </a:p>
      </dgm:t>
    </dgm:pt>
    <dgm:pt modelId="{65B48EA8-4D01-0946-BCFC-2C10ADAD83D6}" type="pres">
      <dgm:prSet presAssocID="{A5F3DE4E-6DAF-BD43-A85C-1EDF3C446A1E}" presName="diagram" presStyleCnt="0">
        <dgm:presLayoutVars>
          <dgm:chPref val="1"/>
          <dgm:dir/>
          <dgm:animOne val="branch"/>
          <dgm:animLvl val="lvl"/>
          <dgm:resizeHandles val="exact"/>
        </dgm:presLayoutVars>
      </dgm:prSet>
      <dgm:spPr/>
    </dgm:pt>
    <dgm:pt modelId="{08C7EED8-8386-7748-B0AD-21266DD56911}" type="pres">
      <dgm:prSet presAssocID="{6D8F7BBC-740A-8A4C-9427-D926A9BFA2DE}" presName="root1" presStyleCnt="0"/>
      <dgm:spPr/>
    </dgm:pt>
    <dgm:pt modelId="{B17595E0-71CA-6548-BBBB-3E2C9B0B5E0F}" type="pres">
      <dgm:prSet presAssocID="{6D8F7BBC-740A-8A4C-9427-D926A9BFA2DE}" presName="LevelOneTextNode" presStyleLbl="node0" presStyleIdx="0" presStyleCnt="6" custScaleX="259037">
        <dgm:presLayoutVars>
          <dgm:chPref val="3"/>
        </dgm:presLayoutVars>
      </dgm:prSet>
      <dgm:spPr/>
    </dgm:pt>
    <dgm:pt modelId="{26550B97-7506-8348-A213-229974DBB10B}" type="pres">
      <dgm:prSet presAssocID="{6D8F7BBC-740A-8A4C-9427-D926A9BFA2DE}" presName="level2hierChild" presStyleCnt="0"/>
      <dgm:spPr/>
    </dgm:pt>
    <dgm:pt modelId="{ECD1CCEB-CB14-074C-B7EC-6DAC178C6FDC}" type="pres">
      <dgm:prSet presAssocID="{8684C6DD-2A2D-E341-814F-017F710512BD}" presName="conn2-1" presStyleLbl="parChTrans1D2" presStyleIdx="0" presStyleCnt="6"/>
      <dgm:spPr/>
    </dgm:pt>
    <dgm:pt modelId="{36A4FBF5-F2A7-2C4A-B1A2-DEB7EDA8139F}" type="pres">
      <dgm:prSet presAssocID="{8684C6DD-2A2D-E341-814F-017F710512BD}" presName="connTx" presStyleLbl="parChTrans1D2" presStyleIdx="0" presStyleCnt="6"/>
      <dgm:spPr/>
    </dgm:pt>
    <dgm:pt modelId="{82454B99-EAE9-F74E-AF28-BBCC6A639010}" type="pres">
      <dgm:prSet presAssocID="{8382F78D-E468-3440-A64F-358F0068217D}" presName="root2" presStyleCnt="0"/>
      <dgm:spPr/>
    </dgm:pt>
    <dgm:pt modelId="{12F33D9A-7FB8-FA40-9DB0-A86F9C65E27E}" type="pres">
      <dgm:prSet presAssocID="{8382F78D-E468-3440-A64F-358F0068217D}" presName="LevelTwoTextNode" presStyleLbl="node2" presStyleIdx="0" presStyleCnt="6" custScaleX="259037">
        <dgm:presLayoutVars>
          <dgm:chPref val="3"/>
        </dgm:presLayoutVars>
      </dgm:prSet>
      <dgm:spPr/>
    </dgm:pt>
    <dgm:pt modelId="{38CE6E95-3A78-334F-BB7C-E8062938678D}" type="pres">
      <dgm:prSet presAssocID="{8382F78D-E468-3440-A64F-358F0068217D}" presName="level3hierChild" presStyleCnt="0"/>
      <dgm:spPr/>
    </dgm:pt>
    <dgm:pt modelId="{F07F04DB-134F-F546-8DD3-ADE908F54C00}" type="pres">
      <dgm:prSet presAssocID="{C0F17812-76D6-3947-B0C3-CFA36910D4D6}" presName="root1" presStyleCnt="0"/>
      <dgm:spPr/>
    </dgm:pt>
    <dgm:pt modelId="{4A84F0E6-8550-094F-981C-A5F47EEF972D}" type="pres">
      <dgm:prSet presAssocID="{C0F17812-76D6-3947-B0C3-CFA36910D4D6}" presName="LevelOneTextNode" presStyleLbl="node0" presStyleIdx="1" presStyleCnt="6" custScaleX="259037">
        <dgm:presLayoutVars>
          <dgm:chPref val="3"/>
        </dgm:presLayoutVars>
      </dgm:prSet>
      <dgm:spPr/>
    </dgm:pt>
    <dgm:pt modelId="{F7A30491-CFD7-E441-93F2-3509507A2890}" type="pres">
      <dgm:prSet presAssocID="{C0F17812-76D6-3947-B0C3-CFA36910D4D6}" presName="level2hierChild" presStyleCnt="0"/>
      <dgm:spPr/>
    </dgm:pt>
    <dgm:pt modelId="{E379C5F6-1E09-734C-9726-D9C647488786}" type="pres">
      <dgm:prSet presAssocID="{13E26DD3-EB3A-014C-9990-21D0E465E280}" presName="conn2-1" presStyleLbl="parChTrans1D2" presStyleIdx="1" presStyleCnt="6"/>
      <dgm:spPr/>
    </dgm:pt>
    <dgm:pt modelId="{6482AB4B-75B8-084D-A5E1-295D15F7F07F}" type="pres">
      <dgm:prSet presAssocID="{13E26DD3-EB3A-014C-9990-21D0E465E280}" presName="connTx" presStyleLbl="parChTrans1D2" presStyleIdx="1" presStyleCnt="6"/>
      <dgm:spPr/>
    </dgm:pt>
    <dgm:pt modelId="{615FC347-02D0-5C43-9AA0-F83A66F310A6}" type="pres">
      <dgm:prSet presAssocID="{B16DAC5C-E172-0541-9872-8C2DDAED40A4}" presName="root2" presStyleCnt="0"/>
      <dgm:spPr/>
    </dgm:pt>
    <dgm:pt modelId="{1B598F8E-2DD9-3C47-AD3F-1E6FDC3A6852}" type="pres">
      <dgm:prSet presAssocID="{B16DAC5C-E172-0541-9872-8C2DDAED40A4}" presName="LevelTwoTextNode" presStyleLbl="node2" presStyleIdx="1" presStyleCnt="6" custScaleX="259037">
        <dgm:presLayoutVars>
          <dgm:chPref val="3"/>
        </dgm:presLayoutVars>
      </dgm:prSet>
      <dgm:spPr/>
    </dgm:pt>
    <dgm:pt modelId="{611BB273-2E33-CE42-80CD-29F75E6B7532}" type="pres">
      <dgm:prSet presAssocID="{B16DAC5C-E172-0541-9872-8C2DDAED40A4}" presName="level3hierChild" presStyleCnt="0"/>
      <dgm:spPr/>
    </dgm:pt>
    <dgm:pt modelId="{771D32B5-BF9C-574C-8F50-F0AE13022D32}" type="pres">
      <dgm:prSet presAssocID="{EAC18A97-27DC-B144-A10F-9D65A986D40E}" presName="root1" presStyleCnt="0"/>
      <dgm:spPr/>
    </dgm:pt>
    <dgm:pt modelId="{8FF9F67B-E2B1-324F-A3F9-FE32507B9A81}" type="pres">
      <dgm:prSet presAssocID="{EAC18A97-27DC-B144-A10F-9D65A986D40E}" presName="LevelOneTextNode" presStyleLbl="node0" presStyleIdx="2" presStyleCnt="6" custScaleX="259037">
        <dgm:presLayoutVars>
          <dgm:chPref val="3"/>
        </dgm:presLayoutVars>
      </dgm:prSet>
      <dgm:spPr/>
    </dgm:pt>
    <dgm:pt modelId="{7B42BE02-9B7F-5C42-B2FB-F6A3F655B643}" type="pres">
      <dgm:prSet presAssocID="{EAC18A97-27DC-B144-A10F-9D65A986D40E}" presName="level2hierChild" presStyleCnt="0"/>
      <dgm:spPr/>
    </dgm:pt>
    <dgm:pt modelId="{609B4A30-1B81-2045-AB23-32864B4C7873}" type="pres">
      <dgm:prSet presAssocID="{15F5704C-38E4-A245-839A-C73B473AE95E}" presName="conn2-1" presStyleLbl="parChTrans1D2" presStyleIdx="2" presStyleCnt="6"/>
      <dgm:spPr/>
    </dgm:pt>
    <dgm:pt modelId="{71141D45-9AC5-AD47-BEC3-9D6034965985}" type="pres">
      <dgm:prSet presAssocID="{15F5704C-38E4-A245-839A-C73B473AE95E}" presName="connTx" presStyleLbl="parChTrans1D2" presStyleIdx="2" presStyleCnt="6"/>
      <dgm:spPr/>
    </dgm:pt>
    <dgm:pt modelId="{1875FB81-969C-E04A-8F74-3F833217E602}" type="pres">
      <dgm:prSet presAssocID="{84084736-5032-0E40-B20C-7C287C5E0FEB}" presName="root2" presStyleCnt="0"/>
      <dgm:spPr/>
    </dgm:pt>
    <dgm:pt modelId="{C096F08A-401A-AF4B-8EF4-00111DAB1145}" type="pres">
      <dgm:prSet presAssocID="{84084736-5032-0E40-B20C-7C287C5E0FEB}" presName="LevelTwoTextNode" presStyleLbl="node2" presStyleIdx="2" presStyleCnt="6" custScaleX="259037">
        <dgm:presLayoutVars>
          <dgm:chPref val="3"/>
        </dgm:presLayoutVars>
      </dgm:prSet>
      <dgm:spPr/>
    </dgm:pt>
    <dgm:pt modelId="{6E6E6846-172E-E64C-B4B7-B147E0475057}" type="pres">
      <dgm:prSet presAssocID="{84084736-5032-0E40-B20C-7C287C5E0FEB}" presName="level3hierChild" presStyleCnt="0"/>
      <dgm:spPr/>
    </dgm:pt>
    <dgm:pt modelId="{AB156FBF-4198-4844-A84F-EC06304A1418}" type="pres">
      <dgm:prSet presAssocID="{9DDC117E-AF68-5843-9E99-3DC7EB25ADA0}" presName="root1" presStyleCnt="0"/>
      <dgm:spPr/>
    </dgm:pt>
    <dgm:pt modelId="{778669A4-0C88-2647-839A-94D8BE5E9248}" type="pres">
      <dgm:prSet presAssocID="{9DDC117E-AF68-5843-9E99-3DC7EB25ADA0}" presName="LevelOneTextNode" presStyleLbl="node0" presStyleIdx="3" presStyleCnt="6" custScaleX="259037">
        <dgm:presLayoutVars>
          <dgm:chPref val="3"/>
        </dgm:presLayoutVars>
      </dgm:prSet>
      <dgm:spPr/>
    </dgm:pt>
    <dgm:pt modelId="{078A04CB-3A4C-0748-8DE6-4C006D180D92}" type="pres">
      <dgm:prSet presAssocID="{9DDC117E-AF68-5843-9E99-3DC7EB25ADA0}" presName="level2hierChild" presStyleCnt="0"/>
      <dgm:spPr/>
    </dgm:pt>
    <dgm:pt modelId="{25FEA441-0741-0E4A-A41C-562EE1D5C3D2}" type="pres">
      <dgm:prSet presAssocID="{DAF81873-E1E9-594F-919A-4A415230D305}" presName="conn2-1" presStyleLbl="parChTrans1D2" presStyleIdx="3" presStyleCnt="6"/>
      <dgm:spPr/>
    </dgm:pt>
    <dgm:pt modelId="{5D5A1182-C2B7-A541-9FE7-9C0AB808F73B}" type="pres">
      <dgm:prSet presAssocID="{DAF81873-E1E9-594F-919A-4A415230D305}" presName="connTx" presStyleLbl="parChTrans1D2" presStyleIdx="3" presStyleCnt="6"/>
      <dgm:spPr/>
    </dgm:pt>
    <dgm:pt modelId="{4A837416-E2BD-C346-B6EF-D4357EB6AF2C}" type="pres">
      <dgm:prSet presAssocID="{0D3DBE77-5E35-034D-9AA9-AC7EC570C533}" presName="root2" presStyleCnt="0"/>
      <dgm:spPr/>
    </dgm:pt>
    <dgm:pt modelId="{86BDD6AD-9E7A-9640-B3B7-2465EB6C4588}" type="pres">
      <dgm:prSet presAssocID="{0D3DBE77-5E35-034D-9AA9-AC7EC570C533}" presName="LevelTwoTextNode" presStyleLbl="node2" presStyleIdx="3" presStyleCnt="6" custScaleX="259037">
        <dgm:presLayoutVars>
          <dgm:chPref val="3"/>
        </dgm:presLayoutVars>
      </dgm:prSet>
      <dgm:spPr/>
    </dgm:pt>
    <dgm:pt modelId="{E2F1EDFB-0B66-2B4D-BFFE-FB4FA78F6D69}" type="pres">
      <dgm:prSet presAssocID="{0D3DBE77-5E35-034D-9AA9-AC7EC570C533}" presName="level3hierChild" presStyleCnt="0"/>
      <dgm:spPr/>
    </dgm:pt>
    <dgm:pt modelId="{619597F6-8B1E-7D4E-B511-90770E8AD6FD}" type="pres">
      <dgm:prSet presAssocID="{E04A0AF3-F816-7549-8BAC-5B57B10D9849}" presName="root1" presStyleCnt="0"/>
      <dgm:spPr/>
    </dgm:pt>
    <dgm:pt modelId="{AD22D028-79B7-8E4C-91F6-E54B2D95113E}" type="pres">
      <dgm:prSet presAssocID="{E04A0AF3-F816-7549-8BAC-5B57B10D9849}" presName="LevelOneTextNode" presStyleLbl="node0" presStyleIdx="4" presStyleCnt="6" custScaleX="259037">
        <dgm:presLayoutVars>
          <dgm:chPref val="3"/>
        </dgm:presLayoutVars>
      </dgm:prSet>
      <dgm:spPr/>
    </dgm:pt>
    <dgm:pt modelId="{256232B2-5035-094B-BF7D-DFEEEED4D1F4}" type="pres">
      <dgm:prSet presAssocID="{E04A0AF3-F816-7549-8BAC-5B57B10D9849}" presName="level2hierChild" presStyleCnt="0"/>
      <dgm:spPr/>
    </dgm:pt>
    <dgm:pt modelId="{933B571A-7CC8-E845-BC9E-CCE16F2586A8}" type="pres">
      <dgm:prSet presAssocID="{001C024F-7F63-8944-9099-3F6A6333EE76}" presName="conn2-1" presStyleLbl="parChTrans1D2" presStyleIdx="4" presStyleCnt="6"/>
      <dgm:spPr/>
    </dgm:pt>
    <dgm:pt modelId="{B6FC6C2F-F53E-E545-97CE-92774060C1DE}" type="pres">
      <dgm:prSet presAssocID="{001C024F-7F63-8944-9099-3F6A6333EE76}" presName="connTx" presStyleLbl="parChTrans1D2" presStyleIdx="4" presStyleCnt="6"/>
      <dgm:spPr/>
    </dgm:pt>
    <dgm:pt modelId="{7DABF334-AE76-0047-BD10-275826E3540D}" type="pres">
      <dgm:prSet presAssocID="{29DE9CAF-84EA-2B41-8AAB-7CE53FDA2925}" presName="root2" presStyleCnt="0"/>
      <dgm:spPr/>
    </dgm:pt>
    <dgm:pt modelId="{DAC9F3EA-A31A-5E47-B120-A31F60525291}" type="pres">
      <dgm:prSet presAssocID="{29DE9CAF-84EA-2B41-8AAB-7CE53FDA2925}" presName="LevelTwoTextNode" presStyleLbl="node2" presStyleIdx="4" presStyleCnt="6" custScaleX="259037">
        <dgm:presLayoutVars>
          <dgm:chPref val="3"/>
        </dgm:presLayoutVars>
      </dgm:prSet>
      <dgm:spPr/>
    </dgm:pt>
    <dgm:pt modelId="{5D569088-73BF-294B-AF39-10148E11AE07}" type="pres">
      <dgm:prSet presAssocID="{29DE9CAF-84EA-2B41-8AAB-7CE53FDA2925}" presName="level3hierChild" presStyleCnt="0"/>
      <dgm:spPr/>
    </dgm:pt>
    <dgm:pt modelId="{B60B1B5A-0480-624C-B815-161413C72217}" type="pres">
      <dgm:prSet presAssocID="{9557F4B9-936E-E043-881D-9E4A7CC27127}" presName="root1" presStyleCnt="0"/>
      <dgm:spPr/>
    </dgm:pt>
    <dgm:pt modelId="{E000D913-DC30-3041-B0EB-610C538F4892}" type="pres">
      <dgm:prSet presAssocID="{9557F4B9-936E-E043-881D-9E4A7CC27127}" presName="LevelOneTextNode" presStyleLbl="node0" presStyleIdx="5" presStyleCnt="6" custScaleX="259037">
        <dgm:presLayoutVars>
          <dgm:chPref val="3"/>
        </dgm:presLayoutVars>
      </dgm:prSet>
      <dgm:spPr/>
    </dgm:pt>
    <dgm:pt modelId="{65F86B71-FBEF-4948-BC5C-39C2975CB5E2}" type="pres">
      <dgm:prSet presAssocID="{9557F4B9-936E-E043-881D-9E4A7CC27127}" presName="level2hierChild" presStyleCnt="0"/>
      <dgm:spPr/>
    </dgm:pt>
    <dgm:pt modelId="{B3B84539-BB54-0147-AC18-5C90EB8E494B}" type="pres">
      <dgm:prSet presAssocID="{D48B0ED2-486F-724F-8430-4F50E9209C92}" presName="conn2-1" presStyleLbl="parChTrans1D2" presStyleIdx="5" presStyleCnt="6"/>
      <dgm:spPr/>
    </dgm:pt>
    <dgm:pt modelId="{9E0B8607-8497-0E42-BF5E-3B071BF4E03C}" type="pres">
      <dgm:prSet presAssocID="{D48B0ED2-486F-724F-8430-4F50E9209C92}" presName="connTx" presStyleLbl="parChTrans1D2" presStyleIdx="5" presStyleCnt="6"/>
      <dgm:spPr/>
    </dgm:pt>
    <dgm:pt modelId="{CE4E54AA-5B2E-924F-AE77-3361E8C4FDD1}" type="pres">
      <dgm:prSet presAssocID="{62B37CCF-6C16-E740-8CD1-F8C3F4F5E504}" presName="root2" presStyleCnt="0"/>
      <dgm:spPr/>
    </dgm:pt>
    <dgm:pt modelId="{668A496F-BC2C-7D45-BABC-FAFE9CEA2EB2}" type="pres">
      <dgm:prSet presAssocID="{62B37CCF-6C16-E740-8CD1-F8C3F4F5E504}" presName="LevelTwoTextNode" presStyleLbl="node2" presStyleIdx="5" presStyleCnt="6" custScaleX="259037">
        <dgm:presLayoutVars>
          <dgm:chPref val="3"/>
        </dgm:presLayoutVars>
      </dgm:prSet>
      <dgm:spPr/>
    </dgm:pt>
    <dgm:pt modelId="{0751E090-B4BA-CE45-83F8-15E3F5D49E66}" type="pres">
      <dgm:prSet presAssocID="{62B37CCF-6C16-E740-8CD1-F8C3F4F5E504}" presName="level3hierChild" presStyleCnt="0"/>
      <dgm:spPr/>
    </dgm:pt>
  </dgm:ptLst>
  <dgm:cxnLst>
    <dgm:cxn modelId="{3F1DE502-1B73-0241-BD77-E632B5DA12EF}" srcId="{A5F3DE4E-6DAF-BD43-A85C-1EDF3C446A1E}" destId="{9557F4B9-936E-E043-881D-9E4A7CC27127}" srcOrd="5" destOrd="0" parTransId="{1D962CDB-B5DE-5640-AF87-83D45013C0D1}" sibTransId="{D88FF403-B365-6245-9600-96CE0284BB48}"/>
    <dgm:cxn modelId="{2D317606-8B7A-004D-A0B0-8965909CBC93}" type="presOf" srcId="{9557F4B9-936E-E043-881D-9E4A7CC27127}" destId="{E000D913-DC30-3041-B0EB-610C538F4892}" srcOrd="0" destOrd="0" presId="urn:microsoft.com/office/officeart/2005/8/layout/hierarchy2"/>
    <dgm:cxn modelId="{E0E44F0F-AD1D-8B49-8CB1-6B0B1CA540A7}" type="presOf" srcId="{001C024F-7F63-8944-9099-3F6A6333EE76}" destId="{933B571A-7CC8-E845-BC9E-CCE16F2586A8}" srcOrd="0" destOrd="0" presId="urn:microsoft.com/office/officeart/2005/8/layout/hierarchy2"/>
    <dgm:cxn modelId="{25660114-CE4A-BC4F-B612-AE7D29478E56}" type="presOf" srcId="{15F5704C-38E4-A245-839A-C73B473AE95E}" destId="{609B4A30-1B81-2045-AB23-32864B4C7873}" srcOrd="0" destOrd="0" presId="urn:microsoft.com/office/officeart/2005/8/layout/hierarchy2"/>
    <dgm:cxn modelId="{DC1DB124-A44A-A648-B8BE-3651DA7EA089}" type="presOf" srcId="{6D8F7BBC-740A-8A4C-9427-D926A9BFA2DE}" destId="{B17595E0-71CA-6548-BBBB-3E2C9B0B5E0F}" srcOrd="0" destOrd="0" presId="urn:microsoft.com/office/officeart/2005/8/layout/hierarchy2"/>
    <dgm:cxn modelId="{28B7A62A-8E4F-374C-B2FF-56B7CC892A17}" type="presOf" srcId="{8382F78D-E468-3440-A64F-358F0068217D}" destId="{12F33D9A-7FB8-FA40-9DB0-A86F9C65E27E}" srcOrd="0" destOrd="0" presId="urn:microsoft.com/office/officeart/2005/8/layout/hierarchy2"/>
    <dgm:cxn modelId="{1D4AC836-8DEC-1149-BFD8-9789853F0789}" type="presOf" srcId="{E04A0AF3-F816-7549-8BAC-5B57B10D9849}" destId="{AD22D028-79B7-8E4C-91F6-E54B2D95113E}" srcOrd="0" destOrd="0" presId="urn:microsoft.com/office/officeart/2005/8/layout/hierarchy2"/>
    <dgm:cxn modelId="{69F59E3F-966C-F948-AE67-8AE49FCD8D1D}" type="presOf" srcId="{DAF81873-E1E9-594F-919A-4A415230D305}" destId="{5D5A1182-C2B7-A541-9FE7-9C0AB808F73B}" srcOrd="1" destOrd="0" presId="urn:microsoft.com/office/officeart/2005/8/layout/hierarchy2"/>
    <dgm:cxn modelId="{C16D1667-CB0E-7E42-AAB4-95E2A4D5A618}" srcId="{E04A0AF3-F816-7549-8BAC-5B57B10D9849}" destId="{29DE9CAF-84EA-2B41-8AAB-7CE53FDA2925}" srcOrd="0" destOrd="0" parTransId="{001C024F-7F63-8944-9099-3F6A6333EE76}" sibTransId="{DD7652E5-50C3-6B42-8E29-2977A697F20E}"/>
    <dgm:cxn modelId="{75E08A67-20BB-D340-93ED-1E7C4A95115E}" type="presOf" srcId="{B16DAC5C-E172-0541-9872-8C2DDAED40A4}" destId="{1B598F8E-2DD9-3C47-AD3F-1E6FDC3A6852}" srcOrd="0" destOrd="0" presId="urn:microsoft.com/office/officeart/2005/8/layout/hierarchy2"/>
    <dgm:cxn modelId="{B8125869-1546-6746-B0D3-809AD828A6A1}" type="presOf" srcId="{8684C6DD-2A2D-E341-814F-017F710512BD}" destId="{36A4FBF5-F2A7-2C4A-B1A2-DEB7EDA8139F}" srcOrd="1" destOrd="0" presId="urn:microsoft.com/office/officeart/2005/8/layout/hierarchy2"/>
    <dgm:cxn modelId="{BC23D66A-8591-E54F-B584-74BA6756FF89}" type="presOf" srcId="{84084736-5032-0E40-B20C-7C287C5E0FEB}" destId="{C096F08A-401A-AF4B-8EF4-00111DAB1145}" srcOrd="0" destOrd="0" presId="urn:microsoft.com/office/officeart/2005/8/layout/hierarchy2"/>
    <dgm:cxn modelId="{515D6A4D-2766-6B43-9743-41AE7A30B830}" type="presOf" srcId="{DAF81873-E1E9-594F-919A-4A415230D305}" destId="{25FEA441-0741-0E4A-A41C-562EE1D5C3D2}" srcOrd="0" destOrd="0" presId="urn:microsoft.com/office/officeart/2005/8/layout/hierarchy2"/>
    <dgm:cxn modelId="{806FCB6D-DDB3-0D4B-8772-403B32485978}" type="presOf" srcId="{0D3DBE77-5E35-034D-9AA9-AC7EC570C533}" destId="{86BDD6AD-9E7A-9640-B3B7-2465EB6C4588}" srcOrd="0" destOrd="0" presId="urn:microsoft.com/office/officeart/2005/8/layout/hierarchy2"/>
    <dgm:cxn modelId="{9D57014E-9CCA-0A42-8977-72017E6E5AD6}" srcId="{9DDC117E-AF68-5843-9E99-3DC7EB25ADA0}" destId="{0D3DBE77-5E35-034D-9AA9-AC7EC570C533}" srcOrd="0" destOrd="0" parTransId="{DAF81873-E1E9-594F-919A-4A415230D305}" sibTransId="{EC93567B-72C8-174E-A031-F995A4EBEF48}"/>
    <dgm:cxn modelId="{69E5924F-4C81-C044-945F-892421F14F07}" type="presOf" srcId="{13E26DD3-EB3A-014C-9990-21D0E465E280}" destId="{6482AB4B-75B8-084D-A5E1-295D15F7F07F}" srcOrd="1" destOrd="0" presId="urn:microsoft.com/office/officeart/2005/8/layout/hierarchy2"/>
    <dgm:cxn modelId="{BC9D4452-9676-3B4C-B8F5-B7EEDF0541C7}" type="presOf" srcId="{C0F17812-76D6-3947-B0C3-CFA36910D4D6}" destId="{4A84F0E6-8550-094F-981C-A5F47EEF972D}" srcOrd="0" destOrd="0" presId="urn:microsoft.com/office/officeart/2005/8/layout/hierarchy2"/>
    <dgm:cxn modelId="{C45B8857-40ED-3345-B44F-3B6C77B57E6B}" srcId="{A5F3DE4E-6DAF-BD43-A85C-1EDF3C446A1E}" destId="{E04A0AF3-F816-7549-8BAC-5B57B10D9849}" srcOrd="4" destOrd="0" parTransId="{AC4B6122-5AE3-7240-B85F-2574A5591457}" sibTransId="{C16DD06F-6B7B-7249-B403-A30F33FCD2DE}"/>
    <dgm:cxn modelId="{74B07C78-32E8-2440-98C9-B29DDB09CA51}" type="presOf" srcId="{8684C6DD-2A2D-E341-814F-017F710512BD}" destId="{ECD1CCEB-CB14-074C-B7EC-6DAC178C6FDC}" srcOrd="0" destOrd="0" presId="urn:microsoft.com/office/officeart/2005/8/layout/hierarchy2"/>
    <dgm:cxn modelId="{1BE61C5A-12D3-A843-827A-F8DAF8865F5D}" type="presOf" srcId="{EAC18A97-27DC-B144-A10F-9D65A986D40E}" destId="{8FF9F67B-E2B1-324F-A3F9-FE32507B9A81}" srcOrd="0" destOrd="0" presId="urn:microsoft.com/office/officeart/2005/8/layout/hierarchy2"/>
    <dgm:cxn modelId="{BE973F7A-A45E-064F-8DFB-54B076F7E5C4}" srcId="{6D8F7BBC-740A-8A4C-9427-D926A9BFA2DE}" destId="{8382F78D-E468-3440-A64F-358F0068217D}" srcOrd="0" destOrd="0" parTransId="{8684C6DD-2A2D-E341-814F-017F710512BD}" sibTransId="{29540A49-E937-BF4B-A577-E1F780233507}"/>
    <dgm:cxn modelId="{65730F7B-D90E-AA45-86EB-5B00CC301E0D}" type="presOf" srcId="{62B37CCF-6C16-E740-8CD1-F8C3F4F5E504}" destId="{668A496F-BC2C-7D45-BABC-FAFE9CEA2EB2}" srcOrd="0" destOrd="0" presId="urn:microsoft.com/office/officeart/2005/8/layout/hierarchy2"/>
    <dgm:cxn modelId="{9E42A67C-6F29-554A-8966-156150F089E5}" srcId="{A5F3DE4E-6DAF-BD43-A85C-1EDF3C446A1E}" destId="{C0F17812-76D6-3947-B0C3-CFA36910D4D6}" srcOrd="1" destOrd="0" parTransId="{8540C46F-3385-454E-A116-6B08CEA58899}" sibTransId="{F928645F-1274-7143-9D00-63762A22A143}"/>
    <dgm:cxn modelId="{F76FD580-A0E4-2C4A-B4F5-0D3AB89491FD}" srcId="{C0F17812-76D6-3947-B0C3-CFA36910D4D6}" destId="{B16DAC5C-E172-0541-9872-8C2DDAED40A4}" srcOrd="0" destOrd="0" parTransId="{13E26DD3-EB3A-014C-9990-21D0E465E280}" sibTransId="{320D4051-8026-2641-850B-AFBDB95578E2}"/>
    <dgm:cxn modelId="{D9952184-A1AF-7549-B207-3D2B4E8A0336}" srcId="{A5F3DE4E-6DAF-BD43-A85C-1EDF3C446A1E}" destId="{9DDC117E-AF68-5843-9E99-3DC7EB25ADA0}" srcOrd="3" destOrd="0" parTransId="{BE13CB96-9AF0-EB40-AF41-F77F7225BAC8}" sibTransId="{A46915E4-87C4-4043-8D96-4A661F1B3E2B}"/>
    <dgm:cxn modelId="{FEAAAD84-B4A9-9D45-BFBA-CA033977A1E7}" srcId="{A5F3DE4E-6DAF-BD43-A85C-1EDF3C446A1E}" destId="{6D8F7BBC-740A-8A4C-9427-D926A9BFA2DE}" srcOrd="0" destOrd="0" parTransId="{64F76874-9A4B-1D4C-A998-0F023B628B9C}" sibTransId="{A6DA4D64-9DEE-4A49-BD3D-CB1138ABD119}"/>
    <dgm:cxn modelId="{7C64C78D-7E39-3742-A0D7-2EAA2994F65A}" srcId="{A5F3DE4E-6DAF-BD43-A85C-1EDF3C446A1E}" destId="{EAC18A97-27DC-B144-A10F-9D65A986D40E}" srcOrd="2" destOrd="0" parTransId="{897382FA-D3F0-8A45-9960-CDD2DC8CEF02}" sibTransId="{291E037F-0091-5046-B769-81F10F8B0537}"/>
    <dgm:cxn modelId="{70D07AA8-7A9E-E040-B0A1-8C806D64AB74}" srcId="{9557F4B9-936E-E043-881D-9E4A7CC27127}" destId="{62B37CCF-6C16-E740-8CD1-F8C3F4F5E504}" srcOrd="0" destOrd="0" parTransId="{D48B0ED2-486F-724F-8430-4F50E9209C92}" sibTransId="{45430BB6-BD68-8B4C-81C7-DD655FC465ED}"/>
    <dgm:cxn modelId="{010095A8-A074-F540-9148-28BE64AAF7B5}" type="presOf" srcId="{A5F3DE4E-6DAF-BD43-A85C-1EDF3C446A1E}" destId="{65B48EA8-4D01-0946-BCFC-2C10ADAD83D6}" srcOrd="0" destOrd="0" presId="urn:microsoft.com/office/officeart/2005/8/layout/hierarchy2"/>
    <dgm:cxn modelId="{AC2F70AF-0F8D-FE4A-82EA-1DE763DEBBB4}" type="presOf" srcId="{29DE9CAF-84EA-2B41-8AAB-7CE53FDA2925}" destId="{DAC9F3EA-A31A-5E47-B120-A31F60525291}" srcOrd="0" destOrd="0" presId="urn:microsoft.com/office/officeart/2005/8/layout/hierarchy2"/>
    <dgm:cxn modelId="{78D4AABA-2D37-5C4A-9BC9-6A7C481C348F}" type="presOf" srcId="{001C024F-7F63-8944-9099-3F6A6333EE76}" destId="{B6FC6C2F-F53E-E545-97CE-92774060C1DE}" srcOrd="1" destOrd="0" presId="urn:microsoft.com/office/officeart/2005/8/layout/hierarchy2"/>
    <dgm:cxn modelId="{A98226BE-7013-D344-9DD1-5C8560537596}" type="presOf" srcId="{9DDC117E-AF68-5843-9E99-3DC7EB25ADA0}" destId="{778669A4-0C88-2647-839A-94D8BE5E9248}" srcOrd="0" destOrd="0" presId="urn:microsoft.com/office/officeart/2005/8/layout/hierarchy2"/>
    <dgm:cxn modelId="{A8C332D0-5B5B-AA49-9C6F-585D0018215D}" type="presOf" srcId="{D48B0ED2-486F-724F-8430-4F50E9209C92}" destId="{B3B84539-BB54-0147-AC18-5C90EB8E494B}" srcOrd="0" destOrd="0" presId="urn:microsoft.com/office/officeart/2005/8/layout/hierarchy2"/>
    <dgm:cxn modelId="{360BFBD1-283C-0747-B07E-98355DE7DBE9}" type="presOf" srcId="{D48B0ED2-486F-724F-8430-4F50E9209C92}" destId="{9E0B8607-8497-0E42-BF5E-3B071BF4E03C}" srcOrd="1" destOrd="0" presId="urn:microsoft.com/office/officeart/2005/8/layout/hierarchy2"/>
    <dgm:cxn modelId="{77807FDA-16ED-7049-BF06-8F7FCEC8B4E6}" type="presOf" srcId="{15F5704C-38E4-A245-839A-C73B473AE95E}" destId="{71141D45-9AC5-AD47-BEC3-9D6034965985}" srcOrd="1" destOrd="0" presId="urn:microsoft.com/office/officeart/2005/8/layout/hierarchy2"/>
    <dgm:cxn modelId="{11862FE1-4C1A-E24D-8FB3-94C5F8258607}" type="presOf" srcId="{13E26DD3-EB3A-014C-9990-21D0E465E280}" destId="{E379C5F6-1E09-734C-9726-D9C647488786}" srcOrd="0" destOrd="0" presId="urn:microsoft.com/office/officeart/2005/8/layout/hierarchy2"/>
    <dgm:cxn modelId="{0D3112EB-CE5C-B246-B585-48C35AE78FA8}" srcId="{EAC18A97-27DC-B144-A10F-9D65A986D40E}" destId="{84084736-5032-0E40-B20C-7C287C5E0FEB}" srcOrd="0" destOrd="0" parTransId="{15F5704C-38E4-A245-839A-C73B473AE95E}" sibTransId="{3E2C5E80-C487-484F-81C2-E6EC6F0BCE89}"/>
    <dgm:cxn modelId="{5C159D2C-DB05-FF48-AFA1-555A2F695E8D}" type="presParOf" srcId="{65B48EA8-4D01-0946-BCFC-2C10ADAD83D6}" destId="{08C7EED8-8386-7748-B0AD-21266DD56911}" srcOrd="0" destOrd="0" presId="urn:microsoft.com/office/officeart/2005/8/layout/hierarchy2"/>
    <dgm:cxn modelId="{B899C638-95C1-9B47-9EF0-834063C7F186}" type="presParOf" srcId="{08C7EED8-8386-7748-B0AD-21266DD56911}" destId="{B17595E0-71CA-6548-BBBB-3E2C9B0B5E0F}" srcOrd="0" destOrd="0" presId="urn:microsoft.com/office/officeart/2005/8/layout/hierarchy2"/>
    <dgm:cxn modelId="{F65F1F75-76A7-2443-B0EB-1E42ADBE7CC1}" type="presParOf" srcId="{08C7EED8-8386-7748-B0AD-21266DD56911}" destId="{26550B97-7506-8348-A213-229974DBB10B}" srcOrd="1" destOrd="0" presId="urn:microsoft.com/office/officeart/2005/8/layout/hierarchy2"/>
    <dgm:cxn modelId="{A25F6FA1-7BA8-EF46-8D95-85CE9A1061DD}" type="presParOf" srcId="{26550B97-7506-8348-A213-229974DBB10B}" destId="{ECD1CCEB-CB14-074C-B7EC-6DAC178C6FDC}" srcOrd="0" destOrd="0" presId="urn:microsoft.com/office/officeart/2005/8/layout/hierarchy2"/>
    <dgm:cxn modelId="{19723FD3-8D12-7B47-91F4-DF47FC8662DB}" type="presParOf" srcId="{ECD1CCEB-CB14-074C-B7EC-6DAC178C6FDC}" destId="{36A4FBF5-F2A7-2C4A-B1A2-DEB7EDA8139F}" srcOrd="0" destOrd="0" presId="urn:microsoft.com/office/officeart/2005/8/layout/hierarchy2"/>
    <dgm:cxn modelId="{499AC447-BF82-C647-AD12-E28EE93A15C4}" type="presParOf" srcId="{26550B97-7506-8348-A213-229974DBB10B}" destId="{82454B99-EAE9-F74E-AF28-BBCC6A639010}" srcOrd="1" destOrd="0" presId="urn:microsoft.com/office/officeart/2005/8/layout/hierarchy2"/>
    <dgm:cxn modelId="{0FDCDC20-7DA2-4840-B084-4B1EE6B80645}" type="presParOf" srcId="{82454B99-EAE9-F74E-AF28-BBCC6A639010}" destId="{12F33D9A-7FB8-FA40-9DB0-A86F9C65E27E}" srcOrd="0" destOrd="0" presId="urn:microsoft.com/office/officeart/2005/8/layout/hierarchy2"/>
    <dgm:cxn modelId="{4A6B873D-1A7D-ED4B-A113-51A5D7DDC40F}" type="presParOf" srcId="{82454B99-EAE9-F74E-AF28-BBCC6A639010}" destId="{38CE6E95-3A78-334F-BB7C-E8062938678D}" srcOrd="1" destOrd="0" presId="urn:microsoft.com/office/officeart/2005/8/layout/hierarchy2"/>
    <dgm:cxn modelId="{A7213981-C7DE-D744-A0EA-2E1672E7A0D3}" type="presParOf" srcId="{65B48EA8-4D01-0946-BCFC-2C10ADAD83D6}" destId="{F07F04DB-134F-F546-8DD3-ADE908F54C00}" srcOrd="1" destOrd="0" presId="urn:microsoft.com/office/officeart/2005/8/layout/hierarchy2"/>
    <dgm:cxn modelId="{FCF69F54-B8BF-3443-AD9E-2222CB16BAA8}" type="presParOf" srcId="{F07F04DB-134F-F546-8DD3-ADE908F54C00}" destId="{4A84F0E6-8550-094F-981C-A5F47EEF972D}" srcOrd="0" destOrd="0" presId="urn:microsoft.com/office/officeart/2005/8/layout/hierarchy2"/>
    <dgm:cxn modelId="{BF2EC417-3FB0-4941-9393-6FB039AE06CA}" type="presParOf" srcId="{F07F04DB-134F-F546-8DD3-ADE908F54C00}" destId="{F7A30491-CFD7-E441-93F2-3509507A2890}" srcOrd="1" destOrd="0" presId="urn:microsoft.com/office/officeart/2005/8/layout/hierarchy2"/>
    <dgm:cxn modelId="{DC9479EF-2086-AD46-B855-487FF0182110}" type="presParOf" srcId="{F7A30491-CFD7-E441-93F2-3509507A2890}" destId="{E379C5F6-1E09-734C-9726-D9C647488786}" srcOrd="0" destOrd="0" presId="urn:microsoft.com/office/officeart/2005/8/layout/hierarchy2"/>
    <dgm:cxn modelId="{D615EAAC-262E-C74F-850D-F5753ED87D4E}" type="presParOf" srcId="{E379C5F6-1E09-734C-9726-D9C647488786}" destId="{6482AB4B-75B8-084D-A5E1-295D15F7F07F}" srcOrd="0" destOrd="0" presId="urn:microsoft.com/office/officeart/2005/8/layout/hierarchy2"/>
    <dgm:cxn modelId="{691EC902-8E18-1B46-8140-432FA7F59625}" type="presParOf" srcId="{F7A30491-CFD7-E441-93F2-3509507A2890}" destId="{615FC347-02D0-5C43-9AA0-F83A66F310A6}" srcOrd="1" destOrd="0" presId="urn:microsoft.com/office/officeart/2005/8/layout/hierarchy2"/>
    <dgm:cxn modelId="{143F791B-AE76-A549-A37A-54597CB7A917}" type="presParOf" srcId="{615FC347-02D0-5C43-9AA0-F83A66F310A6}" destId="{1B598F8E-2DD9-3C47-AD3F-1E6FDC3A6852}" srcOrd="0" destOrd="0" presId="urn:microsoft.com/office/officeart/2005/8/layout/hierarchy2"/>
    <dgm:cxn modelId="{A9D34ED7-6414-994F-98C8-2547893C3F73}" type="presParOf" srcId="{615FC347-02D0-5C43-9AA0-F83A66F310A6}" destId="{611BB273-2E33-CE42-80CD-29F75E6B7532}" srcOrd="1" destOrd="0" presId="urn:microsoft.com/office/officeart/2005/8/layout/hierarchy2"/>
    <dgm:cxn modelId="{11D4E4BB-E40D-E147-9EB7-24B728CFDDD4}" type="presParOf" srcId="{65B48EA8-4D01-0946-BCFC-2C10ADAD83D6}" destId="{771D32B5-BF9C-574C-8F50-F0AE13022D32}" srcOrd="2" destOrd="0" presId="urn:microsoft.com/office/officeart/2005/8/layout/hierarchy2"/>
    <dgm:cxn modelId="{A48C29D9-E74A-6A4C-B08F-5F86E41D0DA9}" type="presParOf" srcId="{771D32B5-BF9C-574C-8F50-F0AE13022D32}" destId="{8FF9F67B-E2B1-324F-A3F9-FE32507B9A81}" srcOrd="0" destOrd="0" presId="urn:microsoft.com/office/officeart/2005/8/layout/hierarchy2"/>
    <dgm:cxn modelId="{82696BA3-A2B1-1648-ADA3-7A328A692F7A}" type="presParOf" srcId="{771D32B5-BF9C-574C-8F50-F0AE13022D32}" destId="{7B42BE02-9B7F-5C42-B2FB-F6A3F655B643}" srcOrd="1" destOrd="0" presId="urn:microsoft.com/office/officeart/2005/8/layout/hierarchy2"/>
    <dgm:cxn modelId="{6CD38E17-19FD-6D43-BD04-E4CB8B8C200A}" type="presParOf" srcId="{7B42BE02-9B7F-5C42-B2FB-F6A3F655B643}" destId="{609B4A30-1B81-2045-AB23-32864B4C7873}" srcOrd="0" destOrd="0" presId="urn:microsoft.com/office/officeart/2005/8/layout/hierarchy2"/>
    <dgm:cxn modelId="{E8B71CB8-6022-4542-840A-8F93F23AAFF0}" type="presParOf" srcId="{609B4A30-1B81-2045-AB23-32864B4C7873}" destId="{71141D45-9AC5-AD47-BEC3-9D6034965985}" srcOrd="0" destOrd="0" presId="urn:microsoft.com/office/officeart/2005/8/layout/hierarchy2"/>
    <dgm:cxn modelId="{994FBC80-0677-2A4B-85F6-B01657DC2B23}" type="presParOf" srcId="{7B42BE02-9B7F-5C42-B2FB-F6A3F655B643}" destId="{1875FB81-969C-E04A-8F74-3F833217E602}" srcOrd="1" destOrd="0" presId="urn:microsoft.com/office/officeart/2005/8/layout/hierarchy2"/>
    <dgm:cxn modelId="{5A6399C8-73F0-B240-962C-B6CDDBC7C0B9}" type="presParOf" srcId="{1875FB81-969C-E04A-8F74-3F833217E602}" destId="{C096F08A-401A-AF4B-8EF4-00111DAB1145}" srcOrd="0" destOrd="0" presId="urn:microsoft.com/office/officeart/2005/8/layout/hierarchy2"/>
    <dgm:cxn modelId="{ABF52E43-05E2-2540-A9D1-8AF77EB28FE3}" type="presParOf" srcId="{1875FB81-969C-E04A-8F74-3F833217E602}" destId="{6E6E6846-172E-E64C-B4B7-B147E0475057}" srcOrd="1" destOrd="0" presId="urn:microsoft.com/office/officeart/2005/8/layout/hierarchy2"/>
    <dgm:cxn modelId="{8B5D120C-F496-0946-B464-1904492082F3}" type="presParOf" srcId="{65B48EA8-4D01-0946-BCFC-2C10ADAD83D6}" destId="{AB156FBF-4198-4844-A84F-EC06304A1418}" srcOrd="3" destOrd="0" presId="urn:microsoft.com/office/officeart/2005/8/layout/hierarchy2"/>
    <dgm:cxn modelId="{4B7818C9-9F9A-AD48-8D6E-A6318D3F6B8A}" type="presParOf" srcId="{AB156FBF-4198-4844-A84F-EC06304A1418}" destId="{778669A4-0C88-2647-839A-94D8BE5E9248}" srcOrd="0" destOrd="0" presId="urn:microsoft.com/office/officeart/2005/8/layout/hierarchy2"/>
    <dgm:cxn modelId="{29A028D8-AA40-DD46-88DB-41DC1E85BEF9}" type="presParOf" srcId="{AB156FBF-4198-4844-A84F-EC06304A1418}" destId="{078A04CB-3A4C-0748-8DE6-4C006D180D92}" srcOrd="1" destOrd="0" presId="urn:microsoft.com/office/officeart/2005/8/layout/hierarchy2"/>
    <dgm:cxn modelId="{141760AA-08F3-EB40-9FBC-4B3E1497AFFE}" type="presParOf" srcId="{078A04CB-3A4C-0748-8DE6-4C006D180D92}" destId="{25FEA441-0741-0E4A-A41C-562EE1D5C3D2}" srcOrd="0" destOrd="0" presId="urn:microsoft.com/office/officeart/2005/8/layout/hierarchy2"/>
    <dgm:cxn modelId="{BAE04154-BE59-F946-9143-CF2E2559B5B4}" type="presParOf" srcId="{25FEA441-0741-0E4A-A41C-562EE1D5C3D2}" destId="{5D5A1182-C2B7-A541-9FE7-9C0AB808F73B}" srcOrd="0" destOrd="0" presId="urn:microsoft.com/office/officeart/2005/8/layout/hierarchy2"/>
    <dgm:cxn modelId="{CB6F0B3C-055A-AE46-ADCE-AE1280B154A6}" type="presParOf" srcId="{078A04CB-3A4C-0748-8DE6-4C006D180D92}" destId="{4A837416-E2BD-C346-B6EF-D4357EB6AF2C}" srcOrd="1" destOrd="0" presId="urn:microsoft.com/office/officeart/2005/8/layout/hierarchy2"/>
    <dgm:cxn modelId="{D673556B-A1DB-2143-8F21-CABE2A37F43D}" type="presParOf" srcId="{4A837416-E2BD-C346-B6EF-D4357EB6AF2C}" destId="{86BDD6AD-9E7A-9640-B3B7-2465EB6C4588}" srcOrd="0" destOrd="0" presId="urn:microsoft.com/office/officeart/2005/8/layout/hierarchy2"/>
    <dgm:cxn modelId="{8D10833F-02D9-6040-ACDE-E24F2165D639}" type="presParOf" srcId="{4A837416-E2BD-C346-B6EF-D4357EB6AF2C}" destId="{E2F1EDFB-0B66-2B4D-BFFE-FB4FA78F6D69}" srcOrd="1" destOrd="0" presId="urn:microsoft.com/office/officeart/2005/8/layout/hierarchy2"/>
    <dgm:cxn modelId="{9C7C69A5-0729-7C4E-B39C-B9F0D9684E94}" type="presParOf" srcId="{65B48EA8-4D01-0946-BCFC-2C10ADAD83D6}" destId="{619597F6-8B1E-7D4E-B511-90770E8AD6FD}" srcOrd="4" destOrd="0" presId="urn:microsoft.com/office/officeart/2005/8/layout/hierarchy2"/>
    <dgm:cxn modelId="{2E5BE517-3114-FE41-9DFA-397F23EE5B78}" type="presParOf" srcId="{619597F6-8B1E-7D4E-B511-90770E8AD6FD}" destId="{AD22D028-79B7-8E4C-91F6-E54B2D95113E}" srcOrd="0" destOrd="0" presId="urn:microsoft.com/office/officeart/2005/8/layout/hierarchy2"/>
    <dgm:cxn modelId="{0B7A4B00-B7C6-D849-AB79-458A6B6C30D6}" type="presParOf" srcId="{619597F6-8B1E-7D4E-B511-90770E8AD6FD}" destId="{256232B2-5035-094B-BF7D-DFEEEED4D1F4}" srcOrd="1" destOrd="0" presId="urn:microsoft.com/office/officeart/2005/8/layout/hierarchy2"/>
    <dgm:cxn modelId="{597BB043-F58D-9242-B3BF-DA2C9E2B1C2C}" type="presParOf" srcId="{256232B2-5035-094B-BF7D-DFEEEED4D1F4}" destId="{933B571A-7CC8-E845-BC9E-CCE16F2586A8}" srcOrd="0" destOrd="0" presId="urn:microsoft.com/office/officeart/2005/8/layout/hierarchy2"/>
    <dgm:cxn modelId="{5F963087-F03C-9246-A619-AFF5CF7183DE}" type="presParOf" srcId="{933B571A-7CC8-E845-BC9E-CCE16F2586A8}" destId="{B6FC6C2F-F53E-E545-97CE-92774060C1DE}" srcOrd="0" destOrd="0" presId="urn:microsoft.com/office/officeart/2005/8/layout/hierarchy2"/>
    <dgm:cxn modelId="{201BC91F-DAB8-004B-89CE-3F46104318F0}" type="presParOf" srcId="{256232B2-5035-094B-BF7D-DFEEEED4D1F4}" destId="{7DABF334-AE76-0047-BD10-275826E3540D}" srcOrd="1" destOrd="0" presId="urn:microsoft.com/office/officeart/2005/8/layout/hierarchy2"/>
    <dgm:cxn modelId="{294C4A1E-2EE0-F947-8240-E63B94AAA600}" type="presParOf" srcId="{7DABF334-AE76-0047-BD10-275826E3540D}" destId="{DAC9F3EA-A31A-5E47-B120-A31F60525291}" srcOrd="0" destOrd="0" presId="urn:microsoft.com/office/officeart/2005/8/layout/hierarchy2"/>
    <dgm:cxn modelId="{D484761C-1207-0940-AC13-DEE750995A61}" type="presParOf" srcId="{7DABF334-AE76-0047-BD10-275826E3540D}" destId="{5D569088-73BF-294B-AF39-10148E11AE07}" srcOrd="1" destOrd="0" presId="urn:microsoft.com/office/officeart/2005/8/layout/hierarchy2"/>
    <dgm:cxn modelId="{B12770D1-B9BB-A14B-8DB6-D405F742ECE1}" type="presParOf" srcId="{65B48EA8-4D01-0946-BCFC-2C10ADAD83D6}" destId="{B60B1B5A-0480-624C-B815-161413C72217}" srcOrd="5" destOrd="0" presId="urn:microsoft.com/office/officeart/2005/8/layout/hierarchy2"/>
    <dgm:cxn modelId="{D982AF5F-ECC0-C746-AC7A-D90FEFFD9D33}" type="presParOf" srcId="{B60B1B5A-0480-624C-B815-161413C72217}" destId="{E000D913-DC30-3041-B0EB-610C538F4892}" srcOrd="0" destOrd="0" presId="urn:microsoft.com/office/officeart/2005/8/layout/hierarchy2"/>
    <dgm:cxn modelId="{3A5B349B-4138-0F41-ABEF-594C3DD1CC2C}" type="presParOf" srcId="{B60B1B5A-0480-624C-B815-161413C72217}" destId="{65F86B71-FBEF-4948-BC5C-39C2975CB5E2}" srcOrd="1" destOrd="0" presId="urn:microsoft.com/office/officeart/2005/8/layout/hierarchy2"/>
    <dgm:cxn modelId="{AEE872F3-490F-3C4C-A237-86C9DB3DE712}" type="presParOf" srcId="{65F86B71-FBEF-4948-BC5C-39C2975CB5E2}" destId="{B3B84539-BB54-0147-AC18-5C90EB8E494B}" srcOrd="0" destOrd="0" presId="urn:microsoft.com/office/officeart/2005/8/layout/hierarchy2"/>
    <dgm:cxn modelId="{65393FF7-7959-9042-9261-7C93521D0FA2}" type="presParOf" srcId="{B3B84539-BB54-0147-AC18-5C90EB8E494B}" destId="{9E0B8607-8497-0E42-BF5E-3B071BF4E03C}" srcOrd="0" destOrd="0" presId="urn:microsoft.com/office/officeart/2005/8/layout/hierarchy2"/>
    <dgm:cxn modelId="{D9D5B0C7-194E-B940-A8A8-2D96C561C400}" type="presParOf" srcId="{65F86B71-FBEF-4948-BC5C-39C2975CB5E2}" destId="{CE4E54AA-5B2E-924F-AE77-3361E8C4FDD1}" srcOrd="1" destOrd="0" presId="urn:microsoft.com/office/officeart/2005/8/layout/hierarchy2"/>
    <dgm:cxn modelId="{6B96D6BB-AC2C-AE45-82F0-2C64D1E050DF}" type="presParOf" srcId="{CE4E54AA-5B2E-924F-AE77-3361E8C4FDD1}" destId="{668A496F-BC2C-7D45-BABC-FAFE9CEA2EB2}" srcOrd="0" destOrd="0" presId="urn:microsoft.com/office/officeart/2005/8/layout/hierarchy2"/>
    <dgm:cxn modelId="{F89C740D-6F07-2846-B51A-77A55AD48235}" type="presParOf" srcId="{CE4E54AA-5B2E-924F-AE77-3361E8C4FDD1}" destId="{0751E090-B4BA-CE45-83F8-15E3F5D49E6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94A12-486A-BD4B-9D9C-BAF11D622A49}"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CEE83846-5B16-DC4A-8838-43F7F24A81D3}">
      <dgm:prSet custT="1"/>
      <dgm:spPr/>
      <dgm:t>
        <a:bodyPr/>
        <a:lstStyle/>
        <a:p>
          <a:pPr rtl="0"/>
          <a:r>
            <a:rPr lang="en-US" sz="2600" b="1" i="0" dirty="0"/>
            <a:t>Confidentiality</a:t>
          </a:r>
          <a:r>
            <a:rPr lang="en-US" sz="1400" dirty="0"/>
            <a:t> </a:t>
          </a:r>
        </a:p>
      </dgm:t>
    </dgm:pt>
    <dgm:pt modelId="{9975BC88-DAE3-C94F-859A-3F83FF5FD7F4}" type="parTrans" cxnId="{B2B3512E-0B9B-8644-926C-81297A3E98C4}">
      <dgm:prSet/>
      <dgm:spPr/>
      <dgm:t>
        <a:bodyPr/>
        <a:lstStyle/>
        <a:p>
          <a:endParaRPr lang="en-US"/>
        </a:p>
      </dgm:t>
    </dgm:pt>
    <dgm:pt modelId="{DF434A2E-243E-D94F-B120-7307862C420F}" type="sibTrans" cxnId="{B2B3512E-0B9B-8644-926C-81297A3E98C4}">
      <dgm:prSet/>
      <dgm:spPr/>
      <dgm:t>
        <a:bodyPr/>
        <a:lstStyle/>
        <a:p>
          <a:endParaRPr lang="en-US"/>
        </a:p>
      </dgm:t>
    </dgm:pt>
    <dgm:pt modelId="{C2B6F0B7-215C-704E-B592-77A94414EE43}">
      <dgm:prSet custT="1"/>
      <dgm:spPr/>
      <dgm:t>
        <a:bodyPr/>
        <a:lstStyle/>
        <a:p>
          <a:pPr rtl="0"/>
          <a:r>
            <a:rPr lang="en-US" sz="1400" dirty="0"/>
            <a:t>Student grade information is an asset whose confidentiality is considered to be highly important by students</a:t>
          </a:r>
        </a:p>
      </dgm:t>
    </dgm:pt>
    <dgm:pt modelId="{93469E97-A0DA-D747-9500-16B7076D980A}" type="parTrans" cxnId="{FB0B5E43-8856-4D46-A97A-307656A092E3}">
      <dgm:prSet/>
      <dgm:spPr/>
      <dgm:t>
        <a:bodyPr/>
        <a:lstStyle/>
        <a:p>
          <a:endParaRPr lang="en-US"/>
        </a:p>
      </dgm:t>
    </dgm:pt>
    <dgm:pt modelId="{79747BF2-B3DD-3340-B904-44179DA94E45}" type="sibTrans" cxnId="{FB0B5E43-8856-4D46-A97A-307656A092E3}">
      <dgm:prSet/>
      <dgm:spPr/>
      <dgm:t>
        <a:bodyPr/>
        <a:lstStyle/>
        <a:p>
          <a:endParaRPr lang="en-US"/>
        </a:p>
      </dgm:t>
    </dgm:pt>
    <dgm:pt modelId="{963203C2-9F70-104B-A277-EA054148B921}">
      <dgm:prSet custT="1"/>
      <dgm:spPr/>
      <dgm:t>
        <a:bodyPr/>
        <a:lstStyle/>
        <a:p>
          <a:pPr rtl="0"/>
          <a:r>
            <a:rPr lang="en-US" sz="1400" dirty="0"/>
            <a:t>Regulated by the Family Educational Rights and Privacy Act (FERPA)</a:t>
          </a:r>
        </a:p>
      </dgm:t>
    </dgm:pt>
    <dgm:pt modelId="{0BD1A170-C88A-9541-BF7D-8D4207554A8D}" type="parTrans" cxnId="{6C835FEA-705C-A04D-928D-05A401096D52}">
      <dgm:prSet/>
      <dgm:spPr/>
      <dgm:t>
        <a:bodyPr/>
        <a:lstStyle/>
        <a:p>
          <a:endParaRPr lang="en-US"/>
        </a:p>
      </dgm:t>
    </dgm:pt>
    <dgm:pt modelId="{C086E017-CA97-9A43-9DEC-99A41651C309}" type="sibTrans" cxnId="{6C835FEA-705C-A04D-928D-05A401096D52}">
      <dgm:prSet/>
      <dgm:spPr/>
      <dgm:t>
        <a:bodyPr/>
        <a:lstStyle/>
        <a:p>
          <a:endParaRPr lang="en-US"/>
        </a:p>
      </dgm:t>
    </dgm:pt>
    <dgm:pt modelId="{2A433D58-A534-A549-AAE1-C495A386F008}">
      <dgm:prSet custT="1"/>
      <dgm:spPr/>
      <dgm:t>
        <a:bodyPr/>
        <a:lstStyle/>
        <a:p>
          <a:pPr rtl="0"/>
          <a:r>
            <a:rPr lang="en-US" sz="2600" b="1" dirty="0"/>
            <a:t>Integrity</a:t>
          </a:r>
        </a:p>
      </dgm:t>
    </dgm:pt>
    <dgm:pt modelId="{23537A07-3CC2-3746-9BC4-458C39A6CD7E}" type="parTrans" cxnId="{982DBD62-00E3-4F46-89B1-8849CD48AFFD}">
      <dgm:prSet/>
      <dgm:spPr/>
      <dgm:t>
        <a:bodyPr/>
        <a:lstStyle/>
        <a:p>
          <a:endParaRPr lang="en-US"/>
        </a:p>
      </dgm:t>
    </dgm:pt>
    <dgm:pt modelId="{787CE5BD-6B18-FA44-9EE8-E70F2414CE73}" type="sibTrans" cxnId="{982DBD62-00E3-4F46-89B1-8849CD48AFFD}">
      <dgm:prSet/>
      <dgm:spPr/>
      <dgm:t>
        <a:bodyPr/>
        <a:lstStyle/>
        <a:p>
          <a:endParaRPr lang="en-US"/>
        </a:p>
      </dgm:t>
    </dgm:pt>
    <dgm:pt modelId="{226EFB0F-12A8-8445-9510-83F9B4A90FE0}">
      <dgm:prSet custT="1"/>
      <dgm:spPr/>
      <dgm:t>
        <a:bodyPr/>
        <a:lstStyle/>
        <a:p>
          <a:pPr rtl="0"/>
          <a:r>
            <a:rPr lang="en-US" sz="1400" dirty="0"/>
            <a:t>Patient information stored in a database – inaccurate information could result in serious harm or death to a patient and expose the hospital to massive liability</a:t>
          </a:r>
        </a:p>
      </dgm:t>
    </dgm:pt>
    <dgm:pt modelId="{12C4709E-713D-3449-BB83-C773643D72C7}" type="parTrans" cxnId="{F64C9110-1EC1-454B-A271-04A906453B6F}">
      <dgm:prSet/>
      <dgm:spPr/>
      <dgm:t>
        <a:bodyPr/>
        <a:lstStyle/>
        <a:p>
          <a:endParaRPr lang="en-US"/>
        </a:p>
      </dgm:t>
    </dgm:pt>
    <dgm:pt modelId="{1A2D05D8-4989-D145-B026-673EA2EDE00A}" type="sibTrans" cxnId="{F64C9110-1EC1-454B-A271-04A906453B6F}">
      <dgm:prSet/>
      <dgm:spPr/>
      <dgm:t>
        <a:bodyPr/>
        <a:lstStyle/>
        <a:p>
          <a:endParaRPr lang="en-US"/>
        </a:p>
      </dgm:t>
    </dgm:pt>
    <dgm:pt modelId="{86688F88-A7C0-2047-9FEA-FF84AAAAB4C5}">
      <dgm:prSet custT="1"/>
      <dgm:spPr/>
      <dgm:t>
        <a:bodyPr/>
        <a:lstStyle/>
        <a:p>
          <a:pPr rtl="0"/>
          <a:r>
            <a:rPr lang="en-US" sz="1400" dirty="0"/>
            <a:t>A Web site that offers a forum to registered users to discuss some specific topic would be assigned a moderate level of integrity</a:t>
          </a:r>
        </a:p>
      </dgm:t>
    </dgm:pt>
    <dgm:pt modelId="{FE91A2EC-6D5D-3449-870C-D4DD01D49DD0}" type="parTrans" cxnId="{47CCF038-5299-824A-92FD-5A074B8DC7AA}">
      <dgm:prSet/>
      <dgm:spPr/>
      <dgm:t>
        <a:bodyPr/>
        <a:lstStyle/>
        <a:p>
          <a:endParaRPr lang="en-US"/>
        </a:p>
      </dgm:t>
    </dgm:pt>
    <dgm:pt modelId="{A9887F89-6CF5-1746-BCD0-1E94F594067C}" type="sibTrans" cxnId="{47CCF038-5299-824A-92FD-5A074B8DC7AA}">
      <dgm:prSet/>
      <dgm:spPr/>
      <dgm:t>
        <a:bodyPr/>
        <a:lstStyle/>
        <a:p>
          <a:endParaRPr lang="en-US"/>
        </a:p>
      </dgm:t>
    </dgm:pt>
    <dgm:pt modelId="{034FBF72-5E4A-F147-AA29-7C1D3755292F}">
      <dgm:prSet custT="1"/>
      <dgm:spPr/>
      <dgm:t>
        <a:bodyPr/>
        <a:lstStyle/>
        <a:p>
          <a:pPr rtl="0"/>
          <a:r>
            <a:rPr lang="en-US" sz="1400" dirty="0"/>
            <a:t>An example of a low-integrity requirement is an anonymous online poll</a:t>
          </a:r>
        </a:p>
      </dgm:t>
    </dgm:pt>
    <dgm:pt modelId="{46C2BA37-6A92-0440-81BD-ACEB97715F7E}" type="parTrans" cxnId="{75F76FC4-D21F-8A45-858A-F0BD51619317}">
      <dgm:prSet/>
      <dgm:spPr/>
      <dgm:t>
        <a:bodyPr/>
        <a:lstStyle/>
        <a:p>
          <a:endParaRPr lang="en-US"/>
        </a:p>
      </dgm:t>
    </dgm:pt>
    <dgm:pt modelId="{E5FF3B80-53BA-C342-BAFD-EA684487F7EA}" type="sibTrans" cxnId="{75F76FC4-D21F-8A45-858A-F0BD51619317}">
      <dgm:prSet/>
      <dgm:spPr/>
      <dgm:t>
        <a:bodyPr/>
        <a:lstStyle/>
        <a:p>
          <a:endParaRPr lang="en-US"/>
        </a:p>
      </dgm:t>
    </dgm:pt>
    <dgm:pt modelId="{9F2C9523-7EFE-8045-A72C-43930C5D2446}">
      <dgm:prSet custT="1"/>
      <dgm:spPr/>
      <dgm:t>
        <a:bodyPr/>
        <a:lstStyle/>
        <a:p>
          <a:pPr rtl="0"/>
          <a:r>
            <a:rPr lang="en-US" sz="2600" b="1" i="0" dirty="0"/>
            <a:t>Availability</a:t>
          </a:r>
        </a:p>
      </dgm:t>
    </dgm:pt>
    <dgm:pt modelId="{AB1499F2-160F-8E49-B547-EB2701E0CCB3}" type="parTrans" cxnId="{44DF6120-93A0-604E-9A06-2FDF0EA7F7E6}">
      <dgm:prSet/>
      <dgm:spPr/>
      <dgm:t>
        <a:bodyPr/>
        <a:lstStyle/>
        <a:p>
          <a:endParaRPr lang="en-US"/>
        </a:p>
      </dgm:t>
    </dgm:pt>
    <dgm:pt modelId="{B56B498C-4249-E849-9494-1B2D602B8604}" type="sibTrans" cxnId="{44DF6120-93A0-604E-9A06-2FDF0EA7F7E6}">
      <dgm:prSet/>
      <dgm:spPr/>
      <dgm:t>
        <a:bodyPr/>
        <a:lstStyle/>
        <a:p>
          <a:endParaRPr lang="en-US"/>
        </a:p>
      </dgm:t>
    </dgm:pt>
    <dgm:pt modelId="{59D580C2-D51C-4946-80A2-13FBA42A934D}">
      <dgm:prSet custT="1"/>
      <dgm:spPr/>
      <dgm:t>
        <a:bodyPr/>
        <a:lstStyle/>
        <a:p>
          <a:pPr rtl="0"/>
          <a:r>
            <a:rPr lang="en-US" sz="1400" dirty="0"/>
            <a:t>The more critical a component or service, the higher the level of availability required</a:t>
          </a:r>
        </a:p>
      </dgm:t>
    </dgm:pt>
    <dgm:pt modelId="{188FA107-D78B-CA45-AF07-B20392695F09}" type="parTrans" cxnId="{C323D7B1-AE75-6B48-8CA6-A10E96B1A184}">
      <dgm:prSet/>
      <dgm:spPr/>
      <dgm:t>
        <a:bodyPr/>
        <a:lstStyle/>
        <a:p>
          <a:endParaRPr lang="en-US"/>
        </a:p>
      </dgm:t>
    </dgm:pt>
    <dgm:pt modelId="{4E86150A-47F0-824D-BE6A-857E822126ED}" type="sibTrans" cxnId="{C323D7B1-AE75-6B48-8CA6-A10E96B1A184}">
      <dgm:prSet/>
      <dgm:spPr/>
      <dgm:t>
        <a:bodyPr/>
        <a:lstStyle/>
        <a:p>
          <a:endParaRPr lang="en-US"/>
        </a:p>
      </dgm:t>
    </dgm:pt>
    <dgm:pt modelId="{C4A0DB89-7CC9-4045-B28F-308662009F9D}">
      <dgm:prSet custT="1"/>
      <dgm:spPr/>
      <dgm:t>
        <a:bodyPr/>
        <a:lstStyle/>
        <a:p>
          <a:pPr rtl="0"/>
          <a:r>
            <a:rPr lang="en-US" sz="1400" dirty="0"/>
            <a:t>A moderate availability requirement is a public Web site for a university</a:t>
          </a:r>
        </a:p>
      </dgm:t>
    </dgm:pt>
    <dgm:pt modelId="{DD04458C-D30E-B34E-A977-E579A16E937E}" type="parTrans" cxnId="{9A6AEFB6-FD52-CD4C-A0EB-DCBBCB483A93}">
      <dgm:prSet/>
      <dgm:spPr/>
      <dgm:t>
        <a:bodyPr/>
        <a:lstStyle/>
        <a:p>
          <a:endParaRPr lang="en-US"/>
        </a:p>
      </dgm:t>
    </dgm:pt>
    <dgm:pt modelId="{DBC0CD74-A63F-194B-A6E9-E4EF8214CF21}" type="sibTrans" cxnId="{9A6AEFB6-FD52-CD4C-A0EB-DCBBCB483A93}">
      <dgm:prSet/>
      <dgm:spPr/>
      <dgm:t>
        <a:bodyPr/>
        <a:lstStyle/>
        <a:p>
          <a:endParaRPr lang="en-US"/>
        </a:p>
      </dgm:t>
    </dgm:pt>
    <dgm:pt modelId="{1B57A700-E072-CE42-B289-EEFD204E9898}">
      <dgm:prSet custT="1"/>
      <dgm:spPr/>
      <dgm:t>
        <a:bodyPr/>
        <a:lstStyle/>
        <a:p>
          <a:pPr rtl="0"/>
          <a:r>
            <a:rPr lang="en-US" sz="1400" dirty="0"/>
            <a:t>An online telephone directory lookup application would be classified as a low-availability requirement</a:t>
          </a:r>
        </a:p>
      </dgm:t>
    </dgm:pt>
    <dgm:pt modelId="{FBF1A58A-2CDC-EB4B-838D-CD40DF6D2BA9}" type="parTrans" cxnId="{B3FF1399-8F8F-6D4F-B286-D006A8DDED9F}">
      <dgm:prSet/>
      <dgm:spPr/>
      <dgm:t>
        <a:bodyPr/>
        <a:lstStyle/>
        <a:p>
          <a:endParaRPr lang="en-US"/>
        </a:p>
      </dgm:t>
    </dgm:pt>
    <dgm:pt modelId="{F47F6AC5-6892-E149-BE99-71B88829B3ED}" type="sibTrans" cxnId="{B3FF1399-8F8F-6D4F-B286-D006A8DDED9F}">
      <dgm:prSet/>
      <dgm:spPr/>
      <dgm:t>
        <a:bodyPr/>
        <a:lstStyle/>
        <a:p>
          <a:endParaRPr lang="en-US"/>
        </a:p>
      </dgm:t>
    </dgm:pt>
    <dgm:pt modelId="{532A52E4-C168-D843-BA15-1DAD0E5EA2E6}" type="pres">
      <dgm:prSet presAssocID="{9A694A12-486A-BD4B-9D9C-BAF11D622A49}" presName="theList" presStyleCnt="0">
        <dgm:presLayoutVars>
          <dgm:dir/>
          <dgm:animLvl val="lvl"/>
          <dgm:resizeHandles val="exact"/>
        </dgm:presLayoutVars>
      </dgm:prSet>
      <dgm:spPr/>
    </dgm:pt>
    <dgm:pt modelId="{9EA179EA-3888-7343-A557-AB247DE62276}" type="pres">
      <dgm:prSet presAssocID="{CEE83846-5B16-DC4A-8838-43F7F24A81D3}" presName="compNode" presStyleCnt="0"/>
      <dgm:spPr/>
    </dgm:pt>
    <dgm:pt modelId="{E74AF64B-A620-0C45-B247-92C87E1A3C8C}" type="pres">
      <dgm:prSet presAssocID="{CEE83846-5B16-DC4A-8838-43F7F24A81D3}" presName="aNode" presStyleLbl="bgShp" presStyleIdx="0" presStyleCnt="3"/>
      <dgm:spPr/>
    </dgm:pt>
    <dgm:pt modelId="{2161F7D6-FF96-1940-98EA-E6F3091E1330}" type="pres">
      <dgm:prSet presAssocID="{CEE83846-5B16-DC4A-8838-43F7F24A81D3}" presName="textNode" presStyleLbl="bgShp" presStyleIdx="0" presStyleCnt="3"/>
      <dgm:spPr/>
    </dgm:pt>
    <dgm:pt modelId="{B8EDC57D-0154-5C41-9A02-2E02664088A6}" type="pres">
      <dgm:prSet presAssocID="{CEE83846-5B16-DC4A-8838-43F7F24A81D3}" presName="compChildNode" presStyleCnt="0"/>
      <dgm:spPr/>
    </dgm:pt>
    <dgm:pt modelId="{F536254B-706F-9A40-869A-ECCD30C95B63}" type="pres">
      <dgm:prSet presAssocID="{CEE83846-5B16-DC4A-8838-43F7F24A81D3}" presName="theInnerList" presStyleCnt="0"/>
      <dgm:spPr/>
    </dgm:pt>
    <dgm:pt modelId="{A0B257B1-4772-E04B-B67D-0B8E72B82E14}" type="pres">
      <dgm:prSet presAssocID="{C2B6F0B7-215C-704E-B592-77A94414EE43}" presName="childNode" presStyleLbl="node1" presStyleIdx="0" presStyleCnt="8">
        <dgm:presLayoutVars>
          <dgm:bulletEnabled val="1"/>
        </dgm:presLayoutVars>
      </dgm:prSet>
      <dgm:spPr/>
    </dgm:pt>
    <dgm:pt modelId="{AC4919B2-7F8E-574D-91E2-C0662BBE2B27}" type="pres">
      <dgm:prSet presAssocID="{C2B6F0B7-215C-704E-B592-77A94414EE43}" presName="aSpace2" presStyleCnt="0"/>
      <dgm:spPr/>
    </dgm:pt>
    <dgm:pt modelId="{8AAEFCBD-DCF7-3A40-81C8-F39E2CD36756}" type="pres">
      <dgm:prSet presAssocID="{963203C2-9F70-104B-A277-EA054148B921}" presName="childNode" presStyleLbl="node1" presStyleIdx="1" presStyleCnt="8">
        <dgm:presLayoutVars>
          <dgm:bulletEnabled val="1"/>
        </dgm:presLayoutVars>
      </dgm:prSet>
      <dgm:spPr/>
    </dgm:pt>
    <dgm:pt modelId="{58DFC691-FC2F-E046-8B32-30A019DFD420}" type="pres">
      <dgm:prSet presAssocID="{CEE83846-5B16-DC4A-8838-43F7F24A81D3}" presName="aSpace" presStyleCnt="0"/>
      <dgm:spPr/>
    </dgm:pt>
    <dgm:pt modelId="{285E32A2-E07E-DF4E-927F-35E7722DA3F2}" type="pres">
      <dgm:prSet presAssocID="{2A433D58-A534-A549-AAE1-C495A386F008}" presName="compNode" presStyleCnt="0"/>
      <dgm:spPr/>
    </dgm:pt>
    <dgm:pt modelId="{5B96D207-34DF-0F4C-8BB6-6CEB0EF67ADA}" type="pres">
      <dgm:prSet presAssocID="{2A433D58-A534-A549-AAE1-C495A386F008}" presName="aNode" presStyleLbl="bgShp" presStyleIdx="1" presStyleCnt="3"/>
      <dgm:spPr/>
    </dgm:pt>
    <dgm:pt modelId="{A7D2D34E-21DF-1344-A460-AB97E14192B1}" type="pres">
      <dgm:prSet presAssocID="{2A433D58-A534-A549-AAE1-C495A386F008}" presName="textNode" presStyleLbl="bgShp" presStyleIdx="1" presStyleCnt="3"/>
      <dgm:spPr/>
    </dgm:pt>
    <dgm:pt modelId="{3E62D97E-E6AB-C042-A582-E90DBEEA9F64}" type="pres">
      <dgm:prSet presAssocID="{2A433D58-A534-A549-AAE1-C495A386F008}" presName="compChildNode" presStyleCnt="0"/>
      <dgm:spPr/>
    </dgm:pt>
    <dgm:pt modelId="{D8834E4B-B022-6545-9CDE-75B8253A7364}" type="pres">
      <dgm:prSet presAssocID="{2A433D58-A534-A549-AAE1-C495A386F008}" presName="theInnerList" presStyleCnt="0"/>
      <dgm:spPr/>
    </dgm:pt>
    <dgm:pt modelId="{9A869599-A3BA-2140-965B-480788ED7672}" type="pres">
      <dgm:prSet presAssocID="{226EFB0F-12A8-8445-9510-83F9B4A90FE0}" presName="childNode" presStyleLbl="node1" presStyleIdx="2" presStyleCnt="8" custScaleX="98462" custScaleY="255695" custLinFactNeighborX="0" custLinFactNeighborY="-67541">
        <dgm:presLayoutVars>
          <dgm:bulletEnabled val="1"/>
        </dgm:presLayoutVars>
      </dgm:prSet>
      <dgm:spPr/>
    </dgm:pt>
    <dgm:pt modelId="{1FE4284F-F3A4-2247-A956-BE7CA5BD4DD7}" type="pres">
      <dgm:prSet presAssocID="{226EFB0F-12A8-8445-9510-83F9B4A90FE0}" presName="aSpace2" presStyleCnt="0"/>
      <dgm:spPr/>
    </dgm:pt>
    <dgm:pt modelId="{B2B9CB2D-DEBC-5E45-BCC2-2317E85CF5BE}" type="pres">
      <dgm:prSet presAssocID="{86688F88-A7C0-2047-9FEA-FF84AAAAB4C5}" presName="childNode" presStyleLbl="node1" presStyleIdx="3" presStyleCnt="8" custScaleY="167688">
        <dgm:presLayoutVars>
          <dgm:bulletEnabled val="1"/>
        </dgm:presLayoutVars>
      </dgm:prSet>
      <dgm:spPr/>
    </dgm:pt>
    <dgm:pt modelId="{4CA7819A-3AA1-1F4C-BB7F-6BDF72A30B32}" type="pres">
      <dgm:prSet presAssocID="{86688F88-A7C0-2047-9FEA-FF84AAAAB4C5}" presName="aSpace2" presStyleCnt="0"/>
      <dgm:spPr/>
    </dgm:pt>
    <dgm:pt modelId="{20DD891D-54C2-1049-9497-5E2B68136E99}" type="pres">
      <dgm:prSet presAssocID="{034FBF72-5E4A-F147-AA29-7C1D3755292F}" presName="childNode" presStyleLbl="node1" presStyleIdx="4" presStyleCnt="8">
        <dgm:presLayoutVars>
          <dgm:bulletEnabled val="1"/>
        </dgm:presLayoutVars>
      </dgm:prSet>
      <dgm:spPr/>
    </dgm:pt>
    <dgm:pt modelId="{65830766-6A61-3D41-AC79-D55AB3C5CD4C}" type="pres">
      <dgm:prSet presAssocID="{2A433D58-A534-A549-AAE1-C495A386F008}" presName="aSpace" presStyleCnt="0"/>
      <dgm:spPr/>
    </dgm:pt>
    <dgm:pt modelId="{61D445CF-8499-4749-AA31-FC085C626A6C}" type="pres">
      <dgm:prSet presAssocID="{9F2C9523-7EFE-8045-A72C-43930C5D2446}" presName="compNode" presStyleCnt="0"/>
      <dgm:spPr/>
    </dgm:pt>
    <dgm:pt modelId="{F31C69FC-F97D-C847-A4D6-679EEDFECE0D}" type="pres">
      <dgm:prSet presAssocID="{9F2C9523-7EFE-8045-A72C-43930C5D2446}" presName="aNode" presStyleLbl="bgShp" presStyleIdx="2" presStyleCnt="3"/>
      <dgm:spPr/>
    </dgm:pt>
    <dgm:pt modelId="{0D0E15B1-8A9B-8144-A78D-5F2B88805522}" type="pres">
      <dgm:prSet presAssocID="{9F2C9523-7EFE-8045-A72C-43930C5D2446}" presName="textNode" presStyleLbl="bgShp" presStyleIdx="2" presStyleCnt="3"/>
      <dgm:spPr/>
    </dgm:pt>
    <dgm:pt modelId="{3FFA3B65-DFFC-5841-B9A5-E984FEBED227}" type="pres">
      <dgm:prSet presAssocID="{9F2C9523-7EFE-8045-A72C-43930C5D2446}" presName="compChildNode" presStyleCnt="0"/>
      <dgm:spPr/>
    </dgm:pt>
    <dgm:pt modelId="{260E00A4-5A9D-CE43-8D9F-C580FC30B8B7}" type="pres">
      <dgm:prSet presAssocID="{9F2C9523-7EFE-8045-A72C-43930C5D2446}" presName="theInnerList" presStyleCnt="0"/>
      <dgm:spPr/>
    </dgm:pt>
    <dgm:pt modelId="{362B08EA-3F81-CB4A-B772-E14DBE4CD014}" type="pres">
      <dgm:prSet presAssocID="{59D580C2-D51C-4946-80A2-13FBA42A934D}" presName="childNode" presStyleLbl="node1" presStyleIdx="5" presStyleCnt="8">
        <dgm:presLayoutVars>
          <dgm:bulletEnabled val="1"/>
        </dgm:presLayoutVars>
      </dgm:prSet>
      <dgm:spPr/>
    </dgm:pt>
    <dgm:pt modelId="{FF630DC4-77F2-F34C-81B8-1CA106591F3D}" type="pres">
      <dgm:prSet presAssocID="{59D580C2-D51C-4946-80A2-13FBA42A934D}" presName="aSpace2" presStyleCnt="0"/>
      <dgm:spPr/>
    </dgm:pt>
    <dgm:pt modelId="{63DBCA6F-433F-F94D-A40C-40EAF6EC76AE}" type="pres">
      <dgm:prSet presAssocID="{C4A0DB89-7CC9-4045-B28F-308662009F9D}" presName="childNode" presStyleLbl="node1" presStyleIdx="6" presStyleCnt="8">
        <dgm:presLayoutVars>
          <dgm:bulletEnabled val="1"/>
        </dgm:presLayoutVars>
      </dgm:prSet>
      <dgm:spPr/>
    </dgm:pt>
    <dgm:pt modelId="{E9DEEFE6-836F-D441-9188-257E017A6E0E}" type="pres">
      <dgm:prSet presAssocID="{C4A0DB89-7CC9-4045-B28F-308662009F9D}" presName="aSpace2" presStyleCnt="0"/>
      <dgm:spPr/>
    </dgm:pt>
    <dgm:pt modelId="{869AD6AC-C370-714E-AA4A-B92F8AEBFD68}" type="pres">
      <dgm:prSet presAssocID="{1B57A700-E072-CE42-B289-EEFD204E9898}" presName="childNode" presStyleLbl="node1" presStyleIdx="7" presStyleCnt="8">
        <dgm:presLayoutVars>
          <dgm:bulletEnabled val="1"/>
        </dgm:presLayoutVars>
      </dgm:prSet>
      <dgm:spPr/>
    </dgm:pt>
  </dgm:ptLst>
  <dgm:cxnLst>
    <dgm:cxn modelId="{F64C9110-1EC1-454B-A271-04A906453B6F}" srcId="{2A433D58-A534-A549-AAE1-C495A386F008}" destId="{226EFB0F-12A8-8445-9510-83F9B4A90FE0}" srcOrd="0" destOrd="0" parTransId="{12C4709E-713D-3449-BB83-C773643D72C7}" sibTransId="{1A2D05D8-4989-D145-B026-673EA2EDE00A}"/>
    <dgm:cxn modelId="{9F2A8E1B-45A1-C040-B31A-86E60A2C37F4}" type="presOf" srcId="{9F2C9523-7EFE-8045-A72C-43930C5D2446}" destId="{F31C69FC-F97D-C847-A4D6-679EEDFECE0D}" srcOrd="0" destOrd="0" presId="urn:microsoft.com/office/officeart/2005/8/layout/lProcess2"/>
    <dgm:cxn modelId="{44DF6120-93A0-604E-9A06-2FDF0EA7F7E6}" srcId="{9A694A12-486A-BD4B-9D9C-BAF11D622A49}" destId="{9F2C9523-7EFE-8045-A72C-43930C5D2446}" srcOrd="2" destOrd="0" parTransId="{AB1499F2-160F-8E49-B547-EB2701E0CCB3}" sibTransId="{B56B498C-4249-E849-9494-1B2D602B8604}"/>
    <dgm:cxn modelId="{49E01023-2238-084F-BAED-D2649FFC5485}" type="presOf" srcId="{034FBF72-5E4A-F147-AA29-7C1D3755292F}" destId="{20DD891D-54C2-1049-9497-5E2B68136E99}" srcOrd="0" destOrd="0" presId="urn:microsoft.com/office/officeart/2005/8/layout/lProcess2"/>
    <dgm:cxn modelId="{B2B3512E-0B9B-8644-926C-81297A3E98C4}" srcId="{9A694A12-486A-BD4B-9D9C-BAF11D622A49}" destId="{CEE83846-5B16-DC4A-8838-43F7F24A81D3}" srcOrd="0" destOrd="0" parTransId="{9975BC88-DAE3-C94F-859A-3F83FF5FD7F4}" sibTransId="{DF434A2E-243E-D94F-B120-7307862C420F}"/>
    <dgm:cxn modelId="{47CCF038-5299-824A-92FD-5A074B8DC7AA}" srcId="{2A433D58-A534-A549-AAE1-C495A386F008}" destId="{86688F88-A7C0-2047-9FEA-FF84AAAAB4C5}" srcOrd="1" destOrd="0" parTransId="{FE91A2EC-6D5D-3449-870C-D4DD01D49DD0}" sibTransId="{A9887F89-6CF5-1746-BCD0-1E94F594067C}"/>
    <dgm:cxn modelId="{982DBD62-00E3-4F46-89B1-8849CD48AFFD}" srcId="{9A694A12-486A-BD4B-9D9C-BAF11D622A49}" destId="{2A433D58-A534-A549-AAE1-C495A386F008}" srcOrd="1" destOrd="0" parTransId="{23537A07-3CC2-3746-9BC4-458C39A6CD7E}" sibTransId="{787CE5BD-6B18-FA44-9EE8-E70F2414CE73}"/>
    <dgm:cxn modelId="{FB0B5E43-8856-4D46-A97A-307656A092E3}" srcId="{CEE83846-5B16-DC4A-8838-43F7F24A81D3}" destId="{C2B6F0B7-215C-704E-B592-77A94414EE43}" srcOrd="0" destOrd="0" parTransId="{93469E97-A0DA-D747-9500-16B7076D980A}" sibTransId="{79747BF2-B3DD-3340-B904-44179DA94E45}"/>
    <dgm:cxn modelId="{38CF4765-B23E-5748-8F48-8016943B7D54}" type="presOf" srcId="{9F2C9523-7EFE-8045-A72C-43930C5D2446}" destId="{0D0E15B1-8A9B-8144-A78D-5F2B88805522}" srcOrd="1" destOrd="0" presId="urn:microsoft.com/office/officeart/2005/8/layout/lProcess2"/>
    <dgm:cxn modelId="{DE676E6B-4CD7-DE44-AF12-E6D185CFF0AF}" type="presOf" srcId="{C4A0DB89-7CC9-4045-B28F-308662009F9D}" destId="{63DBCA6F-433F-F94D-A40C-40EAF6EC76AE}" srcOrd="0" destOrd="0" presId="urn:microsoft.com/office/officeart/2005/8/layout/lProcess2"/>
    <dgm:cxn modelId="{891A934E-E914-6E44-8850-4E9EF1816685}" type="presOf" srcId="{86688F88-A7C0-2047-9FEA-FF84AAAAB4C5}" destId="{B2B9CB2D-DEBC-5E45-BCC2-2317E85CF5BE}" srcOrd="0" destOrd="0" presId="urn:microsoft.com/office/officeart/2005/8/layout/lProcess2"/>
    <dgm:cxn modelId="{151C2D7A-CF55-7143-A470-492EC905C0FF}" type="presOf" srcId="{2A433D58-A534-A549-AAE1-C495A386F008}" destId="{A7D2D34E-21DF-1344-A460-AB97E14192B1}" srcOrd="1" destOrd="0" presId="urn:microsoft.com/office/officeart/2005/8/layout/lProcess2"/>
    <dgm:cxn modelId="{7CCA2581-EDC8-8E42-8376-AA52574A7474}" type="presOf" srcId="{9A694A12-486A-BD4B-9D9C-BAF11D622A49}" destId="{532A52E4-C168-D843-BA15-1DAD0E5EA2E6}" srcOrd="0" destOrd="0" presId="urn:microsoft.com/office/officeart/2005/8/layout/lProcess2"/>
    <dgm:cxn modelId="{B3FF1399-8F8F-6D4F-B286-D006A8DDED9F}" srcId="{9F2C9523-7EFE-8045-A72C-43930C5D2446}" destId="{1B57A700-E072-CE42-B289-EEFD204E9898}" srcOrd="2" destOrd="0" parTransId="{FBF1A58A-2CDC-EB4B-838D-CD40DF6D2BA9}" sibTransId="{F47F6AC5-6892-E149-BE99-71B88829B3ED}"/>
    <dgm:cxn modelId="{2E42CEA2-9010-884B-A19F-EBACE2659F9D}" type="presOf" srcId="{963203C2-9F70-104B-A277-EA054148B921}" destId="{8AAEFCBD-DCF7-3A40-81C8-F39E2CD36756}" srcOrd="0" destOrd="0" presId="urn:microsoft.com/office/officeart/2005/8/layout/lProcess2"/>
    <dgm:cxn modelId="{BBFE92A4-8730-5040-A383-07117E21912E}" type="presOf" srcId="{2A433D58-A534-A549-AAE1-C495A386F008}" destId="{5B96D207-34DF-0F4C-8BB6-6CEB0EF67ADA}" srcOrd="0" destOrd="0" presId="urn:microsoft.com/office/officeart/2005/8/layout/lProcess2"/>
    <dgm:cxn modelId="{C323D7B1-AE75-6B48-8CA6-A10E96B1A184}" srcId="{9F2C9523-7EFE-8045-A72C-43930C5D2446}" destId="{59D580C2-D51C-4946-80A2-13FBA42A934D}" srcOrd="0" destOrd="0" parTransId="{188FA107-D78B-CA45-AF07-B20392695F09}" sibTransId="{4E86150A-47F0-824D-BE6A-857E822126ED}"/>
    <dgm:cxn modelId="{9A6AEFB6-FD52-CD4C-A0EB-DCBBCB483A93}" srcId="{9F2C9523-7EFE-8045-A72C-43930C5D2446}" destId="{C4A0DB89-7CC9-4045-B28F-308662009F9D}" srcOrd="1" destOrd="0" parTransId="{DD04458C-D30E-B34E-A977-E579A16E937E}" sibTransId="{DBC0CD74-A63F-194B-A6E9-E4EF8214CF21}"/>
    <dgm:cxn modelId="{590680C1-EFCE-064F-A5ED-DF92F58C2B71}" type="presOf" srcId="{226EFB0F-12A8-8445-9510-83F9B4A90FE0}" destId="{9A869599-A3BA-2140-965B-480788ED7672}" srcOrd="0" destOrd="0" presId="urn:microsoft.com/office/officeart/2005/8/layout/lProcess2"/>
    <dgm:cxn modelId="{75F76FC4-D21F-8A45-858A-F0BD51619317}" srcId="{2A433D58-A534-A549-AAE1-C495A386F008}" destId="{034FBF72-5E4A-F147-AA29-7C1D3755292F}" srcOrd="2" destOrd="0" parTransId="{46C2BA37-6A92-0440-81BD-ACEB97715F7E}" sibTransId="{E5FF3B80-53BA-C342-BAFD-EA684487F7EA}"/>
    <dgm:cxn modelId="{F72B34DB-CCCD-3441-9468-D37304727640}" type="presOf" srcId="{59D580C2-D51C-4946-80A2-13FBA42A934D}" destId="{362B08EA-3F81-CB4A-B772-E14DBE4CD014}" srcOrd="0" destOrd="0" presId="urn:microsoft.com/office/officeart/2005/8/layout/lProcess2"/>
    <dgm:cxn modelId="{A232A6E0-E2ED-8C49-BA22-D7E9091C087A}" type="presOf" srcId="{CEE83846-5B16-DC4A-8838-43F7F24A81D3}" destId="{E74AF64B-A620-0C45-B247-92C87E1A3C8C}" srcOrd="0" destOrd="0" presId="urn:microsoft.com/office/officeart/2005/8/layout/lProcess2"/>
    <dgm:cxn modelId="{6C835FEA-705C-A04D-928D-05A401096D52}" srcId="{CEE83846-5B16-DC4A-8838-43F7F24A81D3}" destId="{963203C2-9F70-104B-A277-EA054148B921}" srcOrd="1" destOrd="0" parTransId="{0BD1A170-C88A-9541-BF7D-8D4207554A8D}" sibTransId="{C086E017-CA97-9A43-9DEC-99A41651C309}"/>
    <dgm:cxn modelId="{9D2ADEEC-EE50-1F48-81A6-CACB33002515}" type="presOf" srcId="{CEE83846-5B16-DC4A-8838-43F7F24A81D3}" destId="{2161F7D6-FF96-1940-98EA-E6F3091E1330}" srcOrd="1" destOrd="0" presId="urn:microsoft.com/office/officeart/2005/8/layout/lProcess2"/>
    <dgm:cxn modelId="{FE61A6F8-6A07-6B42-9F6C-1B3A1BA73609}" type="presOf" srcId="{C2B6F0B7-215C-704E-B592-77A94414EE43}" destId="{A0B257B1-4772-E04B-B67D-0B8E72B82E14}" srcOrd="0" destOrd="0" presId="urn:microsoft.com/office/officeart/2005/8/layout/lProcess2"/>
    <dgm:cxn modelId="{79E37BFD-7E9E-7E4F-BA32-DA52E5E84639}" type="presOf" srcId="{1B57A700-E072-CE42-B289-EEFD204E9898}" destId="{869AD6AC-C370-714E-AA4A-B92F8AEBFD68}" srcOrd="0" destOrd="0" presId="urn:microsoft.com/office/officeart/2005/8/layout/lProcess2"/>
    <dgm:cxn modelId="{64BED7EA-423C-3148-BF57-9883F19AFC1A}" type="presParOf" srcId="{532A52E4-C168-D843-BA15-1DAD0E5EA2E6}" destId="{9EA179EA-3888-7343-A557-AB247DE62276}" srcOrd="0" destOrd="0" presId="urn:microsoft.com/office/officeart/2005/8/layout/lProcess2"/>
    <dgm:cxn modelId="{E03D4735-B2A9-8A4A-99E5-A0BC438EA486}" type="presParOf" srcId="{9EA179EA-3888-7343-A557-AB247DE62276}" destId="{E74AF64B-A620-0C45-B247-92C87E1A3C8C}" srcOrd="0" destOrd="0" presId="urn:microsoft.com/office/officeart/2005/8/layout/lProcess2"/>
    <dgm:cxn modelId="{83EDFB25-BCCD-9A46-9E2B-74A0B8A99209}" type="presParOf" srcId="{9EA179EA-3888-7343-A557-AB247DE62276}" destId="{2161F7D6-FF96-1940-98EA-E6F3091E1330}" srcOrd="1" destOrd="0" presId="urn:microsoft.com/office/officeart/2005/8/layout/lProcess2"/>
    <dgm:cxn modelId="{3A3C63B5-3D5E-CE48-94D0-046FC64FC32D}" type="presParOf" srcId="{9EA179EA-3888-7343-A557-AB247DE62276}" destId="{B8EDC57D-0154-5C41-9A02-2E02664088A6}" srcOrd="2" destOrd="0" presId="urn:microsoft.com/office/officeart/2005/8/layout/lProcess2"/>
    <dgm:cxn modelId="{EBB36923-DD89-0A42-9385-DDD6E949617D}" type="presParOf" srcId="{B8EDC57D-0154-5C41-9A02-2E02664088A6}" destId="{F536254B-706F-9A40-869A-ECCD30C95B63}" srcOrd="0" destOrd="0" presId="urn:microsoft.com/office/officeart/2005/8/layout/lProcess2"/>
    <dgm:cxn modelId="{41937860-2FF9-5645-8BE2-34155A6C8159}" type="presParOf" srcId="{F536254B-706F-9A40-869A-ECCD30C95B63}" destId="{A0B257B1-4772-E04B-B67D-0B8E72B82E14}" srcOrd="0" destOrd="0" presId="urn:microsoft.com/office/officeart/2005/8/layout/lProcess2"/>
    <dgm:cxn modelId="{0C7F78C1-6574-134F-B602-B4BE7984CDCB}" type="presParOf" srcId="{F536254B-706F-9A40-869A-ECCD30C95B63}" destId="{AC4919B2-7F8E-574D-91E2-C0662BBE2B27}" srcOrd="1" destOrd="0" presId="urn:microsoft.com/office/officeart/2005/8/layout/lProcess2"/>
    <dgm:cxn modelId="{CA32D246-6A07-4245-8B7D-E50F1B0DA9F7}" type="presParOf" srcId="{F536254B-706F-9A40-869A-ECCD30C95B63}" destId="{8AAEFCBD-DCF7-3A40-81C8-F39E2CD36756}" srcOrd="2" destOrd="0" presId="urn:microsoft.com/office/officeart/2005/8/layout/lProcess2"/>
    <dgm:cxn modelId="{12C35089-D086-524D-8733-A41CB92020B3}" type="presParOf" srcId="{532A52E4-C168-D843-BA15-1DAD0E5EA2E6}" destId="{58DFC691-FC2F-E046-8B32-30A019DFD420}" srcOrd="1" destOrd="0" presId="urn:microsoft.com/office/officeart/2005/8/layout/lProcess2"/>
    <dgm:cxn modelId="{A3E69DEA-FE2A-6E4B-B88C-6158193B56F2}" type="presParOf" srcId="{532A52E4-C168-D843-BA15-1DAD0E5EA2E6}" destId="{285E32A2-E07E-DF4E-927F-35E7722DA3F2}" srcOrd="2" destOrd="0" presId="urn:microsoft.com/office/officeart/2005/8/layout/lProcess2"/>
    <dgm:cxn modelId="{195D090A-F20A-AB4C-AD92-88817BCB4A5F}" type="presParOf" srcId="{285E32A2-E07E-DF4E-927F-35E7722DA3F2}" destId="{5B96D207-34DF-0F4C-8BB6-6CEB0EF67ADA}" srcOrd="0" destOrd="0" presId="urn:microsoft.com/office/officeart/2005/8/layout/lProcess2"/>
    <dgm:cxn modelId="{DD5E59BE-DB3D-554A-AC00-C7B246E30557}" type="presParOf" srcId="{285E32A2-E07E-DF4E-927F-35E7722DA3F2}" destId="{A7D2D34E-21DF-1344-A460-AB97E14192B1}" srcOrd="1" destOrd="0" presId="urn:microsoft.com/office/officeart/2005/8/layout/lProcess2"/>
    <dgm:cxn modelId="{6ED79C8F-B15B-054B-98ED-0303FE0D8860}" type="presParOf" srcId="{285E32A2-E07E-DF4E-927F-35E7722DA3F2}" destId="{3E62D97E-E6AB-C042-A582-E90DBEEA9F64}" srcOrd="2" destOrd="0" presId="urn:microsoft.com/office/officeart/2005/8/layout/lProcess2"/>
    <dgm:cxn modelId="{3512C7F6-1D7F-1B45-8F78-04DE509D21D0}" type="presParOf" srcId="{3E62D97E-E6AB-C042-A582-E90DBEEA9F64}" destId="{D8834E4B-B022-6545-9CDE-75B8253A7364}" srcOrd="0" destOrd="0" presId="urn:microsoft.com/office/officeart/2005/8/layout/lProcess2"/>
    <dgm:cxn modelId="{386586DA-68F5-B545-AB14-9356843075ED}" type="presParOf" srcId="{D8834E4B-B022-6545-9CDE-75B8253A7364}" destId="{9A869599-A3BA-2140-965B-480788ED7672}" srcOrd="0" destOrd="0" presId="urn:microsoft.com/office/officeart/2005/8/layout/lProcess2"/>
    <dgm:cxn modelId="{A72EDDF3-59D4-B94E-8A32-79B5006F27E1}" type="presParOf" srcId="{D8834E4B-B022-6545-9CDE-75B8253A7364}" destId="{1FE4284F-F3A4-2247-A956-BE7CA5BD4DD7}" srcOrd="1" destOrd="0" presId="urn:microsoft.com/office/officeart/2005/8/layout/lProcess2"/>
    <dgm:cxn modelId="{3DDE68FF-9A20-6D45-9CFE-98031012F208}" type="presParOf" srcId="{D8834E4B-B022-6545-9CDE-75B8253A7364}" destId="{B2B9CB2D-DEBC-5E45-BCC2-2317E85CF5BE}" srcOrd="2" destOrd="0" presId="urn:microsoft.com/office/officeart/2005/8/layout/lProcess2"/>
    <dgm:cxn modelId="{E1C2181A-E01F-2E42-85CA-1DFAA8AA3815}" type="presParOf" srcId="{D8834E4B-B022-6545-9CDE-75B8253A7364}" destId="{4CA7819A-3AA1-1F4C-BB7F-6BDF72A30B32}" srcOrd="3" destOrd="0" presId="urn:microsoft.com/office/officeart/2005/8/layout/lProcess2"/>
    <dgm:cxn modelId="{81BB5A96-B7E7-D141-BBAF-1CE06CB7425C}" type="presParOf" srcId="{D8834E4B-B022-6545-9CDE-75B8253A7364}" destId="{20DD891D-54C2-1049-9497-5E2B68136E99}" srcOrd="4" destOrd="0" presId="urn:microsoft.com/office/officeart/2005/8/layout/lProcess2"/>
    <dgm:cxn modelId="{D3155604-9906-7048-957D-896E566E5C5C}" type="presParOf" srcId="{532A52E4-C168-D843-BA15-1DAD0E5EA2E6}" destId="{65830766-6A61-3D41-AC79-D55AB3C5CD4C}" srcOrd="3" destOrd="0" presId="urn:microsoft.com/office/officeart/2005/8/layout/lProcess2"/>
    <dgm:cxn modelId="{0074530C-43D3-7F47-9ECC-DC596FB50F2C}" type="presParOf" srcId="{532A52E4-C168-D843-BA15-1DAD0E5EA2E6}" destId="{61D445CF-8499-4749-AA31-FC085C626A6C}" srcOrd="4" destOrd="0" presId="urn:microsoft.com/office/officeart/2005/8/layout/lProcess2"/>
    <dgm:cxn modelId="{37A9F7DC-905B-2047-B17E-4BF35F0DA5C4}" type="presParOf" srcId="{61D445CF-8499-4749-AA31-FC085C626A6C}" destId="{F31C69FC-F97D-C847-A4D6-679EEDFECE0D}" srcOrd="0" destOrd="0" presId="urn:microsoft.com/office/officeart/2005/8/layout/lProcess2"/>
    <dgm:cxn modelId="{694545D6-6355-414A-8312-D927EB90E6F2}" type="presParOf" srcId="{61D445CF-8499-4749-AA31-FC085C626A6C}" destId="{0D0E15B1-8A9B-8144-A78D-5F2B88805522}" srcOrd="1" destOrd="0" presId="urn:microsoft.com/office/officeart/2005/8/layout/lProcess2"/>
    <dgm:cxn modelId="{B8DFE9FF-A33C-9645-BE38-495B1D5B388C}" type="presParOf" srcId="{61D445CF-8499-4749-AA31-FC085C626A6C}" destId="{3FFA3B65-DFFC-5841-B9A5-E984FEBED227}" srcOrd="2" destOrd="0" presId="urn:microsoft.com/office/officeart/2005/8/layout/lProcess2"/>
    <dgm:cxn modelId="{84C6AEAF-4C00-864F-BB5D-54A7D4362A77}" type="presParOf" srcId="{3FFA3B65-DFFC-5841-B9A5-E984FEBED227}" destId="{260E00A4-5A9D-CE43-8D9F-C580FC30B8B7}" srcOrd="0" destOrd="0" presId="urn:microsoft.com/office/officeart/2005/8/layout/lProcess2"/>
    <dgm:cxn modelId="{8CDDAE5C-C836-BF46-A278-984B63EA5308}" type="presParOf" srcId="{260E00A4-5A9D-CE43-8D9F-C580FC30B8B7}" destId="{362B08EA-3F81-CB4A-B772-E14DBE4CD014}" srcOrd="0" destOrd="0" presId="urn:microsoft.com/office/officeart/2005/8/layout/lProcess2"/>
    <dgm:cxn modelId="{098BDADC-9BA3-454D-90CC-77E0B6A54720}" type="presParOf" srcId="{260E00A4-5A9D-CE43-8D9F-C580FC30B8B7}" destId="{FF630DC4-77F2-F34C-81B8-1CA106591F3D}" srcOrd="1" destOrd="0" presId="urn:microsoft.com/office/officeart/2005/8/layout/lProcess2"/>
    <dgm:cxn modelId="{112270A6-03C4-F142-ACAC-E2E2A9F904E5}" type="presParOf" srcId="{260E00A4-5A9D-CE43-8D9F-C580FC30B8B7}" destId="{63DBCA6F-433F-F94D-A40C-40EAF6EC76AE}" srcOrd="2" destOrd="0" presId="urn:microsoft.com/office/officeart/2005/8/layout/lProcess2"/>
    <dgm:cxn modelId="{D89E0D25-BD14-3343-92EB-67589D02D261}" type="presParOf" srcId="{260E00A4-5A9D-CE43-8D9F-C580FC30B8B7}" destId="{E9DEEFE6-836F-D441-9188-257E017A6E0E}" srcOrd="3" destOrd="0" presId="urn:microsoft.com/office/officeart/2005/8/layout/lProcess2"/>
    <dgm:cxn modelId="{1CB62667-B087-404B-AAFA-BFB1389269F6}" type="presParOf" srcId="{260E00A4-5A9D-CE43-8D9F-C580FC30B8B7}" destId="{869AD6AC-C370-714E-AA4A-B92F8AEBFD68}"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E7BA7BE-3E47-1F47-B1E5-C90AB45BB203}"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0AE3E04-EEF6-464A-B692-8F6E81B98A17}">
      <dgm:prSet/>
      <dgm:spPr/>
      <dgm:t>
        <a:bodyPr/>
        <a:lstStyle/>
        <a:p>
          <a:pPr rtl="0"/>
          <a:r>
            <a:rPr lang="en-US" dirty="0">
              <a:effectLst>
                <a:outerShdw blurRad="38100" dist="38100" dir="2700000" algn="tl">
                  <a:srgbClr val="000000">
                    <a:alpha val="43137"/>
                  </a:srgbClr>
                </a:outerShdw>
              </a:effectLst>
            </a:rPr>
            <a:t>Server and client random</a:t>
          </a:r>
        </a:p>
      </dgm:t>
    </dgm:pt>
    <dgm:pt modelId="{617B66E7-2E34-1A4F-A5A4-3F06C651E9F7}" type="parTrans" cxnId="{1F46E203-5EE0-564C-AE2D-3047ECD20085}">
      <dgm:prSet/>
      <dgm:spPr/>
      <dgm:t>
        <a:bodyPr/>
        <a:lstStyle/>
        <a:p>
          <a:endParaRPr lang="en-US"/>
        </a:p>
      </dgm:t>
    </dgm:pt>
    <dgm:pt modelId="{D72C8448-F85D-314A-8823-9555E829C880}" type="sibTrans" cxnId="{1F46E203-5EE0-564C-AE2D-3047ECD20085}">
      <dgm:prSet/>
      <dgm:spPr/>
      <dgm:t>
        <a:bodyPr/>
        <a:lstStyle/>
        <a:p>
          <a:endParaRPr lang="en-US"/>
        </a:p>
      </dgm:t>
    </dgm:pt>
    <dgm:pt modelId="{42E8CBDC-BF91-164C-A7A4-6AC11B812216}">
      <dgm:prSet/>
      <dgm:spPr>
        <a:ln w="19050">
          <a:solidFill>
            <a:schemeClr val="bg2"/>
          </a:solidFill>
        </a:ln>
      </dgm:spPr>
      <dgm:t>
        <a:bodyPr/>
        <a:lstStyle/>
        <a:p>
          <a:pPr rtl="0"/>
          <a:r>
            <a:rPr lang="en-US" dirty="0"/>
            <a:t>Byte sequences that are chosen by the server and client for each connection</a:t>
          </a:r>
        </a:p>
      </dgm:t>
    </dgm:pt>
    <dgm:pt modelId="{281C0C1F-6696-CC43-A34B-EDF49D03FA07}" type="parTrans" cxnId="{098066B5-6DCB-944C-B161-46464730069D}">
      <dgm:prSet/>
      <dgm:spPr/>
      <dgm:t>
        <a:bodyPr/>
        <a:lstStyle/>
        <a:p>
          <a:endParaRPr lang="en-US"/>
        </a:p>
      </dgm:t>
    </dgm:pt>
    <dgm:pt modelId="{9B9ADBEE-3956-C449-B631-ABD9C2AA708A}" type="sibTrans" cxnId="{098066B5-6DCB-944C-B161-46464730069D}">
      <dgm:prSet/>
      <dgm:spPr/>
      <dgm:t>
        <a:bodyPr/>
        <a:lstStyle/>
        <a:p>
          <a:endParaRPr lang="en-US"/>
        </a:p>
      </dgm:t>
    </dgm:pt>
    <dgm:pt modelId="{4F1CDAE1-A119-924A-95F8-415AE1414320}">
      <dgm:prSet/>
      <dgm:spPr/>
      <dgm:t>
        <a:bodyPr/>
        <a:lstStyle/>
        <a:p>
          <a:pPr rtl="0"/>
          <a:r>
            <a:rPr lang="en-US" dirty="0">
              <a:effectLst>
                <a:outerShdw blurRad="38100" dist="38100" dir="2700000" algn="tl">
                  <a:srgbClr val="000000">
                    <a:alpha val="43137"/>
                  </a:srgbClr>
                </a:outerShdw>
              </a:effectLst>
            </a:rPr>
            <a:t>Server write MAC secret</a:t>
          </a:r>
        </a:p>
      </dgm:t>
    </dgm:pt>
    <dgm:pt modelId="{447AF978-44A3-BC40-A0D1-E98ACF6EE921}" type="parTrans" cxnId="{B3195548-7225-784A-86F6-588FE37BB52C}">
      <dgm:prSet/>
      <dgm:spPr/>
      <dgm:t>
        <a:bodyPr/>
        <a:lstStyle/>
        <a:p>
          <a:endParaRPr lang="en-US"/>
        </a:p>
      </dgm:t>
    </dgm:pt>
    <dgm:pt modelId="{03B89D93-2DBD-614E-AC08-2C7DE9FE067F}" type="sibTrans" cxnId="{B3195548-7225-784A-86F6-588FE37BB52C}">
      <dgm:prSet/>
      <dgm:spPr/>
      <dgm:t>
        <a:bodyPr/>
        <a:lstStyle/>
        <a:p>
          <a:endParaRPr lang="en-US"/>
        </a:p>
      </dgm:t>
    </dgm:pt>
    <dgm:pt modelId="{1316CDFF-B9FC-9346-9F4C-FF3E663D995F}">
      <dgm:prSet/>
      <dgm:spPr>
        <a:ln w="19050">
          <a:solidFill>
            <a:schemeClr val="bg2"/>
          </a:solidFill>
        </a:ln>
      </dgm:spPr>
      <dgm:t>
        <a:bodyPr/>
        <a:lstStyle/>
        <a:p>
          <a:pPr rtl="0"/>
          <a:r>
            <a:rPr lang="en-US" dirty="0"/>
            <a:t>The secret key used in MAC operations on data sent by the server</a:t>
          </a:r>
        </a:p>
      </dgm:t>
    </dgm:pt>
    <dgm:pt modelId="{849B2254-A302-1E41-B1F0-E56BC505E156}" type="parTrans" cxnId="{6773AA47-E499-084C-9CCA-13BBDBB0C2B6}">
      <dgm:prSet/>
      <dgm:spPr/>
      <dgm:t>
        <a:bodyPr/>
        <a:lstStyle/>
        <a:p>
          <a:endParaRPr lang="en-US"/>
        </a:p>
      </dgm:t>
    </dgm:pt>
    <dgm:pt modelId="{04F5510E-0D77-4E4E-9333-EBAC46963DB5}" type="sibTrans" cxnId="{6773AA47-E499-084C-9CCA-13BBDBB0C2B6}">
      <dgm:prSet/>
      <dgm:spPr/>
      <dgm:t>
        <a:bodyPr/>
        <a:lstStyle/>
        <a:p>
          <a:endParaRPr lang="en-US"/>
        </a:p>
      </dgm:t>
    </dgm:pt>
    <dgm:pt modelId="{6560DDAC-7D4D-214A-9AA8-879C7E5C23B1}">
      <dgm:prSet/>
      <dgm:spPr/>
      <dgm:t>
        <a:bodyPr/>
        <a:lstStyle/>
        <a:p>
          <a:pPr rtl="0"/>
          <a:r>
            <a:rPr lang="en-US" dirty="0">
              <a:effectLst>
                <a:outerShdw blurRad="38100" dist="38100" dir="2700000" algn="tl">
                  <a:srgbClr val="000000">
                    <a:alpha val="43137"/>
                  </a:srgbClr>
                </a:outerShdw>
              </a:effectLst>
            </a:rPr>
            <a:t>Client write MAC secret</a:t>
          </a:r>
        </a:p>
      </dgm:t>
    </dgm:pt>
    <dgm:pt modelId="{EFB72B97-E387-C943-A4D9-1356E85E843F}" type="parTrans" cxnId="{18FF0D9F-8083-9C41-B9F3-BC07BE569746}">
      <dgm:prSet/>
      <dgm:spPr/>
      <dgm:t>
        <a:bodyPr/>
        <a:lstStyle/>
        <a:p>
          <a:endParaRPr lang="en-US"/>
        </a:p>
      </dgm:t>
    </dgm:pt>
    <dgm:pt modelId="{FB24D80E-DEE2-6B4B-99BB-4651AC66D131}" type="sibTrans" cxnId="{18FF0D9F-8083-9C41-B9F3-BC07BE569746}">
      <dgm:prSet/>
      <dgm:spPr/>
      <dgm:t>
        <a:bodyPr/>
        <a:lstStyle/>
        <a:p>
          <a:endParaRPr lang="en-US"/>
        </a:p>
      </dgm:t>
    </dgm:pt>
    <dgm:pt modelId="{AF77DC2B-F3F8-324A-B163-5986AE544B3C}">
      <dgm:prSet/>
      <dgm:spPr>
        <a:ln w="19050">
          <a:solidFill>
            <a:schemeClr val="bg2"/>
          </a:solidFill>
        </a:ln>
      </dgm:spPr>
      <dgm:t>
        <a:bodyPr/>
        <a:lstStyle/>
        <a:p>
          <a:pPr rtl="0"/>
          <a:r>
            <a:rPr lang="en-US" dirty="0"/>
            <a:t>The secret key used in MAC operations on data sent by the client</a:t>
          </a:r>
        </a:p>
      </dgm:t>
    </dgm:pt>
    <dgm:pt modelId="{CA4F2D3A-41BA-5244-A80E-F2891EABBEEC}" type="parTrans" cxnId="{FA46A6B4-911F-E44E-8226-3996571F925F}">
      <dgm:prSet/>
      <dgm:spPr/>
      <dgm:t>
        <a:bodyPr/>
        <a:lstStyle/>
        <a:p>
          <a:endParaRPr lang="en-US"/>
        </a:p>
      </dgm:t>
    </dgm:pt>
    <dgm:pt modelId="{AD8F482D-09CC-4B47-92B9-06892B5971AF}" type="sibTrans" cxnId="{FA46A6B4-911F-E44E-8226-3996571F925F}">
      <dgm:prSet/>
      <dgm:spPr/>
      <dgm:t>
        <a:bodyPr/>
        <a:lstStyle/>
        <a:p>
          <a:endParaRPr lang="en-US"/>
        </a:p>
      </dgm:t>
    </dgm:pt>
    <dgm:pt modelId="{B5735BE7-6896-B043-B95B-EC10E3BE1271}">
      <dgm:prSet/>
      <dgm:spPr/>
      <dgm:t>
        <a:bodyPr/>
        <a:lstStyle/>
        <a:p>
          <a:pPr rtl="0"/>
          <a:r>
            <a:rPr lang="en-US" dirty="0">
              <a:effectLst>
                <a:outerShdw blurRad="38100" dist="38100" dir="2700000" algn="tl">
                  <a:srgbClr val="000000">
                    <a:alpha val="43137"/>
                  </a:srgbClr>
                </a:outerShdw>
              </a:effectLst>
            </a:rPr>
            <a:t>Server write key</a:t>
          </a:r>
        </a:p>
      </dgm:t>
    </dgm:pt>
    <dgm:pt modelId="{A9EFD161-51BB-2449-90AB-77F535A40C74}" type="parTrans" cxnId="{E57E2C2E-E693-1E4B-8191-BBB218364B27}">
      <dgm:prSet/>
      <dgm:spPr/>
      <dgm:t>
        <a:bodyPr/>
        <a:lstStyle/>
        <a:p>
          <a:endParaRPr lang="en-US"/>
        </a:p>
      </dgm:t>
    </dgm:pt>
    <dgm:pt modelId="{B68B9B12-5286-EC43-B3A1-B18028FBC59F}" type="sibTrans" cxnId="{E57E2C2E-E693-1E4B-8191-BBB218364B27}">
      <dgm:prSet/>
      <dgm:spPr/>
      <dgm:t>
        <a:bodyPr/>
        <a:lstStyle/>
        <a:p>
          <a:endParaRPr lang="en-US"/>
        </a:p>
      </dgm:t>
    </dgm:pt>
    <dgm:pt modelId="{E541635A-A6F3-DB48-91D8-C658647291A8}">
      <dgm:prSet/>
      <dgm:spPr>
        <a:ln w="19050">
          <a:solidFill>
            <a:schemeClr val="bg2"/>
          </a:solidFill>
        </a:ln>
      </dgm:spPr>
      <dgm:t>
        <a:bodyPr/>
        <a:lstStyle/>
        <a:p>
          <a:pPr rtl="0"/>
          <a:r>
            <a:rPr lang="en-US" dirty="0"/>
            <a:t>The secret encryption key for data encrypted by the server and decrypted by the client</a:t>
          </a:r>
        </a:p>
      </dgm:t>
    </dgm:pt>
    <dgm:pt modelId="{23AC078A-6698-D046-AE9C-7AE9364C82A2}" type="parTrans" cxnId="{507EE8A4-2B3C-A440-B240-0232A23C783A}">
      <dgm:prSet/>
      <dgm:spPr/>
      <dgm:t>
        <a:bodyPr/>
        <a:lstStyle/>
        <a:p>
          <a:endParaRPr lang="en-US"/>
        </a:p>
      </dgm:t>
    </dgm:pt>
    <dgm:pt modelId="{CF29C38D-42CA-474A-8922-8E4C801FE58D}" type="sibTrans" cxnId="{507EE8A4-2B3C-A440-B240-0232A23C783A}">
      <dgm:prSet/>
      <dgm:spPr/>
      <dgm:t>
        <a:bodyPr/>
        <a:lstStyle/>
        <a:p>
          <a:endParaRPr lang="en-US"/>
        </a:p>
      </dgm:t>
    </dgm:pt>
    <dgm:pt modelId="{05D5C0D5-90CB-7545-9C15-D77120B0A2F8}">
      <dgm:prSet/>
      <dgm:spPr/>
      <dgm:t>
        <a:bodyPr/>
        <a:lstStyle/>
        <a:p>
          <a:pPr rtl="0"/>
          <a:r>
            <a:rPr lang="en-US" dirty="0">
              <a:effectLst>
                <a:outerShdw blurRad="38100" dist="38100" dir="2700000" algn="tl">
                  <a:srgbClr val="000000">
                    <a:alpha val="43137"/>
                  </a:srgbClr>
                </a:outerShdw>
              </a:effectLst>
            </a:rPr>
            <a:t>Client write key</a:t>
          </a:r>
        </a:p>
      </dgm:t>
    </dgm:pt>
    <dgm:pt modelId="{45538E68-E8E5-A74A-8E16-D55919AEC2DB}" type="parTrans" cxnId="{3E689140-1905-B748-A73E-5BF8528BFD1A}">
      <dgm:prSet/>
      <dgm:spPr/>
      <dgm:t>
        <a:bodyPr/>
        <a:lstStyle/>
        <a:p>
          <a:endParaRPr lang="en-US"/>
        </a:p>
      </dgm:t>
    </dgm:pt>
    <dgm:pt modelId="{55F2BE60-46E3-5742-9EDF-70ABF6456131}" type="sibTrans" cxnId="{3E689140-1905-B748-A73E-5BF8528BFD1A}">
      <dgm:prSet/>
      <dgm:spPr/>
      <dgm:t>
        <a:bodyPr/>
        <a:lstStyle/>
        <a:p>
          <a:endParaRPr lang="en-US"/>
        </a:p>
      </dgm:t>
    </dgm:pt>
    <dgm:pt modelId="{E88C1C3A-EDFF-A948-81CF-5460D03B18D3}">
      <dgm:prSet/>
      <dgm:spPr>
        <a:ln w="19050">
          <a:solidFill>
            <a:schemeClr val="bg2"/>
          </a:solidFill>
        </a:ln>
      </dgm:spPr>
      <dgm:t>
        <a:bodyPr/>
        <a:lstStyle/>
        <a:p>
          <a:pPr rtl="0"/>
          <a:r>
            <a:rPr lang="en-US" dirty="0"/>
            <a:t>The symmetric encryption key for data encrypted by the client and decrypted by the server</a:t>
          </a:r>
        </a:p>
      </dgm:t>
    </dgm:pt>
    <dgm:pt modelId="{176C2FD3-A702-A942-A16E-51D37F9EDF36}" type="parTrans" cxnId="{5483BF5E-398B-7943-96B6-0D54FF0C00A5}">
      <dgm:prSet/>
      <dgm:spPr/>
      <dgm:t>
        <a:bodyPr/>
        <a:lstStyle/>
        <a:p>
          <a:endParaRPr lang="en-US"/>
        </a:p>
      </dgm:t>
    </dgm:pt>
    <dgm:pt modelId="{3EAA3DDC-4A99-B247-8285-72173036A176}" type="sibTrans" cxnId="{5483BF5E-398B-7943-96B6-0D54FF0C00A5}">
      <dgm:prSet/>
      <dgm:spPr/>
      <dgm:t>
        <a:bodyPr/>
        <a:lstStyle/>
        <a:p>
          <a:endParaRPr lang="en-US"/>
        </a:p>
      </dgm:t>
    </dgm:pt>
    <dgm:pt modelId="{E199B192-9B06-0145-BA0F-100DD1B5C621}" type="pres">
      <dgm:prSet presAssocID="{5E7BA7BE-3E47-1F47-B1E5-C90AB45BB203}" presName="Name0" presStyleCnt="0">
        <dgm:presLayoutVars>
          <dgm:dir/>
          <dgm:animLvl val="lvl"/>
          <dgm:resizeHandles val="exact"/>
        </dgm:presLayoutVars>
      </dgm:prSet>
      <dgm:spPr/>
    </dgm:pt>
    <dgm:pt modelId="{21E8A21C-E9DE-CD42-892A-CB8B274B958D}" type="pres">
      <dgm:prSet presAssocID="{10AE3E04-EEF6-464A-B692-8F6E81B98A17}" presName="linNode" presStyleCnt="0"/>
      <dgm:spPr/>
    </dgm:pt>
    <dgm:pt modelId="{AB31F307-D6A3-5B4D-9204-68FD34BF8471}" type="pres">
      <dgm:prSet presAssocID="{10AE3E04-EEF6-464A-B692-8F6E81B98A17}" presName="parentText" presStyleLbl="node1" presStyleIdx="0" presStyleCnt="5">
        <dgm:presLayoutVars>
          <dgm:chMax val="1"/>
          <dgm:bulletEnabled val="1"/>
        </dgm:presLayoutVars>
      </dgm:prSet>
      <dgm:spPr/>
    </dgm:pt>
    <dgm:pt modelId="{C29A1AAE-CD42-3F47-93C9-E85F4D57A4EC}" type="pres">
      <dgm:prSet presAssocID="{10AE3E04-EEF6-464A-B692-8F6E81B98A17}" presName="descendantText" presStyleLbl="alignAccFollowNode1" presStyleIdx="0" presStyleCnt="5">
        <dgm:presLayoutVars>
          <dgm:bulletEnabled val="1"/>
        </dgm:presLayoutVars>
      </dgm:prSet>
      <dgm:spPr/>
    </dgm:pt>
    <dgm:pt modelId="{DCCF656E-CFB4-9549-9C39-7CF4F325A62E}" type="pres">
      <dgm:prSet presAssocID="{D72C8448-F85D-314A-8823-9555E829C880}" presName="sp" presStyleCnt="0"/>
      <dgm:spPr/>
    </dgm:pt>
    <dgm:pt modelId="{F368D57C-3A96-4643-AE2E-86DFCA1533A4}" type="pres">
      <dgm:prSet presAssocID="{4F1CDAE1-A119-924A-95F8-415AE1414320}" presName="linNode" presStyleCnt="0"/>
      <dgm:spPr/>
    </dgm:pt>
    <dgm:pt modelId="{D0357970-DB85-D24C-BDB1-176EEA4C36D2}" type="pres">
      <dgm:prSet presAssocID="{4F1CDAE1-A119-924A-95F8-415AE1414320}" presName="parentText" presStyleLbl="node1" presStyleIdx="1" presStyleCnt="5">
        <dgm:presLayoutVars>
          <dgm:chMax val="1"/>
          <dgm:bulletEnabled val="1"/>
        </dgm:presLayoutVars>
      </dgm:prSet>
      <dgm:spPr/>
    </dgm:pt>
    <dgm:pt modelId="{3EDCB463-4E72-F544-A3F9-973A619FE49F}" type="pres">
      <dgm:prSet presAssocID="{4F1CDAE1-A119-924A-95F8-415AE1414320}" presName="descendantText" presStyleLbl="alignAccFollowNode1" presStyleIdx="1" presStyleCnt="5">
        <dgm:presLayoutVars>
          <dgm:bulletEnabled val="1"/>
        </dgm:presLayoutVars>
      </dgm:prSet>
      <dgm:spPr/>
    </dgm:pt>
    <dgm:pt modelId="{FFDB7641-2A83-BF4B-A9B2-C34C6BACE0B5}" type="pres">
      <dgm:prSet presAssocID="{03B89D93-2DBD-614E-AC08-2C7DE9FE067F}" presName="sp" presStyleCnt="0"/>
      <dgm:spPr/>
    </dgm:pt>
    <dgm:pt modelId="{FC741E2F-2C4C-E14F-BCD3-235C80F01B38}" type="pres">
      <dgm:prSet presAssocID="{6560DDAC-7D4D-214A-9AA8-879C7E5C23B1}" presName="linNode" presStyleCnt="0"/>
      <dgm:spPr/>
    </dgm:pt>
    <dgm:pt modelId="{73AC2C07-3E80-9E40-B584-66C4F03A2C76}" type="pres">
      <dgm:prSet presAssocID="{6560DDAC-7D4D-214A-9AA8-879C7E5C23B1}" presName="parentText" presStyleLbl="node1" presStyleIdx="2" presStyleCnt="5">
        <dgm:presLayoutVars>
          <dgm:chMax val="1"/>
          <dgm:bulletEnabled val="1"/>
        </dgm:presLayoutVars>
      </dgm:prSet>
      <dgm:spPr/>
    </dgm:pt>
    <dgm:pt modelId="{B002FAE3-04D6-7643-985B-65254FEA663E}" type="pres">
      <dgm:prSet presAssocID="{6560DDAC-7D4D-214A-9AA8-879C7E5C23B1}" presName="descendantText" presStyleLbl="alignAccFollowNode1" presStyleIdx="2" presStyleCnt="5">
        <dgm:presLayoutVars>
          <dgm:bulletEnabled val="1"/>
        </dgm:presLayoutVars>
      </dgm:prSet>
      <dgm:spPr/>
    </dgm:pt>
    <dgm:pt modelId="{6AB1DF06-0AA8-2944-B6F5-5606BFBD087C}" type="pres">
      <dgm:prSet presAssocID="{FB24D80E-DEE2-6B4B-99BB-4651AC66D131}" presName="sp" presStyleCnt="0"/>
      <dgm:spPr/>
    </dgm:pt>
    <dgm:pt modelId="{E51F42F2-0EF5-0447-8F19-1BF9A52E120E}" type="pres">
      <dgm:prSet presAssocID="{B5735BE7-6896-B043-B95B-EC10E3BE1271}" presName="linNode" presStyleCnt="0"/>
      <dgm:spPr/>
    </dgm:pt>
    <dgm:pt modelId="{38EC38B6-367F-3F42-86DF-A57A3FC0697F}" type="pres">
      <dgm:prSet presAssocID="{B5735BE7-6896-B043-B95B-EC10E3BE1271}" presName="parentText" presStyleLbl="node1" presStyleIdx="3" presStyleCnt="5">
        <dgm:presLayoutVars>
          <dgm:chMax val="1"/>
          <dgm:bulletEnabled val="1"/>
        </dgm:presLayoutVars>
      </dgm:prSet>
      <dgm:spPr/>
    </dgm:pt>
    <dgm:pt modelId="{42B03287-F4B3-BD41-8DEA-3CDC6A7BBBCA}" type="pres">
      <dgm:prSet presAssocID="{B5735BE7-6896-B043-B95B-EC10E3BE1271}" presName="descendantText" presStyleLbl="alignAccFollowNode1" presStyleIdx="3" presStyleCnt="5">
        <dgm:presLayoutVars>
          <dgm:bulletEnabled val="1"/>
        </dgm:presLayoutVars>
      </dgm:prSet>
      <dgm:spPr/>
    </dgm:pt>
    <dgm:pt modelId="{C63389EE-3D74-B147-B6B1-4511929D71B5}" type="pres">
      <dgm:prSet presAssocID="{B68B9B12-5286-EC43-B3A1-B18028FBC59F}" presName="sp" presStyleCnt="0"/>
      <dgm:spPr/>
    </dgm:pt>
    <dgm:pt modelId="{05BED3BD-29AE-5B4A-8547-0C0ADF8B521E}" type="pres">
      <dgm:prSet presAssocID="{05D5C0D5-90CB-7545-9C15-D77120B0A2F8}" presName="linNode" presStyleCnt="0"/>
      <dgm:spPr/>
    </dgm:pt>
    <dgm:pt modelId="{A2DA323E-ACDB-7A4C-8D6D-E929AAC15355}" type="pres">
      <dgm:prSet presAssocID="{05D5C0D5-90CB-7545-9C15-D77120B0A2F8}" presName="parentText" presStyleLbl="node1" presStyleIdx="4" presStyleCnt="5">
        <dgm:presLayoutVars>
          <dgm:chMax val="1"/>
          <dgm:bulletEnabled val="1"/>
        </dgm:presLayoutVars>
      </dgm:prSet>
      <dgm:spPr/>
    </dgm:pt>
    <dgm:pt modelId="{F551B332-2D22-7746-90C7-D7539BCEEB2B}" type="pres">
      <dgm:prSet presAssocID="{05D5C0D5-90CB-7545-9C15-D77120B0A2F8}" presName="descendantText" presStyleLbl="alignAccFollowNode1" presStyleIdx="4" presStyleCnt="5">
        <dgm:presLayoutVars>
          <dgm:bulletEnabled val="1"/>
        </dgm:presLayoutVars>
      </dgm:prSet>
      <dgm:spPr/>
    </dgm:pt>
  </dgm:ptLst>
  <dgm:cxnLst>
    <dgm:cxn modelId="{1F46E203-5EE0-564C-AE2D-3047ECD20085}" srcId="{5E7BA7BE-3E47-1F47-B1E5-C90AB45BB203}" destId="{10AE3E04-EEF6-464A-B692-8F6E81B98A17}" srcOrd="0" destOrd="0" parTransId="{617B66E7-2E34-1A4F-A5A4-3F06C651E9F7}" sibTransId="{D72C8448-F85D-314A-8823-9555E829C880}"/>
    <dgm:cxn modelId="{C622A308-AFA4-A647-A1B1-7F450F74C297}" type="presOf" srcId="{1316CDFF-B9FC-9346-9F4C-FF3E663D995F}" destId="{3EDCB463-4E72-F544-A3F9-973A619FE49F}" srcOrd="0" destOrd="0" presId="urn:microsoft.com/office/officeart/2005/8/layout/vList5"/>
    <dgm:cxn modelId="{4DEB670A-B974-9F4A-AF1A-BE443CE542A8}" type="presOf" srcId="{42E8CBDC-BF91-164C-A7A4-6AC11B812216}" destId="{C29A1AAE-CD42-3F47-93C9-E85F4D57A4EC}" srcOrd="0" destOrd="0" presId="urn:microsoft.com/office/officeart/2005/8/layout/vList5"/>
    <dgm:cxn modelId="{BA3B1B22-4593-F743-A0DE-0EF6DCE7547F}" type="presOf" srcId="{6560DDAC-7D4D-214A-9AA8-879C7E5C23B1}" destId="{73AC2C07-3E80-9E40-B584-66C4F03A2C76}" srcOrd="0" destOrd="0" presId="urn:microsoft.com/office/officeart/2005/8/layout/vList5"/>
    <dgm:cxn modelId="{6BA72A2B-8AAE-194B-8828-C1885E6A0D53}" type="presOf" srcId="{4F1CDAE1-A119-924A-95F8-415AE1414320}" destId="{D0357970-DB85-D24C-BDB1-176EEA4C36D2}" srcOrd="0" destOrd="0" presId="urn:microsoft.com/office/officeart/2005/8/layout/vList5"/>
    <dgm:cxn modelId="{E57E2C2E-E693-1E4B-8191-BBB218364B27}" srcId="{5E7BA7BE-3E47-1F47-B1E5-C90AB45BB203}" destId="{B5735BE7-6896-B043-B95B-EC10E3BE1271}" srcOrd="3" destOrd="0" parTransId="{A9EFD161-51BB-2449-90AB-77F535A40C74}" sibTransId="{B68B9B12-5286-EC43-B3A1-B18028FBC59F}"/>
    <dgm:cxn modelId="{9A3EB532-F860-FF42-B1C2-BD1C0CABAD99}" type="presOf" srcId="{E88C1C3A-EDFF-A948-81CF-5460D03B18D3}" destId="{F551B332-2D22-7746-90C7-D7539BCEEB2B}" srcOrd="0" destOrd="0" presId="urn:microsoft.com/office/officeart/2005/8/layout/vList5"/>
    <dgm:cxn modelId="{3E689140-1905-B748-A73E-5BF8528BFD1A}" srcId="{5E7BA7BE-3E47-1F47-B1E5-C90AB45BB203}" destId="{05D5C0D5-90CB-7545-9C15-D77120B0A2F8}" srcOrd="4" destOrd="0" parTransId="{45538E68-E8E5-A74A-8E16-D55919AEC2DB}" sibTransId="{55F2BE60-46E3-5742-9EDF-70ABF6456131}"/>
    <dgm:cxn modelId="{5483BF5E-398B-7943-96B6-0D54FF0C00A5}" srcId="{05D5C0D5-90CB-7545-9C15-D77120B0A2F8}" destId="{E88C1C3A-EDFF-A948-81CF-5460D03B18D3}" srcOrd="0" destOrd="0" parTransId="{176C2FD3-A702-A942-A16E-51D37F9EDF36}" sibTransId="{3EAA3DDC-4A99-B247-8285-72173036A176}"/>
    <dgm:cxn modelId="{781E0946-2E1C-1F40-A858-9D929F53B1E1}" type="presOf" srcId="{05D5C0D5-90CB-7545-9C15-D77120B0A2F8}" destId="{A2DA323E-ACDB-7A4C-8D6D-E929AAC15355}" srcOrd="0" destOrd="0" presId="urn:microsoft.com/office/officeart/2005/8/layout/vList5"/>
    <dgm:cxn modelId="{6773AA47-E499-084C-9CCA-13BBDBB0C2B6}" srcId="{4F1CDAE1-A119-924A-95F8-415AE1414320}" destId="{1316CDFF-B9FC-9346-9F4C-FF3E663D995F}" srcOrd="0" destOrd="0" parTransId="{849B2254-A302-1E41-B1F0-E56BC505E156}" sibTransId="{04F5510E-0D77-4E4E-9333-EBAC46963DB5}"/>
    <dgm:cxn modelId="{B3195548-7225-784A-86F6-588FE37BB52C}" srcId="{5E7BA7BE-3E47-1F47-B1E5-C90AB45BB203}" destId="{4F1CDAE1-A119-924A-95F8-415AE1414320}" srcOrd="1" destOrd="0" parTransId="{447AF978-44A3-BC40-A0D1-E98ACF6EE921}" sibTransId="{03B89D93-2DBD-614E-AC08-2C7DE9FE067F}"/>
    <dgm:cxn modelId="{7952A274-8FE3-6444-B62C-2B79FA498E2F}" type="presOf" srcId="{E541635A-A6F3-DB48-91D8-C658647291A8}" destId="{42B03287-F4B3-BD41-8DEA-3CDC6A7BBBCA}" srcOrd="0" destOrd="0" presId="urn:microsoft.com/office/officeart/2005/8/layout/vList5"/>
    <dgm:cxn modelId="{E0F08B79-F88C-DD44-88E2-775E1CE659C1}" type="presOf" srcId="{10AE3E04-EEF6-464A-B692-8F6E81B98A17}" destId="{AB31F307-D6A3-5B4D-9204-68FD34BF8471}" srcOrd="0" destOrd="0" presId="urn:microsoft.com/office/officeart/2005/8/layout/vList5"/>
    <dgm:cxn modelId="{9BD6C68F-FBE7-A848-A6A1-EC8167FF6AF2}" type="presOf" srcId="{AF77DC2B-F3F8-324A-B163-5986AE544B3C}" destId="{B002FAE3-04D6-7643-985B-65254FEA663E}" srcOrd="0" destOrd="0" presId="urn:microsoft.com/office/officeart/2005/8/layout/vList5"/>
    <dgm:cxn modelId="{2A35D991-139A-6246-8E45-798C0A69300B}" type="presOf" srcId="{B5735BE7-6896-B043-B95B-EC10E3BE1271}" destId="{38EC38B6-367F-3F42-86DF-A57A3FC0697F}" srcOrd="0" destOrd="0" presId="urn:microsoft.com/office/officeart/2005/8/layout/vList5"/>
    <dgm:cxn modelId="{18FF0D9F-8083-9C41-B9F3-BC07BE569746}" srcId="{5E7BA7BE-3E47-1F47-B1E5-C90AB45BB203}" destId="{6560DDAC-7D4D-214A-9AA8-879C7E5C23B1}" srcOrd="2" destOrd="0" parTransId="{EFB72B97-E387-C943-A4D9-1356E85E843F}" sibTransId="{FB24D80E-DEE2-6B4B-99BB-4651AC66D131}"/>
    <dgm:cxn modelId="{E29C93A4-FCE8-4E40-B03C-F3C597E7EED1}" type="presOf" srcId="{5E7BA7BE-3E47-1F47-B1E5-C90AB45BB203}" destId="{E199B192-9B06-0145-BA0F-100DD1B5C621}" srcOrd="0" destOrd="0" presId="urn:microsoft.com/office/officeart/2005/8/layout/vList5"/>
    <dgm:cxn modelId="{507EE8A4-2B3C-A440-B240-0232A23C783A}" srcId="{B5735BE7-6896-B043-B95B-EC10E3BE1271}" destId="{E541635A-A6F3-DB48-91D8-C658647291A8}" srcOrd="0" destOrd="0" parTransId="{23AC078A-6698-D046-AE9C-7AE9364C82A2}" sibTransId="{CF29C38D-42CA-474A-8922-8E4C801FE58D}"/>
    <dgm:cxn modelId="{FA46A6B4-911F-E44E-8226-3996571F925F}" srcId="{6560DDAC-7D4D-214A-9AA8-879C7E5C23B1}" destId="{AF77DC2B-F3F8-324A-B163-5986AE544B3C}" srcOrd="0" destOrd="0" parTransId="{CA4F2D3A-41BA-5244-A80E-F2891EABBEEC}" sibTransId="{AD8F482D-09CC-4B47-92B9-06892B5971AF}"/>
    <dgm:cxn modelId="{098066B5-6DCB-944C-B161-46464730069D}" srcId="{10AE3E04-EEF6-464A-B692-8F6E81B98A17}" destId="{42E8CBDC-BF91-164C-A7A4-6AC11B812216}" srcOrd="0" destOrd="0" parTransId="{281C0C1F-6696-CC43-A34B-EDF49D03FA07}" sibTransId="{9B9ADBEE-3956-C449-B631-ABD9C2AA708A}"/>
    <dgm:cxn modelId="{F31F4314-5E5A-C246-A96E-3FEE5C18BC3D}" type="presParOf" srcId="{E199B192-9B06-0145-BA0F-100DD1B5C621}" destId="{21E8A21C-E9DE-CD42-892A-CB8B274B958D}" srcOrd="0" destOrd="0" presId="urn:microsoft.com/office/officeart/2005/8/layout/vList5"/>
    <dgm:cxn modelId="{384C1516-313A-F043-87BE-713607908508}" type="presParOf" srcId="{21E8A21C-E9DE-CD42-892A-CB8B274B958D}" destId="{AB31F307-D6A3-5B4D-9204-68FD34BF8471}" srcOrd="0" destOrd="0" presId="urn:microsoft.com/office/officeart/2005/8/layout/vList5"/>
    <dgm:cxn modelId="{76B8561D-B495-3449-AD07-13A13711C7BE}" type="presParOf" srcId="{21E8A21C-E9DE-CD42-892A-CB8B274B958D}" destId="{C29A1AAE-CD42-3F47-93C9-E85F4D57A4EC}" srcOrd="1" destOrd="0" presId="urn:microsoft.com/office/officeart/2005/8/layout/vList5"/>
    <dgm:cxn modelId="{977DF7D8-3C2C-2C48-BC42-463EC0D787C1}" type="presParOf" srcId="{E199B192-9B06-0145-BA0F-100DD1B5C621}" destId="{DCCF656E-CFB4-9549-9C39-7CF4F325A62E}" srcOrd="1" destOrd="0" presId="urn:microsoft.com/office/officeart/2005/8/layout/vList5"/>
    <dgm:cxn modelId="{43626327-1BBC-6B42-B3F8-63ED475D37C5}" type="presParOf" srcId="{E199B192-9B06-0145-BA0F-100DD1B5C621}" destId="{F368D57C-3A96-4643-AE2E-86DFCA1533A4}" srcOrd="2" destOrd="0" presId="urn:microsoft.com/office/officeart/2005/8/layout/vList5"/>
    <dgm:cxn modelId="{A851F564-9250-AE47-A97E-B38AD5B0BC8C}" type="presParOf" srcId="{F368D57C-3A96-4643-AE2E-86DFCA1533A4}" destId="{D0357970-DB85-D24C-BDB1-176EEA4C36D2}" srcOrd="0" destOrd="0" presId="urn:microsoft.com/office/officeart/2005/8/layout/vList5"/>
    <dgm:cxn modelId="{2050826A-DB3F-7448-BD5C-047613458CB4}" type="presParOf" srcId="{F368D57C-3A96-4643-AE2E-86DFCA1533A4}" destId="{3EDCB463-4E72-F544-A3F9-973A619FE49F}" srcOrd="1" destOrd="0" presId="urn:microsoft.com/office/officeart/2005/8/layout/vList5"/>
    <dgm:cxn modelId="{17F6DCB4-8C6C-5A4C-8190-23868D43BC78}" type="presParOf" srcId="{E199B192-9B06-0145-BA0F-100DD1B5C621}" destId="{FFDB7641-2A83-BF4B-A9B2-C34C6BACE0B5}" srcOrd="3" destOrd="0" presId="urn:microsoft.com/office/officeart/2005/8/layout/vList5"/>
    <dgm:cxn modelId="{ED259CB1-D2EA-EB44-ADBB-D5854FD76D15}" type="presParOf" srcId="{E199B192-9B06-0145-BA0F-100DD1B5C621}" destId="{FC741E2F-2C4C-E14F-BCD3-235C80F01B38}" srcOrd="4" destOrd="0" presId="urn:microsoft.com/office/officeart/2005/8/layout/vList5"/>
    <dgm:cxn modelId="{FBBE60D1-09D9-A148-8F7A-64DD569A58FA}" type="presParOf" srcId="{FC741E2F-2C4C-E14F-BCD3-235C80F01B38}" destId="{73AC2C07-3E80-9E40-B584-66C4F03A2C76}" srcOrd="0" destOrd="0" presId="urn:microsoft.com/office/officeart/2005/8/layout/vList5"/>
    <dgm:cxn modelId="{3AF32E04-FB8F-DE44-9583-0A3A24F467F2}" type="presParOf" srcId="{FC741E2F-2C4C-E14F-BCD3-235C80F01B38}" destId="{B002FAE3-04D6-7643-985B-65254FEA663E}" srcOrd="1" destOrd="0" presId="urn:microsoft.com/office/officeart/2005/8/layout/vList5"/>
    <dgm:cxn modelId="{90CA8DAB-7C14-AB4F-B4D6-7601579E22AD}" type="presParOf" srcId="{E199B192-9B06-0145-BA0F-100DD1B5C621}" destId="{6AB1DF06-0AA8-2944-B6F5-5606BFBD087C}" srcOrd="5" destOrd="0" presId="urn:microsoft.com/office/officeart/2005/8/layout/vList5"/>
    <dgm:cxn modelId="{A569B10A-6EC6-5A45-B5E8-B6BF0D51902F}" type="presParOf" srcId="{E199B192-9B06-0145-BA0F-100DD1B5C621}" destId="{E51F42F2-0EF5-0447-8F19-1BF9A52E120E}" srcOrd="6" destOrd="0" presId="urn:microsoft.com/office/officeart/2005/8/layout/vList5"/>
    <dgm:cxn modelId="{385FDAA3-6A5F-3345-AF1C-FA03440B30E2}" type="presParOf" srcId="{E51F42F2-0EF5-0447-8F19-1BF9A52E120E}" destId="{38EC38B6-367F-3F42-86DF-A57A3FC0697F}" srcOrd="0" destOrd="0" presId="urn:microsoft.com/office/officeart/2005/8/layout/vList5"/>
    <dgm:cxn modelId="{30FB4565-67C5-DF4A-B87D-A3FD49F160CD}" type="presParOf" srcId="{E51F42F2-0EF5-0447-8F19-1BF9A52E120E}" destId="{42B03287-F4B3-BD41-8DEA-3CDC6A7BBBCA}" srcOrd="1" destOrd="0" presId="urn:microsoft.com/office/officeart/2005/8/layout/vList5"/>
    <dgm:cxn modelId="{F0F58EC6-036D-8F48-9C12-DC350445FA50}" type="presParOf" srcId="{E199B192-9B06-0145-BA0F-100DD1B5C621}" destId="{C63389EE-3D74-B147-B6B1-4511929D71B5}" srcOrd="7" destOrd="0" presId="urn:microsoft.com/office/officeart/2005/8/layout/vList5"/>
    <dgm:cxn modelId="{795ED96E-601B-424C-A4CB-B475C3ADAB9D}" type="presParOf" srcId="{E199B192-9B06-0145-BA0F-100DD1B5C621}" destId="{05BED3BD-29AE-5B4A-8547-0C0ADF8B521E}" srcOrd="8" destOrd="0" presId="urn:microsoft.com/office/officeart/2005/8/layout/vList5"/>
    <dgm:cxn modelId="{902FCB7E-7725-CA41-9420-AA63442F5F99}" type="presParOf" srcId="{05BED3BD-29AE-5B4A-8547-0C0ADF8B521E}" destId="{A2DA323E-ACDB-7A4C-8D6D-E929AAC15355}" srcOrd="0" destOrd="0" presId="urn:microsoft.com/office/officeart/2005/8/layout/vList5"/>
    <dgm:cxn modelId="{EAC69B16-E235-2F49-9900-0C211495ECD6}" type="presParOf" srcId="{05BED3BD-29AE-5B4A-8547-0C0ADF8B521E}" destId="{F551B332-2D22-7746-90C7-D7539BCEEB2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F9681EC-4831-FD42-B59C-5C099A638D2D}"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24C89A4-6AA6-3443-BD29-4EE66B91FC2D}">
      <dgm:prSet/>
      <dgm:spPr/>
      <dgm:t>
        <a:bodyPr/>
        <a:lstStyle/>
        <a:p>
          <a:pPr rtl="0"/>
          <a:r>
            <a:rPr lang="en-US" dirty="0">
              <a:effectLst>
                <a:outerShdw blurRad="38100" dist="38100" dir="2700000" algn="tl">
                  <a:srgbClr val="000000">
                    <a:alpha val="43137"/>
                  </a:srgbClr>
                </a:outerShdw>
              </a:effectLst>
            </a:rPr>
            <a:t>Initialization vectors</a:t>
          </a:r>
        </a:p>
      </dgm:t>
    </dgm:pt>
    <dgm:pt modelId="{FED78151-F6AF-DB4E-822E-6B04E44DD51B}" type="parTrans" cxnId="{F9D9A641-0E1D-9344-A27A-01FFFE3DAE4D}">
      <dgm:prSet/>
      <dgm:spPr/>
      <dgm:t>
        <a:bodyPr/>
        <a:lstStyle/>
        <a:p>
          <a:endParaRPr lang="en-US"/>
        </a:p>
      </dgm:t>
    </dgm:pt>
    <dgm:pt modelId="{95208C42-6423-AE46-B36C-74EC2DBE11AA}" type="sibTrans" cxnId="{F9D9A641-0E1D-9344-A27A-01FFFE3DAE4D}">
      <dgm:prSet/>
      <dgm:spPr/>
      <dgm:t>
        <a:bodyPr/>
        <a:lstStyle/>
        <a:p>
          <a:endParaRPr lang="en-US"/>
        </a:p>
      </dgm:t>
    </dgm:pt>
    <dgm:pt modelId="{34985D32-CE1C-3E45-922A-5D479800EC59}">
      <dgm:prSet/>
      <dgm:spPr>
        <a:ln w="19050">
          <a:solidFill>
            <a:schemeClr val="bg2"/>
          </a:solidFill>
        </a:ln>
      </dgm:spPr>
      <dgm:t>
        <a:bodyPr/>
        <a:lstStyle/>
        <a:p>
          <a:pPr rtl="0"/>
          <a:r>
            <a:rPr lang="en-US" dirty="0"/>
            <a:t>When a block cipher in CBC mode is used, an initialization vector (IV) is maintained for each key</a:t>
          </a:r>
        </a:p>
      </dgm:t>
    </dgm:pt>
    <dgm:pt modelId="{74D6A196-E4DA-444A-90D4-CF4ACC5DBDF0}" type="parTrans" cxnId="{B0BF3F5D-5EC6-BC46-8616-605C7029CDF2}">
      <dgm:prSet/>
      <dgm:spPr/>
      <dgm:t>
        <a:bodyPr/>
        <a:lstStyle/>
        <a:p>
          <a:endParaRPr lang="en-US"/>
        </a:p>
      </dgm:t>
    </dgm:pt>
    <dgm:pt modelId="{1F8A5267-4295-9145-AD76-734C5ECA83D3}" type="sibTrans" cxnId="{B0BF3F5D-5EC6-BC46-8616-605C7029CDF2}">
      <dgm:prSet/>
      <dgm:spPr/>
      <dgm:t>
        <a:bodyPr/>
        <a:lstStyle/>
        <a:p>
          <a:endParaRPr lang="en-US"/>
        </a:p>
      </dgm:t>
    </dgm:pt>
    <dgm:pt modelId="{7306B1EF-0865-2243-9056-6EDFF0C51F87}">
      <dgm:prSet/>
      <dgm:spPr/>
      <dgm:t>
        <a:bodyPr/>
        <a:lstStyle/>
        <a:p>
          <a:pPr rtl="0"/>
          <a:r>
            <a:rPr lang="en-US" dirty="0">
              <a:effectLst>
                <a:outerShdw blurRad="38100" dist="38100" dir="2700000" algn="tl">
                  <a:srgbClr val="000000">
                    <a:alpha val="43137"/>
                  </a:srgbClr>
                </a:outerShdw>
              </a:effectLst>
            </a:rPr>
            <a:t>Sequence numbers</a:t>
          </a:r>
        </a:p>
      </dgm:t>
    </dgm:pt>
    <dgm:pt modelId="{6B75B5A3-C65B-BB44-9ADA-DEBCFE4B2E85}" type="parTrans" cxnId="{18016932-46B7-7149-A841-044B83EE1436}">
      <dgm:prSet/>
      <dgm:spPr/>
      <dgm:t>
        <a:bodyPr/>
        <a:lstStyle/>
        <a:p>
          <a:endParaRPr lang="en-US"/>
        </a:p>
      </dgm:t>
    </dgm:pt>
    <dgm:pt modelId="{8B113E5F-0FD7-AB46-8194-0255D4E60CC7}" type="sibTrans" cxnId="{18016932-46B7-7149-A841-044B83EE1436}">
      <dgm:prSet/>
      <dgm:spPr/>
      <dgm:t>
        <a:bodyPr/>
        <a:lstStyle/>
        <a:p>
          <a:endParaRPr lang="en-US"/>
        </a:p>
      </dgm:t>
    </dgm:pt>
    <dgm:pt modelId="{DD5A9A91-12B9-6346-BA6A-D804B827AF28}">
      <dgm:prSet/>
      <dgm:spPr>
        <a:ln w="19050">
          <a:solidFill>
            <a:schemeClr val="bg2"/>
          </a:solidFill>
        </a:ln>
      </dgm:spPr>
      <dgm:t>
        <a:bodyPr/>
        <a:lstStyle/>
        <a:p>
          <a:pPr rtl="0"/>
          <a:r>
            <a:rPr lang="en-US" dirty="0"/>
            <a:t>Each party maintains separate sequence numbers for transmitted and received messages for each connection</a:t>
          </a:r>
        </a:p>
      </dgm:t>
    </dgm:pt>
    <dgm:pt modelId="{0225D23E-FC30-D746-9A63-D2151FCD52A5}" type="parTrans" cxnId="{5A2AB748-B1DD-1543-8248-0ECB2F1252ED}">
      <dgm:prSet/>
      <dgm:spPr/>
      <dgm:t>
        <a:bodyPr/>
        <a:lstStyle/>
        <a:p>
          <a:endParaRPr lang="en-US"/>
        </a:p>
      </dgm:t>
    </dgm:pt>
    <dgm:pt modelId="{ABDB448C-F3FF-4548-9847-25B3C046924A}" type="sibTrans" cxnId="{5A2AB748-B1DD-1543-8248-0ECB2F1252ED}">
      <dgm:prSet/>
      <dgm:spPr/>
      <dgm:t>
        <a:bodyPr/>
        <a:lstStyle/>
        <a:p>
          <a:endParaRPr lang="en-US"/>
        </a:p>
      </dgm:t>
    </dgm:pt>
    <dgm:pt modelId="{1ECFA024-E9BB-554C-98CB-26545B1A1D44}">
      <dgm:prSet/>
      <dgm:spPr>
        <a:ln w="19050">
          <a:solidFill>
            <a:schemeClr val="bg2"/>
          </a:solidFill>
        </a:ln>
      </dgm:spPr>
      <dgm:t>
        <a:bodyPr/>
        <a:lstStyle/>
        <a:p>
          <a:pPr rtl="0"/>
          <a:r>
            <a:rPr lang="en-US" dirty="0"/>
            <a:t>This field is first initialized by the SSL Handshake Protocol</a:t>
          </a:r>
        </a:p>
      </dgm:t>
    </dgm:pt>
    <dgm:pt modelId="{1C800967-D2AF-414F-8B4D-4679288B21A3}" type="parTrans" cxnId="{47A8D399-B5F3-BC40-BAA4-4EB35D04DA67}">
      <dgm:prSet/>
      <dgm:spPr/>
      <dgm:t>
        <a:bodyPr/>
        <a:lstStyle/>
        <a:p>
          <a:endParaRPr lang="en-US"/>
        </a:p>
      </dgm:t>
    </dgm:pt>
    <dgm:pt modelId="{C2DE4176-5902-9B4D-93B4-9DAFABED94CC}" type="sibTrans" cxnId="{47A8D399-B5F3-BC40-BAA4-4EB35D04DA67}">
      <dgm:prSet/>
      <dgm:spPr/>
      <dgm:t>
        <a:bodyPr/>
        <a:lstStyle/>
        <a:p>
          <a:endParaRPr lang="en-US"/>
        </a:p>
      </dgm:t>
    </dgm:pt>
    <dgm:pt modelId="{1043B5A8-C0D3-7247-AEEE-6D944A519236}">
      <dgm:prSet/>
      <dgm:spPr>
        <a:ln w="19050">
          <a:solidFill>
            <a:schemeClr val="bg2"/>
          </a:solidFill>
        </a:ln>
      </dgm:spPr>
      <dgm:t>
        <a:bodyPr/>
        <a:lstStyle/>
        <a:p>
          <a:pPr rtl="0"/>
          <a:r>
            <a:rPr lang="en-US" dirty="0"/>
            <a:t>The final ciphertext block from each record is preserved for use as the IV with the following record</a:t>
          </a:r>
        </a:p>
      </dgm:t>
    </dgm:pt>
    <dgm:pt modelId="{F8DA0E25-B570-0948-B0A3-26BD694634C9}" type="parTrans" cxnId="{D37487F6-04DE-8547-A617-0830EB190EF5}">
      <dgm:prSet/>
      <dgm:spPr/>
      <dgm:t>
        <a:bodyPr/>
        <a:lstStyle/>
        <a:p>
          <a:endParaRPr lang="en-US"/>
        </a:p>
      </dgm:t>
    </dgm:pt>
    <dgm:pt modelId="{76C6AD4A-059F-FD44-BD6A-2F4C29FA01C9}" type="sibTrans" cxnId="{D37487F6-04DE-8547-A617-0830EB190EF5}">
      <dgm:prSet/>
      <dgm:spPr/>
      <dgm:t>
        <a:bodyPr/>
        <a:lstStyle/>
        <a:p>
          <a:endParaRPr lang="en-US"/>
        </a:p>
      </dgm:t>
    </dgm:pt>
    <dgm:pt modelId="{8091B03A-75AA-474F-AEFD-F4C221105204}">
      <dgm:prSet/>
      <dgm:spPr>
        <a:ln w="19050">
          <a:solidFill>
            <a:schemeClr val="bg2"/>
          </a:solidFill>
        </a:ln>
      </dgm:spPr>
      <dgm:t>
        <a:bodyPr/>
        <a:lstStyle/>
        <a:p>
          <a:pPr rtl="0"/>
          <a:r>
            <a:rPr lang="en-US" dirty="0"/>
            <a:t>When a party sends or receives a change cipher spec message, the appropriate sequence number is set to zero</a:t>
          </a:r>
        </a:p>
      </dgm:t>
    </dgm:pt>
    <dgm:pt modelId="{BEC39DDC-F4B4-C046-937E-5808DB5666A0}" type="parTrans" cxnId="{7B20EBCD-5689-554E-AAD6-F83D0ACDF02B}">
      <dgm:prSet/>
      <dgm:spPr/>
      <dgm:t>
        <a:bodyPr/>
        <a:lstStyle/>
        <a:p>
          <a:endParaRPr lang="en-US"/>
        </a:p>
      </dgm:t>
    </dgm:pt>
    <dgm:pt modelId="{6D1F88BC-C031-C846-BE76-35E73DD1D30D}" type="sibTrans" cxnId="{7B20EBCD-5689-554E-AAD6-F83D0ACDF02B}">
      <dgm:prSet/>
      <dgm:spPr/>
      <dgm:t>
        <a:bodyPr/>
        <a:lstStyle/>
        <a:p>
          <a:endParaRPr lang="en-US"/>
        </a:p>
      </dgm:t>
    </dgm:pt>
    <dgm:pt modelId="{8B8DCD33-72E6-8044-921D-3F2BF246D229}">
      <dgm:prSet/>
      <dgm:spPr>
        <a:ln w="19050">
          <a:solidFill>
            <a:schemeClr val="bg2"/>
          </a:solidFill>
        </a:ln>
      </dgm:spPr>
      <dgm:t>
        <a:bodyPr/>
        <a:lstStyle/>
        <a:p>
          <a:pPr rtl="0"/>
          <a:r>
            <a:rPr lang="en-US" dirty="0"/>
            <a:t>Sequence numbers may not exceed 2</a:t>
          </a:r>
          <a:r>
            <a:rPr lang="en-US" baseline="30000" dirty="0"/>
            <a:t>64</a:t>
          </a:r>
          <a:r>
            <a:rPr lang="en-US" dirty="0"/>
            <a:t> - 1</a:t>
          </a:r>
        </a:p>
      </dgm:t>
    </dgm:pt>
    <dgm:pt modelId="{37E40401-6C00-9D43-AF2A-64B016A24E76}" type="parTrans" cxnId="{873B8C93-7772-524F-9724-6CCBCA705926}">
      <dgm:prSet/>
      <dgm:spPr/>
      <dgm:t>
        <a:bodyPr/>
        <a:lstStyle/>
        <a:p>
          <a:endParaRPr lang="en-US"/>
        </a:p>
      </dgm:t>
    </dgm:pt>
    <dgm:pt modelId="{F41F762A-AA76-9B47-AF7D-F3A2971F114F}" type="sibTrans" cxnId="{873B8C93-7772-524F-9724-6CCBCA705926}">
      <dgm:prSet/>
      <dgm:spPr/>
      <dgm:t>
        <a:bodyPr/>
        <a:lstStyle/>
        <a:p>
          <a:endParaRPr lang="en-US"/>
        </a:p>
      </dgm:t>
    </dgm:pt>
    <dgm:pt modelId="{F27297E8-6322-5B4E-892C-F5784C84D905}" type="pres">
      <dgm:prSet presAssocID="{2F9681EC-4831-FD42-B59C-5C099A638D2D}" presName="Name0" presStyleCnt="0">
        <dgm:presLayoutVars>
          <dgm:dir/>
          <dgm:animLvl val="lvl"/>
          <dgm:resizeHandles val="exact"/>
        </dgm:presLayoutVars>
      </dgm:prSet>
      <dgm:spPr/>
    </dgm:pt>
    <dgm:pt modelId="{D40C1B25-1F6F-0444-A5BD-4AADC3B0FF22}" type="pres">
      <dgm:prSet presAssocID="{024C89A4-6AA6-3443-BD29-4EE66B91FC2D}" presName="linNode" presStyleCnt="0"/>
      <dgm:spPr/>
    </dgm:pt>
    <dgm:pt modelId="{AAEC2D5B-2495-6F46-9A1B-08486F6FF577}" type="pres">
      <dgm:prSet presAssocID="{024C89A4-6AA6-3443-BD29-4EE66B91FC2D}" presName="parentText" presStyleLbl="node1" presStyleIdx="0" presStyleCnt="2">
        <dgm:presLayoutVars>
          <dgm:chMax val="1"/>
          <dgm:bulletEnabled val="1"/>
        </dgm:presLayoutVars>
      </dgm:prSet>
      <dgm:spPr/>
    </dgm:pt>
    <dgm:pt modelId="{3D4ABCB5-0C6A-7A48-B3CD-C704E06F7B05}" type="pres">
      <dgm:prSet presAssocID="{024C89A4-6AA6-3443-BD29-4EE66B91FC2D}" presName="descendantText" presStyleLbl="alignAccFollowNode1" presStyleIdx="0" presStyleCnt="2">
        <dgm:presLayoutVars>
          <dgm:bulletEnabled val="1"/>
        </dgm:presLayoutVars>
      </dgm:prSet>
      <dgm:spPr/>
    </dgm:pt>
    <dgm:pt modelId="{FB21B944-CF1A-1542-9388-A4A4A677DF26}" type="pres">
      <dgm:prSet presAssocID="{95208C42-6423-AE46-B36C-74EC2DBE11AA}" presName="sp" presStyleCnt="0"/>
      <dgm:spPr/>
    </dgm:pt>
    <dgm:pt modelId="{F5E9F5CC-1F75-3847-A597-0D1EA55F201D}" type="pres">
      <dgm:prSet presAssocID="{7306B1EF-0865-2243-9056-6EDFF0C51F87}" presName="linNode" presStyleCnt="0"/>
      <dgm:spPr/>
    </dgm:pt>
    <dgm:pt modelId="{DB48CF94-EB7F-4D41-9D55-8FAF07429072}" type="pres">
      <dgm:prSet presAssocID="{7306B1EF-0865-2243-9056-6EDFF0C51F87}" presName="parentText" presStyleLbl="node1" presStyleIdx="1" presStyleCnt="2">
        <dgm:presLayoutVars>
          <dgm:chMax val="1"/>
          <dgm:bulletEnabled val="1"/>
        </dgm:presLayoutVars>
      </dgm:prSet>
      <dgm:spPr/>
    </dgm:pt>
    <dgm:pt modelId="{DF27ABE6-AA87-E24C-8D06-3D4A4D91938C}" type="pres">
      <dgm:prSet presAssocID="{7306B1EF-0865-2243-9056-6EDFF0C51F87}" presName="descendantText" presStyleLbl="alignAccFollowNode1" presStyleIdx="1" presStyleCnt="2" custScaleY="111881">
        <dgm:presLayoutVars>
          <dgm:bulletEnabled val="1"/>
        </dgm:presLayoutVars>
      </dgm:prSet>
      <dgm:spPr/>
    </dgm:pt>
  </dgm:ptLst>
  <dgm:cxnLst>
    <dgm:cxn modelId="{E1AB5922-95BE-A343-895D-C678ACA6E40B}" type="presOf" srcId="{7306B1EF-0865-2243-9056-6EDFF0C51F87}" destId="{DB48CF94-EB7F-4D41-9D55-8FAF07429072}" srcOrd="0" destOrd="0" presId="urn:microsoft.com/office/officeart/2005/8/layout/vList5"/>
    <dgm:cxn modelId="{18A95723-B0BC-6146-B708-F53F3C7281F8}" type="presOf" srcId="{DD5A9A91-12B9-6346-BA6A-D804B827AF28}" destId="{DF27ABE6-AA87-E24C-8D06-3D4A4D91938C}" srcOrd="0" destOrd="0" presId="urn:microsoft.com/office/officeart/2005/8/layout/vList5"/>
    <dgm:cxn modelId="{18016932-46B7-7149-A841-044B83EE1436}" srcId="{2F9681EC-4831-FD42-B59C-5C099A638D2D}" destId="{7306B1EF-0865-2243-9056-6EDFF0C51F87}" srcOrd="1" destOrd="0" parTransId="{6B75B5A3-C65B-BB44-9ADA-DEBCFE4B2E85}" sibTransId="{8B113E5F-0FD7-AB46-8194-0255D4E60CC7}"/>
    <dgm:cxn modelId="{8A73B236-C966-2544-BCBF-9EBEE322B471}" type="presOf" srcId="{2F9681EC-4831-FD42-B59C-5C099A638D2D}" destId="{F27297E8-6322-5B4E-892C-F5784C84D905}" srcOrd="0" destOrd="0" presId="urn:microsoft.com/office/officeart/2005/8/layout/vList5"/>
    <dgm:cxn modelId="{B0BF3F5D-5EC6-BC46-8616-605C7029CDF2}" srcId="{024C89A4-6AA6-3443-BD29-4EE66B91FC2D}" destId="{34985D32-CE1C-3E45-922A-5D479800EC59}" srcOrd="0" destOrd="0" parTransId="{74D6A196-E4DA-444A-90D4-CF4ACC5DBDF0}" sibTransId="{1F8A5267-4295-9145-AD76-734C5ECA83D3}"/>
    <dgm:cxn modelId="{F9D9A641-0E1D-9344-A27A-01FFFE3DAE4D}" srcId="{2F9681EC-4831-FD42-B59C-5C099A638D2D}" destId="{024C89A4-6AA6-3443-BD29-4EE66B91FC2D}" srcOrd="0" destOrd="0" parTransId="{FED78151-F6AF-DB4E-822E-6B04E44DD51B}" sibTransId="{95208C42-6423-AE46-B36C-74EC2DBE11AA}"/>
    <dgm:cxn modelId="{5A2AB748-B1DD-1543-8248-0ECB2F1252ED}" srcId="{7306B1EF-0865-2243-9056-6EDFF0C51F87}" destId="{DD5A9A91-12B9-6346-BA6A-D804B827AF28}" srcOrd="0" destOrd="0" parTransId="{0225D23E-FC30-D746-9A63-D2151FCD52A5}" sibTransId="{ABDB448C-F3FF-4548-9847-25B3C046924A}"/>
    <dgm:cxn modelId="{E4F8B24A-4E04-9347-B97A-3DDC342E59BA}" type="presOf" srcId="{024C89A4-6AA6-3443-BD29-4EE66B91FC2D}" destId="{AAEC2D5B-2495-6F46-9A1B-08486F6FF577}" srcOrd="0" destOrd="0" presId="urn:microsoft.com/office/officeart/2005/8/layout/vList5"/>
    <dgm:cxn modelId="{873B8C93-7772-524F-9724-6CCBCA705926}" srcId="{7306B1EF-0865-2243-9056-6EDFF0C51F87}" destId="{8B8DCD33-72E6-8044-921D-3F2BF246D229}" srcOrd="2" destOrd="0" parTransId="{37E40401-6C00-9D43-AF2A-64B016A24E76}" sibTransId="{F41F762A-AA76-9B47-AF7D-F3A2971F114F}"/>
    <dgm:cxn modelId="{47A8D399-B5F3-BC40-BAA4-4EB35D04DA67}" srcId="{024C89A4-6AA6-3443-BD29-4EE66B91FC2D}" destId="{1ECFA024-E9BB-554C-98CB-26545B1A1D44}" srcOrd="1" destOrd="0" parTransId="{1C800967-D2AF-414F-8B4D-4679288B21A3}" sibTransId="{C2DE4176-5902-9B4D-93B4-9DAFABED94CC}"/>
    <dgm:cxn modelId="{428717A2-3405-6744-A653-9665E4666E3E}" type="presOf" srcId="{8B8DCD33-72E6-8044-921D-3F2BF246D229}" destId="{DF27ABE6-AA87-E24C-8D06-3D4A4D91938C}" srcOrd="0" destOrd="2" presId="urn:microsoft.com/office/officeart/2005/8/layout/vList5"/>
    <dgm:cxn modelId="{60B340A5-3198-BE40-8B53-12D0F8150B2D}" type="presOf" srcId="{1043B5A8-C0D3-7247-AEEE-6D944A519236}" destId="{3D4ABCB5-0C6A-7A48-B3CD-C704E06F7B05}" srcOrd="0" destOrd="2" presId="urn:microsoft.com/office/officeart/2005/8/layout/vList5"/>
    <dgm:cxn modelId="{FC4EABAE-4A6F-6341-8E79-23A46AA132AA}" type="presOf" srcId="{1ECFA024-E9BB-554C-98CB-26545B1A1D44}" destId="{3D4ABCB5-0C6A-7A48-B3CD-C704E06F7B05}" srcOrd="0" destOrd="1" presId="urn:microsoft.com/office/officeart/2005/8/layout/vList5"/>
    <dgm:cxn modelId="{ADAF18B3-3E4F-0947-972F-8CA932E5D841}" type="presOf" srcId="{34985D32-CE1C-3E45-922A-5D479800EC59}" destId="{3D4ABCB5-0C6A-7A48-B3CD-C704E06F7B05}" srcOrd="0" destOrd="0" presId="urn:microsoft.com/office/officeart/2005/8/layout/vList5"/>
    <dgm:cxn modelId="{7B20EBCD-5689-554E-AAD6-F83D0ACDF02B}" srcId="{7306B1EF-0865-2243-9056-6EDFF0C51F87}" destId="{8091B03A-75AA-474F-AEFD-F4C221105204}" srcOrd="1" destOrd="0" parTransId="{BEC39DDC-F4B4-C046-937E-5808DB5666A0}" sibTransId="{6D1F88BC-C031-C846-BE76-35E73DD1D30D}"/>
    <dgm:cxn modelId="{6CBC84CF-C8E0-E441-819E-801855491E46}" type="presOf" srcId="{8091B03A-75AA-474F-AEFD-F4C221105204}" destId="{DF27ABE6-AA87-E24C-8D06-3D4A4D91938C}" srcOrd="0" destOrd="1" presId="urn:microsoft.com/office/officeart/2005/8/layout/vList5"/>
    <dgm:cxn modelId="{D37487F6-04DE-8547-A617-0830EB190EF5}" srcId="{024C89A4-6AA6-3443-BD29-4EE66B91FC2D}" destId="{1043B5A8-C0D3-7247-AEEE-6D944A519236}" srcOrd="2" destOrd="0" parTransId="{F8DA0E25-B570-0948-B0A3-26BD694634C9}" sibTransId="{76C6AD4A-059F-FD44-BD6A-2F4C29FA01C9}"/>
    <dgm:cxn modelId="{28326AD9-B357-FA49-A027-BE7AEA837EF4}" type="presParOf" srcId="{F27297E8-6322-5B4E-892C-F5784C84D905}" destId="{D40C1B25-1F6F-0444-A5BD-4AADC3B0FF22}" srcOrd="0" destOrd="0" presId="urn:microsoft.com/office/officeart/2005/8/layout/vList5"/>
    <dgm:cxn modelId="{B9EAAF2C-CBEB-2042-8296-CE49CC6A3730}" type="presParOf" srcId="{D40C1B25-1F6F-0444-A5BD-4AADC3B0FF22}" destId="{AAEC2D5B-2495-6F46-9A1B-08486F6FF577}" srcOrd="0" destOrd="0" presId="urn:microsoft.com/office/officeart/2005/8/layout/vList5"/>
    <dgm:cxn modelId="{16039F79-2806-1245-AE92-5D45D7D98DA5}" type="presParOf" srcId="{D40C1B25-1F6F-0444-A5BD-4AADC3B0FF22}" destId="{3D4ABCB5-0C6A-7A48-B3CD-C704E06F7B05}" srcOrd="1" destOrd="0" presId="urn:microsoft.com/office/officeart/2005/8/layout/vList5"/>
    <dgm:cxn modelId="{34078629-8BAA-154E-8B88-6DC80ABC1A5D}" type="presParOf" srcId="{F27297E8-6322-5B4E-892C-F5784C84D905}" destId="{FB21B944-CF1A-1542-9388-A4A4A677DF26}" srcOrd="1" destOrd="0" presId="urn:microsoft.com/office/officeart/2005/8/layout/vList5"/>
    <dgm:cxn modelId="{64AEDC6F-880E-6344-86BA-3D9E8F1E2E51}" type="presParOf" srcId="{F27297E8-6322-5B4E-892C-F5784C84D905}" destId="{F5E9F5CC-1F75-3847-A597-0D1EA55F201D}" srcOrd="2" destOrd="0" presId="urn:microsoft.com/office/officeart/2005/8/layout/vList5"/>
    <dgm:cxn modelId="{F55A79DB-E5E1-BA4D-9398-73467A211CCD}" type="presParOf" srcId="{F5E9F5CC-1F75-3847-A597-0D1EA55F201D}" destId="{DB48CF94-EB7F-4D41-9D55-8FAF07429072}" srcOrd="0" destOrd="0" presId="urn:microsoft.com/office/officeart/2005/8/layout/vList5"/>
    <dgm:cxn modelId="{5F37B2A6-4049-F346-8432-0F9CC051810C}" type="presParOf" srcId="{F5E9F5CC-1F75-3847-A597-0D1EA55F201D}" destId="{DF27ABE6-AA87-E24C-8D06-3D4A4D91938C}"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89B714A-CED4-054D-BC6C-664C0F8BC8C1}"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44D25DEF-75DC-E94D-9A05-6C4D29F9DBDB}">
      <dgm:prSet custT="1"/>
      <dgm:spPr/>
      <dgm:t>
        <a:bodyPr/>
        <a:lstStyle/>
        <a:p>
          <a:pPr rtl="0"/>
          <a:r>
            <a:rPr lang="en-US" sz="1600" dirty="0"/>
            <a:t>The SSL Record Protocol provides two services for SSL connections</a:t>
          </a:r>
        </a:p>
      </dgm:t>
    </dgm:pt>
    <dgm:pt modelId="{8A9F6D91-826C-644D-965E-33ABC589FD21}" type="parTrans" cxnId="{1B642F1E-6C5F-4B48-BD83-8F3B1AA109BE}">
      <dgm:prSet/>
      <dgm:spPr/>
      <dgm:t>
        <a:bodyPr/>
        <a:lstStyle/>
        <a:p>
          <a:endParaRPr lang="en-US"/>
        </a:p>
      </dgm:t>
    </dgm:pt>
    <dgm:pt modelId="{4A0F0A8F-04CD-034D-871A-5A99898B75BE}" type="sibTrans" cxnId="{1B642F1E-6C5F-4B48-BD83-8F3B1AA109BE}">
      <dgm:prSet/>
      <dgm:spPr/>
      <dgm:t>
        <a:bodyPr/>
        <a:lstStyle/>
        <a:p>
          <a:endParaRPr lang="en-US"/>
        </a:p>
      </dgm:t>
    </dgm:pt>
    <dgm:pt modelId="{C83FE2B7-80D1-4349-ADCD-ECC3E5D0E41A}">
      <dgm:prSet custT="1"/>
      <dgm:spPr/>
      <dgm:t>
        <a:bodyPr/>
        <a:lstStyle/>
        <a:p>
          <a:pPr rtl="0"/>
          <a:r>
            <a:rPr lang="en-US" sz="1600" b="1" i="0" dirty="0"/>
            <a:t>Confidentiality</a:t>
          </a:r>
        </a:p>
      </dgm:t>
    </dgm:pt>
    <dgm:pt modelId="{5EFB37E2-D0D0-DB4E-A38B-1B514914A3C5}" type="parTrans" cxnId="{86D990C3-BB70-8F47-A357-2B5847E9A180}">
      <dgm:prSet/>
      <dgm:spPr/>
      <dgm:t>
        <a:bodyPr/>
        <a:lstStyle/>
        <a:p>
          <a:endParaRPr lang="en-US" dirty="0"/>
        </a:p>
      </dgm:t>
    </dgm:pt>
    <dgm:pt modelId="{D5C1B04A-7848-7F4E-86B0-30D5AD52DFCC}" type="sibTrans" cxnId="{86D990C3-BB70-8F47-A357-2B5847E9A180}">
      <dgm:prSet/>
      <dgm:spPr/>
      <dgm:t>
        <a:bodyPr/>
        <a:lstStyle/>
        <a:p>
          <a:endParaRPr lang="en-US"/>
        </a:p>
      </dgm:t>
    </dgm:pt>
    <dgm:pt modelId="{F4756098-4829-054C-AE3A-6DC4EB21AA5B}">
      <dgm:prSet/>
      <dgm:spPr/>
      <dgm:t>
        <a:bodyPr/>
        <a:lstStyle/>
        <a:p>
          <a:pPr rtl="0"/>
          <a:r>
            <a:rPr lang="en-US" dirty="0"/>
            <a:t>The Handshake Protocol defines a shared secret key that is used for conventional encryption of SSL payloads</a:t>
          </a:r>
        </a:p>
      </dgm:t>
    </dgm:pt>
    <dgm:pt modelId="{5F9B25F2-BDA1-054A-8DCA-311A6E213514}" type="parTrans" cxnId="{DA6B7384-2746-9E4C-9744-E22F321CBCFF}">
      <dgm:prSet/>
      <dgm:spPr/>
      <dgm:t>
        <a:bodyPr/>
        <a:lstStyle/>
        <a:p>
          <a:endParaRPr lang="en-US" dirty="0"/>
        </a:p>
      </dgm:t>
    </dgm:pt>
    <dgm:pt modelId="{1E5F06A8-D2D9-8045-AA36-F14E6618EE36}" type="sibTrans" cxnId="{DA6B7384-2746-9E4C-9744-E22F321CBCFF}">
      <dgm:prSet/>
      <dgm:spPr/>
      <dgm:t>
        <a:bodyPr/>
        <a:lstStyle/>
        <a:p>
          <a:endParaRPr lang="en-US"/>
        </a:p>
      </dgm:t>
    </dgm:pt>
    <dgm:pt modelId="{A50B3858-6E7A-CF49-976E-6EAB392BE0D0}">
      <dgm:prSet custT="1"/>
      <dgm:spPr/>
      <dgm:t>
        <a:bodyPr/>
        <a:lstStyle/>
        <a:p>
          <a:pPr rtl="0"/>
          <a:r>
            <a:rPr lang="en-US" sz="1600" b="1" i="0" dirty="0"/>
            <a:t>Message integrity</a:t>
          </a:r>
        </a:p>
      </dgm:t>
    </dgm:pt>
    <dgm:pt modelId="{CA2A781A-1582-E64E-8893-EBA0CD403015}" type="parTrans" cxnId="{7FC41C63-5D42-C645-90E6-ECC42ACCF4C8}">
      <dgm:prSet/>
      <dgm:spPr/>
      <dgm:t>
        <a:bodyPr/>
        <a:lstStyle/>
        <a:p>
          <a:endParaRPr lang="en-US" dirty="0"/>
        </a:p>
      </dgm:t>
    </dgm:pt>
    <dgm:pt modelId="{FFDDB679-9866-FF42-8A0F-E4F546456859}" type="sibTrans" cxnId="{7FC41C63-5D42-C645-90E6-ECC42ACCF4C8}">
      <dgm:prSet/>
      <dgm:spPr/>
      <dgm:t>
        <a:bodyPr/>
        <a:lstStyle/>
        <a:p>
          <a:endParaRPr lang="en-US"/>
        </a:p>
      </dgm:t>
    </dgm:pt>
    <dgm:pt modelId="{A2385D07-5ACB-9540-8338-BDED307D294A}">
      <dgm:prSet/>
      <dgm:spPr/>
      <dgm:t>
        <a:bodyPr/>
        <a:lstStyle/>
        <a:p>
          <a:pPr rtl="0"/>
          <a:r>
            <a:rPr lang="en-US" dirty="0"/>
            <a:t>The Handshake Protocol also defines a shared secret key that is used to form </a:t>
          </a:r>
          <a:r>
            <a:rPr lang="en-US" b="1" dirty="0"/>
            <a:t>a Message Authentication Code </a:t>
          </a:r>
          <a:r>
            <a:rPr lang="en-US" dirty="0"/>
            <a:t>(MAC)</a:t>
          </a:r>
        </a:p>
      </dgm:t>
    </dgm:pt>
    <dgm:pt modelId="{3BB489CD-4E4A-4D49-BC9F-E8729264224D}" type="parTrans" cxnId="{9BAEE70B-A012-4E4A-A67E-A3D4A2B60447}">
      <dgm:prSet/>
      <dgm:spPr/>
      <dgm:t>
        <a:bodyPr/>
        <a:lstStyle/>
        <a:p>
          <a:endParaRPr lang="en-US" dirty="0"/>
        </a:p>
      </dgm:t>
    </dgm:pt>
    <dgm:pt modelId="{87FCE113-44B0-5B43-9772-56223671A3FD}" type="sibTrans" cxnId="{9BAEE70B-A012-4E4A-A67E-A3D4A2B60447}">
      <dgm:prSet/>
      <dgm:spPr/>
      <dgm:t>
        <a:bodyPr/>
        <a:lstStyle/>
        <a:p>
          <a:endParaRPr lang="en-US"/>
        </a:p>
      </dgm:t>
    </dgm:pt>
    <dgm:pt modelId="{92B74D33-E49C-D049-87F7-84A71DAC4C4B}" type="pres">
      <dgm:prSet presAssocID="{A89B714A-CED4-054D-BC6C-664C0F8BC8C1}" presName="hierChild1" presStyleCnt="0">
        <dgm:presLayoutVars>
          <dgm:chPref val="1"/>
          <dgm:dir/>
          <dgm:animOne val="branch"/>
          <dgm:animLvl val="lvl"/>
          <dgm:resizeHandles/>
        </dgm:presLayoutVars>
      </dgm:prSet>
      <dgm:spPr/>
    </dgm:pt>
    <dgm:pt modelId="{2971CF9D-95E6-EE4B-9F25-B226439EF052}" type="pres">
      <dgm:prSet presAssocID="{44D25DEF-75DC-E94D-9A05-6C4D29F9DBDB}" presName="hierRoot1" presStyleCnt="0"/>
      <dgm:spPr/>
    </dgm:pt>
    <dgm:pt modelId="{43A158B7-45A3-6B43-884B-F3C39612A0F9}" type="pres">
      <dgm:prSet presAssocID="{44D25DEF-75DC-E94D-9A05-6C4D29F9DBDB}" presName="composite" presStyleCnt="0"/>
      <dgm:spPr/>
    </dgm:pt>
    <dgm:pt modelId="{A20666DE-E450-DA48-BCC5-D4E78C652509}" type="pres">
      <dgm:prSet presAssocID="{44D25DEF-75DC-E94D-9A05-6C4D29F9DBDB}" presName="background" presStyleLbl="node0" presStyleIdx="0" presStyleCnt="1"/>
      <dgm:spPr/>
    </dgm:pt>
    <dgm:pt modelId="{F1A3DAD9-D48B-6E44-AC45-1A0B7D662C92}" type="pres">
      <dgm:prSet presAssocID="{44D25DEF-75DC-E94D-9A05-6C4D29F9DBDB}" presName="text" presStyleLbl="fgAcc0" presStyleIdx="0" presStyleCnt="1">
        <dgm:presLayoutVars>
          <dgm:chPref val="3"/>
        </dgm:presLayoutVars>
      </dgm:prSet>
      <dgm:spPr/>
    </dgm:pt>
    <dgm:pt modelId="{945F4586-ACD2-AA43-97FD-6B854423A8A3}" type="pres">
      <dgm:prSet presAssocID="{44D25DEF-75DC-E94D-9A05-6C4D29F9DBDB}" presName="hierChild2" presStyleCnt="0"/>
      <dgm:spPr/>
    </dgm:pt>
    <dgm:pt modelId="{912F5B70-6FC5-8B42-9687-22C905936EC3}" type="pres">
      <dgm:prSet presAssocID="{5EFB37E2-D0D0-DB4E-A38B-1B514914A3C5}" presName="Name10" presStyleLbl="parChTrans1D2" presStyleIdx="0" presStyleCnt="2"/>
      <dgm:spPr/>
    </dgm:pt>
    <dgm:pt modelId="{B5D2AA40-A595-E741-B0B7-6665071B835F}" type="pres">
      <dgm:prSet presAssocID="{C83FE2B7-80D1-4349-ADCD-ECC3E5D0E41A}" presName="hierRoot2" presStyleCnt="0"/>
      <dgm:spPr/>
    </dgm:pt>
    <dgm:pt modelId="{D19BEC2B-92B1-F347-9A05-2E2A8DA49094}" type="pres">
      <dgm:prSet presAssocID="{C83FE2B7-80D1-4349-ADCD-ECC3E5D0E41A}" presName="composite2" presStyleCnt="0"/>
      <dgm:spPr/>
    </dgm:pt>
    <dgm:pt modelId="{B1724726-A58F-7545-B2AE-99DC70D547B2}" type="pres">
      <dgm:prSet presAssocID="{C83FE2B7-80D1-4349-ADCD-ECC3E5D0E41A}" presName="background2" presStyleLbl="node2" presStyleIdx="0" presStyleCnt="2"/>
      <dgm:spPr/>
    </dgm:pt>
    <dgm:pt modelId="{94ACB980-0F0E-8D42-B504-833C27F91233}" type="pres">
      <dgm:prSet presAssocID="{C83FE2B7-80D1-4349-ADCD-ECC3E5D0E41A}" presName="text2" presStyleLbl="fgAcc2" presStyleIdx="0" presStyleCnt="2">
        <dgm:presLayoutVars>
          <dgm:chPref val="3"/>
        </dgm:presLayoutVars>
      </dgm:prSet>
      <dgm:spPr/>
    </dgm:pt>
    <dgm:pt modelId="{83E3EF99-347F-4F42-92E1-458218FFAD56}" type="pres">
      <dgm:prSet presAssocID="{C83FE2B7-80D1-4349-ADCD-ECC3E5D0E41A}" presName="hierChild3" presStyleCnt="0"/>
      <dgm:spPr/>
    </dgm:pt>
    <dgm:pt modelId="{EC745CFD-1482-DF4B-A939-AC3B6E036518}" type="pres">
      <dgm:prSet presAssocID="{5F9B25F2-BDA1-054A-8DCA-311A6E213514}" presName="Name17" presStyleLbl="parChTrans1D3" presStyleIdx="0" presStyleCnt="2"/>
      <dgm:spPr/>
    </dgm:pt>
    <dgm:pt modelId="{A68EE50F-11FF-9F4B-BCDB-3D780057C837}" type="pres">
      <dgm:prSet presAssocID="{F4756098-4829-054C-AE3A-6DC4EB21AA5B}" presName="hierRoot3" presStyleCnt="0"/>
      <dgm:spPr/>
    </dgm:pt>
    <dgm:pt modelId="{5032A3D5-1FBD-AD40-B7ED-E08716B12805}" type="pres">
      <dgm:prSet presAssocID="{F4756098-4829-054C-AE3A-6DC4EB21AA5B}" presName="composite3" presStyleCnt="0"/>
      <dgm:spPr/>
    </dgm:pt>
    <dgm:pt modelId="{4A6CF63D-C2C1-AE4B-A256-642EC618AECC}" type="pres">
      <dgm:prSet presAssocID="{F4756098-4829-054C-AE3A-6DC4EB21AA5B}" presName="background3" presStyleLbl="node3" presStyleIdx="0" presStyleCnt="2"/>
      <dgm:spPr/>
    </dgm:pt>
    <dgm:pt modelId="{69073AAC-82F5-1F48-A38E-5522B6070E19}" type="pres">
      <dgm:prSet presAssocID="{F4756098-4829-054C-AE3A-6DC4EB21AA5B}" presName="text3" presStyleLbl="fgAcc3" presStyleIdx="0" presStyleCnt="2">
        <dgm:presLayoutVars>
          <dgm:chPref val="3"/>
        </dgm:presLayoutVars>
      </dgm:prSet>
      <dgm:spPr/>
    </dgm:pt>
    <dgm:pt modelId="{E4905076-0962-0F47-BE0B-19FE99684C98}" type="pres">
      <dgm:prSet presAssocID="{F4756098-4829-054C-AE3A-6DC4EB21AA5B}" presName="hierChild4" presStyleCnt="0"/>
      <dgm:spPr/>
    </dgm:pt>
    <dgm:pt modelId="{6281B656-F77E-5D4E-8889-7AAEBF3D87A7}" type="pres">
      <dgm:prSet presAssocID="{CA2A781A-1582-E64E-8893-EBA0CD403015}" presName="Name10" presStyleLbl="parChTrans1D2" presStyleIdx="1" presStyleCnt="2"/>
      <dgm:spPr/>
    </dgm:pt>
    <dgm:pt modelId="{C2B94C58-4DD1-A943-88BB-7F678A0F06F9}" type="pres">
      <dgm:prSet presAssocID="{A50B3858-6E7A-CF49-976E-6EAB392BE0D0}" presName="hierRoot2" presStyleCnt="0"/>
      <dgm:spPr/>
    </dgm:pt>
    <dgm:pt modelId="{408AE40E-4D65-0E44-9A9A-5DC9AFCDE52E}" type="pres">
      <dgm:prSet presAssocID="{A50B3858-6E7A-CF49-976E-6EAB392BE0D0}" presName="composite2" presStyleCnt="0"/>
      <dgm:spPr/>
    </dgm:pt>
    <dgm:pt modelId="{0F8E1B80-58AD-1343-89E8-26802053649D}" type="pres">
      <dgm:prSet presAssocID="{A50B3858-6E7A-CF49-976E-6EAB392BE0D0}" presName="background2" presStyleLbl="node2" presStyleIdx="1" presStyleCnt="2"/>
      <dgm:spPr/>
    </dgm:pt>
    <dgm:pt modelId="{836875EB-CA94-4E44-A012-9BB076991EF3}" type="pres">
      <dgm:prSet presAssocID="{A50B3858-6E7A-CF49-976E-6EAB392BE0D0}" presName="text2" presStyleLbl="fgAcc2" presStyleIdx="1" presStyleCnt="2">
        <dgm:presLayoutVars>
          <dgm:chPref val="3"/>
        </dgm:presLayoutVars>
      </dgm:prSet>
      <dgm:spPr/>
    </dgm:pt>
    <dgm:pt modelId="{A68284BA-C2D1-0F42-ABB8-34A25D4B1586}" type="pres">
      <dgm:prSet presAssocID="{A50B3858-6E7A-CF49-976E-6EAB392BE0D0}" presName="hierChild3" presStyleCnt="0"/>
      <dgm:spPr/>
    </dgm:pt>
    <dgm:pt modelId="{D0155A75-2462-EE49-86D9-9B39655DE648}" type="pres">
      <dgm:prSet presAssocID="{3BB489CD-4E4A-4D49-BC9F-E8729264224D}" presName="Name17" presStyleLbl="parChTrans1D3" presStyleIdx="1" presStyleCnt="2"/>
      <dgm:spPr/>
    </dgm:pt>
    <dgm:pt modelId="{80B18197-0E77-E849-87E9-AFA019187825}" type="pres">
      <dgm:prSet presAssocID="{A2385D07-5ACB-9540-8338-BDED307D294A}" presName="hierRoot3" presStyleCnt="0"/>
      <dgm:spPr/>
    </dgm:pt>
    <dgm:pt modelId="{9A7A8171-D2E8-4F42-B0C7-39BDE5EB5198}" type="pres">
      <dgm:prSet presAssocID="{A2385D07-5ACB-9540-8338-BDED307D294A}" presName="composite3" presStyleCnt="0"/>
      <dgm:spPr/>
    </dgm:pt>
    <dgm:pt modelId="{8D55188E-69DA-EC4C-9CE9-02362F072450}" type="pres">
      <dgm:prSet presAssocID="{A2385D07-5ACB-9540-8338-BDED307D294A}" presName="background3" presStyleLbl="node3" presStyleIdx="1" presStyleCnt="2"/>
      <dgm:spPr/>
    </dgm:pt>
    <dgm:pt modelId="{C5708691-E4DA-5243-B318-3C8F2C9C5C70}" type="pres">
      <dgm:prSet presAssocID="{A2385D07-5ACB-9540-8338-BDED307D294A}" presName="text3" presStyleLbl="fgAcc3" presStyleIdx="1" presStyleCnt="2">
        <dgm:presLayoutVars>
          <dgm:chPref val="3"/>
        </dgm:presLayoutVars>
      </dgm:prSet>
      <dgm:spPr/>
    </dgm:pt>
    <dgm:pt modelId="{9DCE0615-67D5-B046-90DE-0110FF4D87AE}" type="pres">
      <dgm:prSet presAssocID="{A2385D07-5ACB-9540-8338-BDED307D294A}" presName="hierChild4" presStyleCnt="0"/>
      <dgm:spPr/>
    </dgm:pt>
  </dgm:ptLst>
  <dgm:cxnLst>
    <dgm:cxn modelId="{BF6AC300-418E-ED4E-9E33-5AC093744A18}" type="presOf" srcId="{3BB489CD-4E4A-4D49-BC9F-E8729264224D}" destId="{D0155A75-2462-EE49-86D9-9B39655DE648}" srcOrd="0" destOrd="0" presId="urn:microsoft.com/office/officeart/2005/8/layout/hierarchy1"/>
    <dgm:cxn modelId="{B2076202-DA1A-B149-B520-565EA37AEB3D}" type="presOf" srcId="{5EFB37E2-D0D0-DB4E-A38B-1B514914A3C5}" destId="{912F5B70-6FC5-8B42-9687-22C905936EC3}" srcOrd="0" destOrd="0" presId="urn:microsoft.com/office/officeart/2005/8/layout/hierarchy1"/>
    <dgm:cxn modelId="{9445780B-5B4E-CD4A-AC80-1688719E7AE6}" type="presOf" srcId="{A50B3858-6E7A-CF49-976E-6EAB392BE0D0}" destId="{836875EB-CA94-4E44-A012-9BB076991EF3}" srcOrd="0" destOrd="0" presId="urn:microsoft.com/office/officeart/2005/8/layout/hierarchy1"/>
    <dgm:cxn modelId="{9BAEE70B-A012-4E4A-A67E-A3D4A2B60447}" srcId="{A50B3858-6E7A-CF49-976E-6EAB392BE0D0}" destId="{A2385D07-5ACB-9540-8338-BDED307D294A}" srcOrd="0" destOrd="0" parTransId="{3BB489CD-4E4A-4D49-BC9F-E8729264224D}" sibTransId="{87FCE113-44B0-5B43-9772-56223671A3FD}"/>
    <dgm:cxn modelId="{30ACC313-C6C2-A745-A3A3-FDE34AE2C4C4}" type="presOf" srcId="{44D25DEF-75DC-E94D-9A05-6C4D29F9DBDB}" destId="{F1A3DAD9-D48B-6E44-AC45-1A0B7D662C92}" srcOrd="0" destOrd="0" presId="urn:microsoft.com/office/officeart/2005/8/layout/hierarchy1"/>
    <dgm:cxn modelId="{1B642F1E-6C5F-4B48-BD83-8F3B1AA109BE}" srcId="{A89B714A-CED4-054D-BC6C-664C0F8BC8C1}" destId="{44D25DEF-75DC-E94D-9A05-6C4D29F9DBDB}" srcOrd="0" destOrd="0" parTransId="{8A9F6D91-826C-644D-965E-33ABC589FD21}" sibTransId="{4A0F0A8F-04CD-034D-871A-5A99898B75BE}"/>
    <dgm:cxn modelId="{C5516623-46F2-444D-B941-9DCCFB68474B}" type="presOf" srcId="{A2385D07-5ACB-9540-8338-BDED307D294A}" destId="{C5708691-E4DA-5243-B318-3C8F2C9C5C70}" srcOrd="0" destOrd="0" presId="urn:microsoft.com/office/officeart/2005/8/layout/hierarchy1"/>
    <dgm:cxn modelId="{E5C00E2C-798D-6946-8DA3-C2BAB5A48817}" type="presOf" srcId="{CA2A781A-1582-E64E-8893-EBA0CD403015}" destId="{6281B656-F77E-5D4E-8889-7AAEBF3D87A7}" srcOrd="0" destOrd="0" presId="urn:microsoft.com/office/officeart/2005/8/layout/hierarchy1"/>
    <dgm:cxn modelId="{7FC41C63-5D42-C645-90E6-ECC42ACCF4C8}" srcId="{44D25DEF-75DC-E94D-9A05-6C4D29F9DBDB}" destId="{A50B3858-6E7A-CF49-976E-6EAB392BE0D0}" srcOrd="1" destOrd="0" parTransId="{CA2A781A-1582-E64E-8893-EBA0CD403015}" sibTransId="{FFDDB679-9866-FF42-8A0F-E4F546456859}"/>
    <dgm:cxn modelId="{DA6B7384-2746-9E4C-9744-E22F321CBCFF}" srcId="{C83FE2B7-80D1-4349-ADCD-ECC3E5D0E41A}" destId="{F4756098-4829-054C-AE3A-6DC4EB21AA5B}" srcOrd="0" destOrd="0" parTransId="{5F9B25F2-BDA1-054A-8DCA-311A6E213514}" sibTransId="{1E5F06A8-D2D9-8045-AA36-F14E6618EE36}"/>
    <dgm:cxn modelId="{05BAB1A2-94F3-E949-9EE9-A2987443285B}" type="presOf" srcId="{F4756098-4829-054C-AE3A-6DC4EB21AA5B}" destId="{69073AAC-82F5-1F48-A38E-5522B6070E19}" srcOrd="0" destOrd="0" presId="urn:microsoft.com/office/officeart/2005/8/layout/hierarchy1"/>
    <dgm:cxn modelId="{86D990C3-BB70-8F47-A357-2B5847E9A180}" srcId="{44D25DEF-75DC-E94D-9A05-6C4D29F9DBDB}" destId="{C83FE2B7-80D1-4349-ADCD-ECC3E5D0E41A}" srcOrd="0" destOrd="0" parTransId="{5EFB37E2-D0D0-DB4E-A38B-1B514914A3C5}" sibTransId="{D5C1B04A-7848-7F4E-86B0-30D5AD52DFCC}"/>
    <dgm:cxn modelId="{B8D66EC9-3EAA-6647-8587-37416BFC7C5F}" type="presOf" srcId="{A89B714A-CED4-054D-BC6C-664C0F8BC8C1}" destId="{92B74D33-E49C-D049-87F7-84A71DAC4C4B}" srcOrd="0" destOrd="0" presId="urn:microsoft.com/office/officeart/2005/8/layout/hierarchy1"/>
    <dgm:cxn modelId="{1288F4CB-DAD4-9243-A994-2C27C8E13BEA}" type="presOf" srcId="{5F9B25F2-BDA1-054A-8DCA-311A6E213514}" destId="{EC745CFD-1482-DF4B-A939-AC3B6E036518}" srcOrd="0" destOrd="0" presId="urn:microsoft.com/office/officeart/2005/8/layout/hierarchy1"/>
    <dgm:cxn modelId="{0E3859FD-D292-8145-80C4-67E3DB6D49B9}" type="presOf" srcId="{C83FE2B7-80D1-4349-ADCD-ECC3E5D0E41A}" destId="{94ACB980-0F0E-8D42-B504-833C27F91233}" srcOrd="0" destOrd="0" presId="urn:microsoft.com/office/officeart/2005/8/layout/hierarchy1"/>
    <dgm:cxn modelId="{CB14C19B-8826-8142-BDCB-143F08E6943D}" type="presParOf" srcId="{92B74D33-E49C-D049-87F7-84A71DAC4C4B}" destId="{2971CF9D-95E6-EE4B-9F25-B226439EF052}" srcOrd="0" destOrd="0" presId="urn:microsoft.com/office/officeart/2005/8/layout/hierarchy1"/>
    <dgm:cxn modelId="{31A5ADA9-C071-2242-B709-E98D5FBA4AEA}" type="presParOf" srcId="{2971CF9D-95E6-EE4B-9F25-B226439EF052}" destId="{43A158B7-45A3-6B43-884B-F3C39612A0F9}" srcOrd="0" destOrd="0" presId="urn:microsoft.com/office/officeart/2005/8/layout/hierarchy1"/>
    <dgm:cxn modelId="{448EDD5A-F063-184C-B17E-4BF197BAB63B}" type="presParOf" srcId="{43A158B7-45A3-6B43-884B-F3C39612A0F9}" destId="{A20666DE-E450-DA48-BCC5-D4E78C652509}" srcOrd="0" destOrd="0" presId="urn:microsoft.com/office/officeart/2005/8/layout/hierarchy1"/>
    <dgm:cxn modelId="{8E2EA865-CBEF-6B40-9AC6-14588B624A93}" type="presParOf" srcId="{43A158B7-45A3-6B43-884B-F3C39612A0F9}" destId="{F1A3DAD9-D48B-6E44-AC45-1A0B7D662C92}" srcOrd="1" destOrd="0" presId="urn:microsoft.com/office/officeart/2005/8/layout/hierarchy1"/>
    <dgm:cxn modelId="{2CE6BA76-8208-124D-AE6D-672FE69103A6}" type="presParOf" srcId="{2971CF9D-95E6-EE4B-9F25-B226439EF052}" destId="{945F4586-ACD2-AA43-97FD-6B854423A8A3}" srcOrd="1" destOrd="0" presId="urn:microsoft.com/office/officeart/2005/8/layout/hierarchy1"/>
    <dgm:cxn modelId="{C3C82332-85AA-6044-8288-5A0DB9C3C337}" type="presParOf" srcId="{945F4586-ACD2-AA43-97FD-6B854423A8A3}" destId="{912F5B70-6FC5-8B42-9687-22C905936EC3}" srcOrd="0" destOrd="0" presId="urn:microsoft.com/office/officeart/2005/8/layout/hierarchy1"/>
    <dgm:cxn modelId="{6B39CD95-4071-A744-A58A-26486D36188D}" type="presParOf" srcId="{945F4586-ACD2-AA43-97FD-6B854423A8A3}" destId="{B5D2AA40-A595-E741-B0B7-6665071B835F}" srcOrd="1" destOrd="0" presId="urn:microsoft.com/office/officeart/2005/8/layout/hierarchy1"/>
    <dgm:cxn modelId="{561C39B8-1A65-0D4A-B6DD-895AF6913023}" type="presParOf" srcId="{B5D2AA40-A595-E741-B0B7-6665071B835F}" destId="{D19BEC2B-92B1-F347-9A05-2E2A8DA49094}" srcOrd="0" destOrd="0" presId="urn:microsoft.com/office/officeart/2005/8/layout/hierarchy1"/>
    <dgm:cxn modelId="{208C047C-B44B-044E-A738-BB8CE3F7A127}" type="presParOf" srcId="{D19BEC2B-92B1-F347-9A05-2E2A8DA49094}" destId="{B1724726-A58F-7545-B2AE-99DC70D547B2}" srcOrd="0" destOrd="0" presId="urn:microsoft.com/office/officeart/2005/8/layout/hierarchy1"/>
    <dgm:cxn modelId="{A09B3096-0ABD-DF48-B9B4-8F85BD99280E}" type="presParOf" srcId="{D19BEC2B-92B1-F347-9A05-2E2A8DA49094}" destId="{94ACB980-0F0E-8D42-B504-833C27F91233}" srcOrd="1" destOrd="0" presId="urn:microsoft.com/office/officeart/2005/8/layout/hierarchy1"/>
    <dgm:cxn modelId="{4C176911-CC43-F144-BFCE-611960A63B93}" type="presParOf" srcId="{B5D2AA40-A595-E741-B0B7-6665071B835F}" destId="{83E3EF99-347F-4F42-92E1-458218FFAD56}" srcOrd="1" destOrd="0" presId="urn:microsoft.com/office/officeart/2005/8/layout/hierarchy1"/>
    <dgm:cxn modelId="{84A3C2B4-C2E8-1F48-947F-6D7C44AE7587}" type="presParOf" srcId="{83E3EF99-347F-4F42-92E1-458218FFAD56}" destId="{EC745CFD-1482-DF4B-A939-AC3B6E036518}" srcOrd="0" destOrd="0" presId="urn:microsoft.com/office/officeart/2005/8/layout/hierarchy1"/>
    <dgm:cxn modelId="{B853F9F9-38DE-F94F-9EA4-62AC67A3EFD9}" type="presParOf" srcId="{83E3EF99-347F-4F42-92E1-458218FFAD56}" destId="{A68EE50F-11FF-9F4B-BCDB-3D780057C837}" srcOrd="1" destOrd="0" presId="urn:microsoft.com/office/officeart/2005/8/layout/hierarchy1"/>
    <dgm:cxn modelId="{988BBD60-2F64-E741-84E0-067A170D0B84}" type="presParOf" srcId="{A68EE50F-11FF-9F4B-BCDB-3D780057C837}" destId="{5032A3D5-1FBD-AD40-B7ED-E08716B12805}" srcOrd="0" destOrd="0" presId="urn:microsoft.com/office/officeart/2005/8/layout/hierarchy1"/>
    <dgm:cxn modelId="{086AA8F4-75F7-0044-BBE5-2F54F0ED0E9C}" type="presParOf" srcId="{5032A3D5-1FBD-AD40-B7ED-E08716B12805}" destId="{4A6CF63D-C2C1-AE4B-A256-642EC618AECC}" srcOrd="0" destOrd="0" presId="urn:microsoft.com/office/officeart/2005/8/layout/hierarchy1"/>
    <dgm:cxn modelId="{80079AEE-26C3-5E4F-8326-2918207D2AA8}" type="presParOf" srcId="{5032A3D5-1FBD-AD40-B7ED-E08716B12805}" destId="{69073AAC-82F5-1F48-A38E-5522B6070E19}" srcOrd="1" destOrd="0" presId="urn:microsoft.com/office/officeart/2005/8/layout/hierarchy1"/>
    <dgm:cxn modelId="{83B94BFD-4A87-9B4A-BCCC-7108C94DEEF7}" type="presParOf" srcId="{A68EE50F-11FF-9F4B-BCDB-3D780057C837}" destId="{E4905076-0962-0F47-BE0B-19FE99684C98}" srcOrd="1" destOrd="0" presId="urn:microsoft.com/office/officeart/2005/8/layout/hierarchy1"/>
    <dgm:cxn modelId="{F5A78E5D-6112-2F4A-9640-304203C6D92B}" type="presParOf" srcId="{945F4586-ACD2-AA43-97FD-6B854423A8A3}" destId="{6281B656-F77E-5D4E-8889-7AAEBF3D87A7}" srcOrd="2" destOrd="0" presId="urn:microsoft.com/office/officeart/2005/8/layout/hierarchy1"/>
    <dgm:cxn modelId="{C46F628A-3663-2249-9605-BB8FAB8A0000}" type="presParOf" srcId="{945F4586-ACD2-AA43-97FD-6B854423A8A3}" destId="{C2B94C58-4DD1-A943-88BB-7F678A0F06F9}" srcOrd="3" destOrd="0" presId="urn:microsoft.com/office/officeart/2005/8/layout/hierarchy1"/>
    <dgm:cxn modelId="{EFEC7F16-1BF7-864B-8BD2-5A08E5810728}" type="presParOf" srcId="{C2B94C58-4DD1-A943-88BB-7F678A0F06F9}" destId="{408AE40E-4D65-0E44-9A9A-5DC9AFCDE52E}" srcOrd="0" destOrd="0" presId="urn:microsoft.com/office/officeart/2005/8/layout/hierarchy1"/>
    <dgm:cxn modelId="{223F31D0-6A8C-2D48-A456-42E662AF586C}" type="presParOf" srcId="{408AE40E-4D65-0E44-9A9A-5DC9AFCDE52E}" destId="{0F8E1B80-58AD-1343-89E8-26802053649D}" srcOrd="0" destOrd="0" presId="urn:microsoft.com/office/officeart/2005/8/layout/hierarchy1"/>
    <dgm:cxn modelId="{CAFB356B-26F2-6949-911B-342F70B31E8A}" type="presParOf" srcId="{408AE40E-4D65-0E44-9A9A-5DC9AFCDE52E}" destId="{836875EB-CA94-4E44-A012-9BB076991EF3}" srcOrd="1" destOrd="0" presId="urn:microsoft.com/office/officeart/2005/8/layout/hierarchy1"/>
    <dgm:cxn modelId="{2EC08F04-FD24-114C-9396-C24CC18C6AE5}" type="presParOf" srcId="{C2B94C58-4DD1-A943-88BB-7F678A0F06F9}" destId="{A68284BA-C2D1-0F42-ABB8-34A25D4B1586}" srcOrd="1" destOrd="0" presId="urn:microsoft.com/office/officeart/2005/8/layout/hierarchy1"/>
    <dgm:cxn modelId="{83683FB6-23C6-D847-81AF-8A6FEAEFDDC0}" type="presParOf" srcId="{A68284BA-C2D1-0F42-ABB8-34A25D4B1586}" destId="{D0155A75-2462-EE49-86D9-9B39655DE648}" srcOrd="0" destOrd="0" presId="urn:microsoft.com/office/officeart/2005/8/layout/hierarchy1"/>
    <dgm:cxn modelId="{05B44D13-F0CB-F24A-B629-9E8B8DF5F97C}" type="presParOf" srcId="{A68284BA-C2D1-0F42-ABB8-34A25D4B1586}" destId="{80B18197-0E77-E849-87E9-AFA019187825}" srcOrd="1" destOrd="0" presId="urn:microsoft.com/office/officeart/2005/8/layout/hierarchy1"/>
    <dgm:cxn modelId="{5B587EE9-8918-7740-9C75-8895983795F0}" type="presParOf" srcId="{80B18197-0E77-E849-87E9-AFA019187825}" destId="{9A7A8171-D2E8-4F42-B0C7-39BDE5EB5198}" srcOrd="0" destOrd="0" presId="urn:microsoft.com/office/officeart/2005/8/layout/hierarchy1"/>
    <dgm:cxn modelId="{7627AC55-504B-9A44-994A-FC638BD5FE3D}" type="presParOf" srcId="{9A7A8171-D2E8-4F42-B0C7-39BDE5EB5198}" destId="{8D55188E-69DA-EC4C-9CE9-02362F072450}" srcOrd="0" destOrd="0" presId="urn:microsoft.com/office/officeart/2005/8/layout/hierarchy1"/>
    <dgm:cxn modelId="{7C0F3232-78A2-D54E-A65A-7FF618182179}" type="presParOf" srcId="{9A7A8171-D2E8-4F42-B0C7-39BDE5EB5198}" destId="{C5708691-E4DA-5243-B318-3C8F2C9C5C70}" srcOrd="1" destOrd="0" presId="urn:microsoft.com/office/officeart/2005/8/layout/hierarchy1"/>
    <dgm:cxn modelId="{8D7E52C1-5DF1-E34C-8B7F-ABEB32AF1AD2}" type="presParOf" srcId="{80B18197-0E77-E849-87E9-AFA019187825}" destId="{9DCE0615-67D5-B046-90DE-0110FF4D87A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9BEA01D-1269-6A4F-95D5-4E3B7225F02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E868368-2BA1-8540-94EE-B31B8F129A16}">
      <dgm:prSet phldrT="[Text]"/>
      <dgm:spPr/>
      <dgm:t>
        <a:bodyPr/>
        <a:lstStyle/>
        <a:p>
          <a:r>
            <a:rPr lang="en-US" b="1" i="0" dirty="0">
              <a:solidFill>
                <a:schemeClr val="tx1"/>
              </a:solidFill>
            </a:rPr>
            <a:t>Differences include:</a:t>
          </a:r>
        </a:p>
      </dgm:t>
    </dgm:pt>
    <dgm:pt modelId="{A2A991A3-3D68-144F-AECE-A45BC681D4F1}" type="parTrans" cxnId="{A131937B-AEFD-924C-9512-C8B41BD38563}">
      <dgm:prSet/>
      <dgm:spPr/>
      <dgm:t>
        <a:bodyPr/>
        <a:lstStyle/>
        <a:p>
          <a:endParaRPr lang="en-US"/>
        </a:p>
      </dgm:t>
    </dgm:pt>
    <dgm:pt modelId="{32B99E3A-4FAD-F746-B728-0FA7EC4E4410}" type="sibTrans" cxnId="{A131937B-AEFD-924C-9512-C8B41BD38563}">
      <dgm:prSet/>
      <dgm:spPr/>
      <dgm:t>
        <a:bodyPr/>
        <a:lstStyle/>
        <a:p>
          <a:endParaRPr lang="en-US"/>
        </a:p>
      </dgm:t>
    </dgm:pt>
    <dgm:pt modelId="{41723558-D4A9-8640-B8BC-5332DC8882EF}">
      <dgm:prSet/>
      <dgm:spPr/>
      <dgm:t>
        <a:bodyPr/>
        <a:lstStyle/>
        <a:p>
          <a:r>
            <a:rPr lang="en-US">
              <a:solidFill>
                <a:schemeClr val="tx2">
                  <a:lumMod val="10000"/>
                </a:schemeClr>
              </a:solidFill>
            </a:rPr>
            <a:t>Version number	</a:t>
          </a:r>
          <a:endParaRPr lang="en-US" dirty="0">
            <a:solidFill>
              <a:schemeClr val="tx2">
                <a:lumMod val="10000"/>
              </a:schemeClr>
            </a:solidFill>
          </a:endParaRPr>
        </a:p>
      </dgm:t>
    </dgm:pt>
    <dgm:pt modelId="{2E7411D4-F2CF-524E-8BD1-177A4DB99D84}" type="parTrans" cxnId="{B49478E8-5E4D-7943-A183-38F7DC42395E}">
      <dgm:prSet/>
      <dgm:spPr/>
      <dgm:t>
        <a:bodyPr/>
        <a:lstStyle/>
        <a:p>
          <a:endParaRPr lang="en-US"/>
        </a:p>
      </dgm:t>
    </dgm:pt>
    <dgm:pt modelId="{A5EE1CC7-EBE6-4041-9ACB-C2AD501D97D3}" type="sibTrans" cxnId="{B49478E8-5E4D-7943-A183-38F7DC42395E}">
      <dgm:prSet/>
      <dgm:spPr/>
      <dgm:t>
        <a:bodyPr/>
        <a:lstStyle/>
        <a:p>
          <a:endParaRPr lang="en-US"/>
        </a:p>
      </dgm:t>
    </dgm:pt>
    <dgm:pt modelId="{53C0B20C-6F68-554C-8499-EF3C1D0B7B1D}">
      <dgm:prSet/>
      <dgm:spPr/>
      <dgm:t>
        <a:bodyPr/>
        <a:lstStyle/>
        <a:p>
          <a:r>
            <a:rPr lang="en-US">
              <a:solidFill>
                <a:schemeClr val="tx2">
                  <a:lumMod val="10000"/>
                </a:schemeClr>
              </a:solidFill>
            </a:rPr>
            <a:t>Message Authentication Code</a:t>
          </a:r>
          <a:endParaRPr lang="en-US" dirty="0">
            <a:solidFill>
              <a:schemeClr val="tx2">
                <a:lumMod val="10000"/>
              </a:schemeClr>
            </a:solidFill>
          </a:endParaRPr>
        </a:p>
      </dgm:t>
    </dgm:pt>
    <dgm:pt modelId="{C0686727-D326-3848-874A-7392948D2CAE}" type="parTrans" cxnId="{1816E951-4FB6-7241-8BB2-B087E345B001}">
      <dgm:prSet/>
      <dgm:spPr/>
      <dgm:t>
        <a:bodyPr/>
        <a:lstStyle/>
        <a:p>
          <a:endParaRPr lang="en-US"/>
        </a:p>
      </dgm:t>
    </dgm:pt>
    <dgm:pt modelId="{ADCDAD54-F3CD-1841-9577-2DF7A080570A}" type="sibTrans" cxnId="{1816E951-4FB6-7241-8BB2-B087E345B001}">
      <dgm:prSet/>
      <dgm:spPr/>
      <dgm:t>
        <a:bodyPr/>
        <a:lstStyle/>
        <a:p>
          <a:endParaRPr lang="en-US"/>
        </a:p>
      </dgm:t>
    </dgm:pt>
    <dgm:pt modelId="{DAA463D5-FF34-9D4F-B3C9-511AFCDCE85E}">
      <dgm:prSet/>
      <dgm:spPr/>
      <dgm:t>
        <a:bodyPr/>
        <a:lstStyle/>
        <a:p>
          <a:r>
            <a:rPr lang="en-US">
              <a:solidFill>
                <a:schemeClr val="tx2">
                  <a:lumMod val="10000"/>
                </a:schemeClr>
              </a:solidFill>
            </a:rPr>
            <a:t>Pseudorandom function</a:t>
          </a:r>
          <a:endParaRPr lang="en-US" dirty="0">
            <a:solidFill>
              <a:schemeClr val="tx2">
                <a:lumMod val="10000"/>
              </a:schemeClr>
            </a:solidFill>
          </a:endParaRPr>
        </a:p>
      </dgm:t>
    </dgm:pt>
    <dgm:pt modelId="{13FF3A7F-B072-394A-A398-A2AA3E61EBD3}" type="parTrans" cxnId="{BCF9EB5F-8598-A644-BA08-4D8F007CE3C5}">
      <dgm:prSet/>
      <dgm:spPr/>
      <dgm:t>
        <a:bodyPr/>
        <a:lstStyle/>
        <a:p>
          <a:endParaRPr lang="en-US"/>
        </a:p>
      </dgm:t>
    </dgm:pt>
    <dgm:pt modelId="{B5CA9AD5-9C49-744F-994A-374979250732}" type="sibTrans" cxnId="{BCF9EB5F-8598-A644-BA08-4D8F007CE3C5}">
      <dgm:prSet/>
      <dgm:spPr/>
      <dgm:t>
        <a:bodyPr/>
        <a:lstStyle/>
        <a:p>
          <a:endParaRPr lang="en-US"/>
        </a:p>
      </dgm:t>
    </dgm:pt>
    <dgm:pt modelId="{84C33899-8745-B74A-917F-19152DA6FD7E}">
      <dgm:prSet/>
      <dgm:spPr/>
      <dgm:t>
        <a:bodyPr/>
        <a:lstStyle/>
        <a:p>
          <a:r>
            <a:rPr lang="en-US">
              <a:solidFill>
                <a:schemeClr val="tx2">
                  <a:lumMod val="10000"/>
                </a:schemeClr>
              </a:solidFill>
            </a:rPr>
            <a:t>Alert keys</a:t>
          </a:r>
          <a:endParaRPr lang="en-US" dirty="0">
            <a:solidFill>
              <a:schemeClr val="tx2">
                <a:lumMod val="10000"/>
              </a:schemeClr>
            </a:solidFill>
          </a:endParaRPr>
        </a:p>
      </dgm:t>
    </dgm:pt>
    <dgm:pt modelId="{52C6AB56-EB49-744D-B293-22DF4F7422E6}" type="parTrans" cxnId="{49B26557-26F9-BA49-A543-CE3F84742C39}">
      <dgm:prSet/>
      <dgm:spPr/>
      <dgm:t>
        <a:bodyPr/>
        <a:lstStyle/>
        <a:p>
          <a:endParaRPr lang="en-US"/>
        </a:p>
      </dgm:t>
    </dgm:pt>
    <dgm:pt modelId="{506A77F3-FE33-3B4D-BB7D-1F607CD8E785}" type="sibTrans" cxnId="{49B26557-26F9-BA49-A543-CE3F84742C39}">
      <dgm:prSet/>
      <dgm:spPr/>
      <dgm:t>
        <a:bodyPr/>
        <a:lstStyle/>
        <a:p>
          <a:endParaRPr lang="en-US"/>
        </a:p>
      </dgm:t>
    </dgm:pt>
    <dgm:pt modelId="{CD050570-3B7C-1445-BCF8-298FFCB33962}">
      <dgm:prSet/>
      <dgm:spPr/>
      <dgm:t>
        <a:bodyPr/>
        <a:lstStyle/>
        <a:p>
          <a:r>
            <a:rPr lang="en-US">
              <a:solidFill>
                <a:schemeClr val="tx2">
                  <a:lumMod val="10000"/>
                </a:schemeClr>
              </a:solidFill>
            </a:rPr>
            <a:t>Cipher suites</a:t>
          </a:r>
          <a:endParaRPr lang="en-US" dirty="0">
            <a:solidFill>
              <a:schemeClr val="tx2">
                <a:lumMod val="10000"/>
              </a:schemeClr>
            </a:solidFill>
          </a:endParaRPr>
        </a:p>
      </dgm:t>
    </dgm:pt>
    <dgm:pt modelId="{E5DB80F7-138B-C049-BBEA-CCD195B58992}" type="parTrans" cxnId="{CF0791E4-A09C-4743-9CFC-C249394034CA}">
      <dgm:prSet/>
      <dgm:spPr/>
      <dgm:t>
        <a:bodyPr/>
        <a:lstStyle/>
        <a:p>
          <a:endParaRPr lang="en-US"/>
        </a:p>
      </dgm:t>
    </dgm:pt>
    <dgm:pt modelId="{03A342F2-4E09-1243-B98E-166AB0F48F69}" type="sibTrans" cxnId="{CF0791E4-A09C-4743-9CFC-C249394034CA}">
      <dgm:prSet/>
      <dgm:spPr/>
      <dgm:t>
        <a:bodyPr/>
        <a:lstStyle/>
        <a:p>
          <a:endParaRPr lang="en-US"/>
        </a:p>
      </dgm:t>
    </dgm:pt>
    <dgm:pt modelId="{69409599-459E-4A4B-942C-05F8F49220C9}">
      <dgm:prSet/>
      <dgm:spPr/>
      <dgm:t>
        <a:bodyPr/>
        <a:lstStyle/>
        <a:p>
          <a:r>
            <a:rPr lang="en-US">
              <a:solidFill>
                <a:schemeClr val="tx2">
                  <a:lumMod val="10000"/>
                </a:schemeClr>
              </a:solidFill>
            </a:rPr>
            <a:t>Client certificate types</a:t>
          </a:r>
          <a:endParaRPr lang="en-US" dirty="0">
            <a:solidFill>
              <a:schemeClr val="tx2">
                <a:lumMod val="10000"/>
              </a:schemeClr>
            </a:solidFill>
          </a:endParaRPr>
        </a:p>
      </dgm:t>
    </dgm:pt>
    <dgm:pt modelId="{FD965DC6-44CD-684F-B063-F57791848970}" type="parTrans" cxnId="{CFB3FB31-5488-A04F-B75B-996D79B014BC}">
      <dgm:prSet/>
      <dgm:spPr/>
      <dgm:t>
        <a:bodyPr/>
        <a:lstStyle/>
        <a:p>
          <a:endParaRPr lang="en-US"/>
        </a:p>
      </dgm:t>
    </dgm:pt>
    <dgm:pt modelId="{DCE68485-1FE9-524E-B343-4E4577C022A6}" type="sibTrans" cxnId="{CFB3FB31-5488-A04F-B75B-996D79B014BC}">
      <dgm:prSet/>
      <dgm:spPr/>
      <dgm:t>
        <a:bodyPr/>
        <a:lstStyle/>
        <a:p>
          <a:endParaRPr lang="en-US"/>
        </a:p>
      </dgm:t>
    </dgm:pt>
    <dgm:pt modelId="{01FAC55E-E5D7-3842-AD33-54ADDAA1AEDB}">
      <dgm:prSet/>
      <dgm:spPr/>
      <dgm:t>
        <a:bodyPr/>
        <a:lstStyle/>
        <a:p>
          <a:r>
            <a:rPr lang="en-US">
              <a:solidFill>
                <a:schemeClr val="tx2">
                  <a:lumMod val="10000"/>
                </a:schemeClr>
              </a:solidFill>
            </a:rPr>
            <a:t>Certificate_verify and Finished Messages</a:t>
          </a:r>
          <a:endParaRPr lang="en-US" dirty="0">
            <a:solidFill>
              <a:schemeClr val="tx2">
                <a:lumMod val="10000"/>
              </a:schemeClr>
            </a:solidFill>
          </a:endParaRPr>
        </a:p>
      </dgm:t>
    </dgm:pt>
    <dgm:pt modelId="{201FC47A-EBBE-B744-8418-5B68BCD0D70E}" type="parTrans" cxnId="{F6F35969-D495-C24A-8F7E-7E7DD963E477}">
      <dgm:prSet/>
      <dgm:spPr/>
      <dgm:t>
        <a:bodyPr/>
        <a:lstStyle/>
        <a:p>
          <a:endParaRPr lang="en-US"/>
        </a:p>
      </dgm:t>
    </dgm:pt>
    <dgm:pt modelId="{5F11CFBE-A62F-7A41-8070-31035D399DD2}" type="sibTrans" cxnId="{F6F35969-D495-C24A-8F7E-7E7DD963E477}">
      <dgm:prSet/>
      <dgm:spPr/>
      <dgm:t>
        <a:bodyPr/>
        <a:lstStyle/>
        <a:p>
          <a:endParaRPr lang="en-US"/>
        </a:p>
      </dgm:t>
    </dgm:pt>
    <dgm:pt modelId="{FEF1E440-8205-A64C-BC0A-4D5151428847}">
      <dgm:prSet/>
      <dgm:spPr/>
      <dgm:t>
        <a:bodyPr/>
        <a:lstStyle/>
        <a:p>
          <a:r>
            <a:rPr lang="en-US">
              <a:solidFill>
                <a:schemeClr val="tx2">
                  <a:lumMod val="10000"/>
                </a:schemeClr>
              </a:solidFill>
            </a:rPr>
            <a:t>Cryptographic computations</a:t>
          </a:r>
          <a:endParaRPr lang="en-US" dirty="0">
            <a:solidFill>
              <a:schemeClr val="tx2">
                <a:lumMod val="10000"/>
              </a:schemeClr>
            </a:solidFill>
          </a:endParaRPr>
        </a:p>
      </dgm:t>
    </dgm:pt>
    <dgm:pt modelId="{C119D04A-DE7F-0D4F-BCA9-5BB92E7613CC}" type="parTrans" cxnId="{3DE87F62-2B0E-3E47-85F0-AEBAAC17428A}">
      <dgm:prSet/>
      <dgm:spPr/>
      <dgm:t>
        <a:bodyPr/>
        <a:lstStyle/>
        <a:p>
          <a:endParaRPr lang="en-US"/>
        </a:p>
      </dgm:t>
    </dgm:pt>
    <dgm:pt modelId="{494E2AD9-2F41-CC4E-B39C-59B281E7EB2D}" type="sibTrans" cxnId="{3DE87F62-2B0E-3E47-85F0-AEBAAC17428A}">
      <dgm:prSet/>
      <dgm:spPr/>
      <dgm:t>
        <a:bodyPr/>
        <a:lstStyle/>
        <a:p>
          <a:endParaRPr lang="en-US"/>
        </a:p>
      </dgm:t>
    </dgm:pt>
    <dgm:pt modelId="{F7C11F92-11FA-D245-A8ED-B7957C942A18}">
      <dgm:prSet/>
      <dgm:spPr/>
      <dgm:t>
        <a:bodyPr/>
        <a:lstStyle/>
        <a:p>
          <a:r>
            <a:rPr lang="en-US">
              <a:solidFill>
                <a:schemeClr val="tx2">
                  <a:lumMod val="10000"/>
                </a:schemeClr>
              </a:solidFill>
            </a:rPr>
            <a:t>Padding </a:t>
          </a:r>
          <a:endParaRPr lang="en-US" dirty="0">
            <a:solidFill>
              <a:schemeClr val="tx2">
                <a:lumMod val="10000"/>
              </a:schemeClr>
            </a:solidFill>
          </a:endParaRPr>
        </a:p>
      </dgm:t>
    </dgm:pt>
    <dgm:pt modelId="{8C0A2233-2338-7B42-973F-9F2A66B8937C}" type="parTrans" cxnId="{54EFF46D-0C8B-FC45-B0A9-346AAB2105AA}">
      <dgm:prSet/>
      <dgm:spPr/>
      <dgm:t>
        <a:bodyPr/>
        <a:lstStyle/>
        <a:p>
          <a:endParaRPr lang="en-US"/>
        </a:p>
      </dgm:t>
    </dgm:pt>
    <dgm:pt modelId="{5894DB8F-DC1C-8F48-8EE8-1C71C636E605}" type="sibTrans" cxnId="{54EFF46D-0C8B-FC45-B0A9-346AAB2105AA}">
      <dgm:prSet/>
      <dgm:spPr/>
      <dgm:t>
        <a:bodyPr/>
        <a:lstStyle/>
        <a:p>
          <a:endParaRPr lang="en-US"/>
        </a:p>
      </dgm:t>
    </dgm:pt>
    <dgm:pt modelId="{A81A258F-68D6-0344-ADA9-AB52CAF8204B}" type="pres">
      <dgm:prSet presAssocID="{09BEA01D-1269-6A4F-95D5-4E3B7225F021}" presName="Name0" presStyleCnt="0">
        <dgm:presLayoutVars>
          <dgm:dir/>
          <dgm:animLvl val="lvl"/>
          <dgm:resizeHandles val="exact"/>
        </dgm:presLayoutVars>
      </dgm:prSet>
      <dgm:spPr/>
    </dgm:pt>
    <dgm:pt modelId="{C8B6BEA2-BEFB-5548-836F-665A20FF849D}" type="pres">
      <dgm:prSet presAssocID="{DE868368-2BA1-8540-94EE-B31B8F129A16}" presName="composite" presStyleCnt="0"/>
      <dgm:spPr/>
    </dgm:pt>
    <dgm:pt modelId="{A64241DA-95DB-1240-B61B-555A5A9A448B}" type="pres">
      <dgm:prSet presAssocID="{DE868368-2BA1-8540-94EE-B31B8F129A16}" presName="parTx" presStyleLbl="alignNode1" presStyleIdx="0" presStyleCnt="1">
        <dgm:presLayoutVars>
          <dgm:chMax val="0"/>
          <dgm:chPref val="0"/>
          <dgm:bulletEnabled val="1"/>
        </dgm:presLayoutVars>
      </dgm:prSet>
      <dgm:spPr/>
    </dgm:pt>
    <dgm:pt modelId="{798F8C2B-9F50-584F-8711-71BA7DBF532A}" type="pres">
      <dgm:prSet presAssocID="{DE868368-2BA1-8540-94EE-B31B8F129A16}" presName="desTx" presStyleLbl="alignAccFollowNode1" presStyleIdx="0" presStyleCnt="1">
        <dgm:presLayoutVars>
          <dgm:bulletEnabled val="1"/>
        </dgm:presLayoutVars>
      </dgm:prSet>
      <dgm:spPr/>
    </dgm:pt>
  </dgm:ptLst>
  <dgm:cxnLst>
    <dgm:cxn modelId="{FC6F7106-DA13-1147-B240-0DCECA9BA7F8}" type="presOf" srcId="{CD050570-3B7C-1445-BCF8-298FFCB33962}" destId="{798F8C2B-9F50-584F-8711-71BA7DBF532A}" srcOrd="0" destOrd="4" presId="urn:microsoft.com/office/officeart/2005/8/layout/hList1"/>
    <dgm:cxn modelId="{9E4D4122-82E1-1D4E-91F2-ADC39A0440E8}" type="presOf" srcId="{41723558-D4A9-8640-B8BC-5332DC8882EF}" destId="{798F8C2B-9F50-584F-8711-71BA7DBF532A}" srcOrd="0" destOrd="0" presId="urn:microsoft.com/office/officeart/2005/8/layout/hList1"/>
    <dgm:cxn modelId="{CFB3FB31-5488-A04F-B75B-996D79B014BC}" srcId="{DE868368-2BA1-8540-94EE-B31B8F129A16}" destId="{69409599-459E-4A4B-942C-05F8F49220C9}" srcOrd="5" destOrd="0" parTransId="{FD965DC6-44CD-684F-B063-F57791848970}" sibTransId="{DCE68485-1FE9-524E-B343-4E4577C022A6}"/>
    <dgm:cxn modelId="{BCF9EB5F-8598-A644-BA08-4D8F007CE3C5}" srcId="{DE868368-2BA1-8540-94EE-B31B8F129A16}" destId="{DAA463D5-FF34-9D4F-B3C9-511AFCDCE85E}" srcOrd="2" destOrd="0" parTransId="{13FF3A7F-B072-394A-A398-A2AA3E61EBD3}" sibTransId="{B5CA9AD5-9C49-744F-994A-374979250732}"/>
    <dgm:cxn modelId="{3DE87F62-2B0E-3E47-85F0-AEBAAC17428A}" srcId="{DE868368-2BA1-8540-94EE-B31B8F129A16}" destId="{FEF1E440-8205-A64C-BC0A-4D5151428847}" srcOrd="7" destOrd="0" parTransId="{C119D04A-DE7F-0D4F-BCA9-5BB92E7613CC}" sibTransId="{494E2AD9-2F41-CC4E-B39C-59B281E7EB2D}"/>
    <dgm:cxn modelId="{BA8CA144-1763-8145-9785-040A1C9AB18F}" type="presOf" srcId="{F7C11F92-11FA-D245-A8ED-B7957C942A18}" destId="{798F8C2B-9F50-584F-8711-71BA7DBF532A}" srcOrd="0" destOrd="8" presId="urn:microsoft.com/office/officeart/2005/8/layout/hList1"/>
    <dgm:cxn modelId="{F6F35969-D495-C24A-8F7E-7E7DD963E477}" srcId="{DE868368-2BA1-8540-94EE-B31B8F129A16}" destId="{01FAC55E-E5D7-3842-AD33-54ADDAA1AEDB}" srcOrd="6" destOrd="0" parTransId="{201FC47A-EBBE-B744-8418-5B68BCD0D70E}" sibTransId="{5F11CFBE-A62F-7A41-8070-31035D399DD2}"/>
    <dgm:cxn modelId="{CF0D8E4C-0ECF-5D49-A0E8-2D489286F06B}" type="presOf" srcId="{01FAC55E-E5D7-3842-AD33-54ADDAA1AEDB}" destId="{798F8C2B-9F50-584F-8711-71BA7DBF532A}" srcOrd="0" destOrd="6" presId="urn:microsoft.com/office/officeart/2005/8/layout/hList1"/>
    <dgm:cxn modelId="{54EFF46D-0C8B-FC45-B0A9-346AAB2105AA}" srcId="{DE868368-2BA1-8540-94EE-B31B8F129A16}" destId="{F7C11F92-11FA-D245-A8ED-B7957C942A18}" srcOrd="8" destOrd="0" parTransId="{8C0A2233-2338-7B42-973F-9F2A66B8937C}" sibTransId="{5894DB8F-DC1C-8F48-8EE8-1C71C636E605}"/>
    <dgm:cxn modelId="{1816E951-4FB6-7241-8BB2-B087E345B001}" srcId="{DE868368-2BA1-8540-94EE-B31B8F129A16}" destId="{53C0B20C-6F68-554C-8499-EF3C1D0B7B1D}" srcOrd="1" destOrd="0" parTransId="{C0686727-D326-3848-874A-7392948D2CAE}" sibTransId="{ADCDAD54-F3CD-1841-9577-2DF7A080570A}"/>
    <dgm:cxn modelId="{9A42D774-B16C-7841-8F8D-9CF2C7D7AEE5}" type="presOf" srcId="{09BEA01D-1269-6A4F-95D5-4E3B7225F021}" destId="{A81A258F-68D6-0344-ADA9-AB52CAF8204B}" srcOrd="0" destOrd="0" presId="urn:microsoft.com/office/officeart/2005/8/layout/hList1"/>
    <dgm:cxn modelId="{49B26557-26F9-BA49-A543-CE3F84742C39}" srcId="{DE868368-2BA1-8540-94EE-B31B8F129A16}" destId="{84C33899-8745-B74A-917F-19152DA6FD7E}" srcOrd="3" destOrd="0" parTransId="{52C6AB56-EB49-744D-B293-22DF4F7422E6}" sibTransId="{506A77F3-FE33-3B4D-BB7D-1F607CD8E785}"/>
    <dgm:cxn modelId="{A131937B-AEFD-924C-9512-C8B41BD38563}" srcId="{09BEA01D-1269-6A4F-95D5-4E3B7225F021}" destId="{DE868368-2BA1-8540-94EE-B31B8F129A16}" srcOrd="0" destOrd="0" parTransId="{A2A991A3-3D68-144F-AECE-A45BC681D4F1}" sibTransId="{32B99E3A-4FAD-F746-B728-0FA7EC4E4410}"/>
    <dgm:cxn modelId="{E3745185-3174-7B4C-A4FF-C513F2D6C432}" type="presOf" srcId="{DAA463D5-FF34-9D4F-B3C9-511AFCDCE85E}" destId="{798F8C2B-9F50-584F-8711-71BA7DBF532A}" srcOrd="0" destOrd="2" presId="urn:microsoft.com/office/officeart/2005/8/layout/hList1"/>
    <dgm:cxn modelId="{E9CCD5A4-048C-D54E-9717-3798074A4929}" type="presOf" srcId="{69409599-459E-4A4B-942C-05F8F49220C9}" destId="{798F8C2B-9F50-584F-8711-71BA7DBF532A}" srcOrd="0" destOrd="5" presId="urn:microsoft.com/office/officeart/2005/8/layout/hList1"/>
    <dgm:cxn modelId="{D4FD0DA6-6412-AF4D-8238-4DC568F78382}" type="presOf" srcId="{53C0B20C-6F68-554C-8499-EF3C1D0B7B1D}" destId="{798F8C2B-9F50-584F-8711-71BA7DBF532A}" srcOrd="0" destOrd="1" presId="urn:microsoft.com/office/officeart/2005/8/layout/hList1"/>
    <dgm:cxn modelId="{454871B2-5CA3-5A43-A57B-DBB5B6E73FB0}" type="presOf" srcId="{84C33899-8745-B74A-917F-19152DA6FD7E}" destId="{798F8C2B-9F50-584F-8711-71BA7DBF532A}" srcOrd="0" destOrd="3" presId="urn:microsoft.com/office/officeart/2005/8/layout/hList1"/>
    <dgm:cxn modelId="{B68223B8-CCE7-B148-A749-0DA17F79ABD5}" type="presOf" srcId="{FEF1E440-8205-A64C-BC0A-4D5151428847}" destId="{798F8C2B-9F50-584F-8711-71BA7DBF532A}" srcOrd="0" destOrd="7" presId="urn:microsoft.com/office/officeart/2005/8/layout/hList1"/>
    <dgm:cxn modelId="{CF0791E4-A09C-4743-9CFC-C249394034CA}" srcId="{DE868368-2BA1-8540-94EE-B31B8F129A16}" destId="{CD050570-3B7C-1445-BCF8-298FFCB33962}" srcOrd="4" destOrd="0" parTransId="{E5DB80F7-138B-C049-BBEA-CCD195B58992}" sibTransId="{03A342F2-4E09-1243-B98E-166AB0F48F69}"/>
    <dgm:cxn modelId="{B49478E8-5E4D-7943-A183-38F7DC42395E}" srcId="{DE868368-2BA1-8540-94EE-B31B8F129A16}" destId="{41723558-D4A9-8640-B8BC-5332DC8882EF}" srcOrd="0" destOrd="0" parTransId="{2E7411D4-F2CF-524E-8BD1-177A4DB99D84}" sibTransId="{A5EE1CC7-EBE6-4041-9ACB-C2AD501D97D3}"/>
    <dgm:cxn modelId="{29579DFF-BC66-ED44-B7FD-D72525A0A1AD}" type="presOf" srcId="{DE868368-2BA1-8540-94EE-B31B8F129A16}" destId="{A64241DA-95DB-1240-B61B-555A5A9A448B}" srcOrd="0" destOrd="0" presId="urn:microsoft.com/office/officeart/2005/8/layout/hList1"/>
    <dgm:cxn modelId="{8DAC9968-E438-AA4D-81BC-078B255771A0}" type="presParOf" srcId="{A81A258F-68D6-0344-ADA9-AB52CAF8204B}" destId="{C8B6BEA2-BEFB-5548-836F-665A20FF849D}" srcOrd="0" destOrd="0" presId="urn:microsoft.com/office/officeart/2005/8/layout/hList1"/>
    <dgm:cxn modelId="{E3AF4E97-B378-DA49-B399-73A44E5EFB1D}" type="presParOf" srcId="{C8B6BEA2-BEFB-5548-836F-665A20FF849D}" destId="{A64241DA-95DB-1240-B61B-555A5A9A448B}" srcOrd="0" destOrd="0" presId="urn:microsoft.com/office/officeart/2005/8/layout/hList1"/>
    <dgm:cxn modelId="{EF0DFD48-6502-6D4C-961D-4885275D2D1A}" type="presParOf" srcId="{C8B6BEA2-BEFB-5548-836F-665A20FF849D}" destId="{798F8C2B-9F50-584F-8711-71BA7DBF532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E7B5CE0F-FD4A-9844-949C-C368F8B98526}"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DEB5A33-8DCA-2B43-B2D2-3EA9EC44B103}">
      <dgm:prSet custT="1"/>
      <dgm:spPr>
        <a:ln>
          <a:solidFill>
            <a:schemeClr val="bg2"/>
          </a:solidFill>
        </a:ln>
      </dgm:spPr>
      <dgm:t>
        <a:bodyPr/>
        <a:lstStyle/>
        <a:p>
          <a:pPr rtl="0"/>
          <a:r>
            <a:rPr lang="en-US" sz="2000" b="1" i="0" dirty="0"/>
            <a:t>For HTTPS, the agent acting as the HTTP client also acts as the TLS client</a:t>
          </a:r>
        </a:p>
      </dgm:t>
    </dgm:pt>
    <dgm:pt modelId="{D14BD42D-69AA-AE45-A403-49777BA864A3}" type="parTrans" cxnId="{7918173F-1E63-EC4E-8D50-85DDF1B1EB71}">
      <dgm:prSet/>
      <dgm:spPr/>
      <dgm:t>
        <a:bodyPr/>
        <a:lstStyle/>
        <a:p>
          <a:endParaRPr lang="en-US"/>
        </a:p>
      </dgm:t>
    </dgm:pt>
    <dgm:pt modelId="{0585B51A-42C2-F845-8F78-543FA7342217}" type="sibTrans" cxnId="{7918173F-1E63-EC4E-8D50-85DDF1B1EB71}">
      <dgm:prSet/>
      <dgm:spPr/>
      <dgm:t>
        <a:bodyPr/>
        <a:lstStyle/>
        <a:p>
          <a:endParaRPr lang="en-US"/>
        </a:p>
      </dgm:t>
    </dgm:pt>
    <dgm:pt modelId="{1B40BB66-17BC-CC49-9223-EBDAF11B3495}">
      <dgm:prSet custT="1"/>
      <dgm:spPr>
        <a:ln>
          <a:solidFill>
            <a:schemeClr val="bg2"/>
          </a:solidFill>
        </a:ln>
      </dgm:spPr>
      <dgm:t>
        <a:bodyPr/>
        <a:lstStyle/>
        <a:p>
          <a:pPr rtl="0"/>
          <a:r>
            <a:rPr lang="en-US" sz="1500" dirty="0"/>
            <a:t>The client initiates a connection to the server on the appropriate port and then sends the TLS </a:t>
          </a:r>
          <a:r>
            <a:rPr lang="en-US" sz="1500" dirty="0" err="1"/>
            <a:t>ClientHello</a:t>
          </a:r>
          <a:r>
            <a:rPr lang="en-US" sz="1500" dirty="0"/>
            <a:t> to begin the TLS handshake</a:t>
          </a:r>
        </a:p>
      </dgm:t>
    </dgm:pt>
    <dgm:pt modelId="{C96E835E-3933-B74D-9B28-27F33F819B8C}" type="parTrans" cxnId="{744D5D1D-6CCB-194A-BF2C-2D017773D73C}">
      <dgm:prSet/>
      <dgm:spPr/>
      <dgm:t>
        <a:bodyPr/>
        <a:lstStyle/>
        <a:p>
          <a:endParaRPr lang="en-US"/>
        </a:p>
      </dgm:t>
    </dgm:pt>
    <dgm:pt modelId="{FEA3B5D0-DD60-DC48-B0C8-79BA8F50981A}" type="sibTrans" cxnId="{744D5D1D-6CCB-194A-BF2C-2D017773D73C}">
      <dgm:prSet/>
      <dgm:spPr/>
      <dgm:t>
        <a:bodyPr/>
        <a:lstStyle/>
        <a:p>
          <a:endParaRPr lang="en-US"/>
        </a:p>
      </dgm:t>
    </dgm:pt>
    <dgm:pt modelId="{8D810AED-A1ED-F84D-A50A-C425649B3909}">
      <dgm:prSet custT="1"/>
      <dgm:spPr>
        <a:ln>
          <a:solidFill>
            <a:schemeClr val="bg2"/>
          </a:solidFill>
        </a:ln>
      </dgm:spPr>
      <dgm:t>
        <a:bodyPr/>
        <a:lstStyle/>
        <a:p>
          <a:pPr rtl="0"/>
          <a:r>
            <a:rPr lang="en-US" sz="1500" dirty="0"/>
            <a:t>When the TLS handshake has finished, the client may then initiate the first HTTP request</a:t>
          </a:r>
        </a:p>
      </dgm:t>
    </dgm:pt>
    <dgm:pt modelId="{B867D48D-A855-C34D-A589-39CF47ECF273}" type="parTrans" cxnId="{6DD6B39C-A0EC-3E46-831A-44431E21921D}">
      <dgm:prSet/>
      <dgm:spPr/>
      <dgm:t>
        <a:bodyPr/>
        <a:lstStyle/>
        <a:p>
          <a:endParaRPr lang="en-US"/>
        </a:p>
      </dgm:t>
    </dgm:pt>
    <dgm:pt modelId="{C47ABC4D-AD71-994F-90DB-025D6BADBBCB}" type="sibTrans" cxnId="{6DD6B39C-A0EC-3E46-831A-44431E21921D}">
      <dgm:prSet/>
      <dgm:spPr/>
      <dgm:t>
        <a:bodyPr/>
        <a:lstStyle/>
        <a:p>
          <a:endParaRPr lang="en-US"/>
        </a:p>
      </dgm:t>
    </dgm:pt>
    <dgm:pt modelId="{892D7E48-5FAE-4544-8B44-43E757934B8B}">
      <dgm:prSet custT="1"/>
      <dgm:spPr>
        <a:ln>
          <a:solidFill>
            <a:schemeClr val="bg2"/>
          </a:solidFill>
        </a:ln>
      </dgm:spPr>
      <dgm:t>
        <a:bodyPr/>
        <a:lstStyle/>
        <a:p>
          <a:pPr rtl="0"/>
          <a:r>
            <a:rPr lang="en-US" sz="1500" dirty="0"/>
            <a:t>All HTTP data is to be sent as TLS application data</a:t>
          </a:r>
        </a:p>
      </dgm:t>
    </dgm:pt>
    <dgm:pt modelId="{C69416F1-7D57-E440-8E2D-CDEB7936FCF2}" type="parTrans" cxnId="{F0007BA6-2CBD-3245-9862-1F30A7FCD010}">
      <dgm:prSet/>
      <dgm:spPr/>
      <dgm:t>
        <a:bodyPr/>
        <a:lstStyle/>
        <a:p>
          <a:endParaRPr lang="en-US"/>
        </a:p>
      </dgm:t>
    </dgm:pt>
    <dgm:pt modelId="{E35248DA-D37E-FF40-9022-7C4F9A9F99CB}" type="sibTrans" cxnId="{F0007BA6-2CBD-3245-9862-1F30A7FCD010}">
      <dgm:prSet/>
      <dgm:spPr/>
      <dgm:t>
        <a:bodyPr/>
        <a:lstStyle/>
        <a:p>
          <a:endParaRPr lang="en-US"/>
        </a:p>
      </dgm:t>
    </dgm:pt>
    <dgm:pt modelId="{72038B2B-35BA-2D4B-A3A9-52C203A85060}">
      <dgm:prSet custT="1"/>
      <dgm:spPr>
        <a:ln>
          <a:solidFill>
            <a:schemeClr val="bg2"/>
          </a:solidFill>
        </a:ln>
      </dgm:spPr>
      <dgm:t>
        <a:bodyPr/>
        <a:lstStyle/>
        <a:p>
          <a:pPr rtl="0"/>
          <a:r>
            <a:rPr lang="en-US" sz="2000" b="1" i="0" dirty="0"/>
            <a:t>There are three levels of awareness of a connection in HTTPS:</a:t>
          </a:r>
        </a:p>
      </dgm:t>
    </dgm:pt>
    <dgm:pt modelId="{43CEDD7C-B236-484A-95A1-07CDBAC68DEF}" type="parTrans" cxnId="{B657DF5B-1EF0-6945-8219-0FC82198AD72}">
      <dgm:prSet/>
      <dgm:spPr/>
      <dgm:t>
        <a:bodyPr/>
        <a:lstStyle/>
        <a:p>
          <a:endParaRPr lang="en-US"/>
        </a:p>
      </dgm:t>
    </dgm:pt>
    <dgm:pt modelId="{CCBBA617-B62A-D946-8182-AEC0844D2793}" type="sibTrans" cxnId="{B657DF5B-1EF0-6945-8219-0FC82198AD72}">
      <dgm:prSet/>
      <dgm:spPr/>
      <dgm:t>
        <a:bodyPr/>
        <a:lstStyle/>
        <a:p>
          <a:endParaRPr lang="en-US"/>
        </a:p>
      </dgm:t>
    </dgm:pt>
    <dgm:pt modelId="{C7758F08-1608-DF4D-87A0-B4C321E80787}">
      <dgm:prSet custT="1"/>
      <dgm:spPr>
        <a:ln>
          <a:solidFill>
            <a:schemeClr val="bg2"/>
          </a:solidFill>
        </a:ln>
      </dgm:spPr>
      <dgm:t>
        <a:bodyPr/>
        <a:lstStyle/>
        <a:p>
          <a:pPr rtl="0"/>
          <a:r>
            <a:rPr lang="en-US" sz="1500" dirty="0"/>
            <a:t>At the HTTP level, an HTTP client requests a connection to an HTTP server by sending a connection request to the next lowest layer</a:t>
          </a:r>
        </a:p>
      </dgm:t>
    </dgm:pt>
    <dgm:pt modelId="{30C17EB1-2FF8-3F4D-BE18-ECA153B4922A}" type="parTrans" cxnId="{9D099B6D-B721-9245-8592-20EE31E5126D}">
      <dgm:prSet/>
      <dgm:spPr/>
      <dgm:t>
        <a:bodyPr/>
        <a:lstStyle/>
        <a:p>
          <a:endParaRPr lang="en-US"/>
        </a:p>
      </dgm:t>
    </dgm:pt>
    <dgm:pt modelId="{885A1E9E-8602-AA44-B2A9-85D6DCD717DA}" type="sibTrans" cxnId="{9D099B6D-B721-9245-8592-20EE31E5126D}">
      <dgm:prSet/>
      <dgm:spPr/>
      <dgm:t>
        <a:bodyPr/>
        <a:lstStyle/>
        <a:p>
          <a:endParaRPr lang="en-US"/>
        </a:p>
      </dgm:t>
    </dgm:pt>
    <dgm:pt modelId="{6C49B0FC-64D0-734B-BFB6-6A3BDD03E2C8}">
      <dgm:prSet custT="1"/>
      <dgm:spPr>
        <a:ln>
          <a:solidFill>
            <a:schemeClr val="bg2"/>
          </a:solidFill>
        </a:ln>
      </dgm:spPr>
      <dgm:t>
        <a:bodyPr/>
        <a:lstStyle/>
        <a:p>
          <a:pPr rtl="0"/>
          <a:r>
            <a:rPr lang="en-US" sz="1500" dirty="0"/>
            <a:t>Typically the next lowest layer is TCP, but it may also be TLS/SSL</a:t>
          </a:r>
        </a:p>
      </dgm:t>
    </dgm:pt>
    <dgm:pt modelId="{8DDA22DB-3998-AA43-A120-4D9493019C0A}" type="parTrans" cxnId="{67896850-EA5A-1641-9F2A-5143BDA61160}">
      <dgm:prSet/>
      <dgm:spPr/>
      <dgm:t>
        <a:bodyPr/>
        <a:lstStyle/>
        <a:p>
          <a:endParaRPr lang="en-US"/>
        </a:p>
      </dgm:t>
    </dgm:pt>
    <dgm:pt modelId="{794851E8-2590-FB40-8E8E-915C6E412798}" type="sibTrans" cxnId="{67896850-EA5A-1641-9F2A-5143BDA61160}">
      <dgm:prSet/>
      <dgm:spPr/>
      <dgm:t>
        <a:bodyPr/>
        <a:lstStyle/>
        <a:p>
          <a:endParaRPr lang="en-US"/>
        </a:p>
      </dgm:t>
    </dgm:pt>
    <dgm:pt modelId="{2108A116-4948-9745-8835-B271ACE21836}">
      <dgm:prSet custT="1"/>
      <dgm:spPr>
        <a:ln>
          <a:solidFill>
            <a:schemeClr val="bg2"/>
          </a:solidFill>
        </a:ln>
      </dgm:spPr>
      <dgm:t>
        <a:bodyPr/>
        <a:lstStyle/>
        <a:p>
          <a:pPr rtl="0"/>
          <a:r>
            <a:rPr lang="en-US" sz="1500" dirty="0"/>
            <a:t>At the level of TLS, a session is established between a TLS client and a TLS server</a:t>
          </a:r>
        </a:p>
      </dgm:t>
    </dgm:pt>
    <dgm:pt modelId="{B819D261-E79F-E944-BD87-4DAB890C9ECA}" type="parTrans" cxnId="{973DE7DF-93CF-6845-BD13-0D44054921B0}">
      <dgm:prSet/>
      <dgm:spPr/>
      <dgm:t>
        <a:bodyPr/>
        <a:lstStyle/>
        <a:p>
          <a:endParaRPr lang="en-US"/>
        </a:p>
      </dgm:t>
    </dgm:pt>
    <dgm:pt modelId="{BA75DFB3-9511-1042-9EA2-D20693C179B1}" type="sibTrans" cxnId="{973DE7DF-93CF-6845-BD13-0D44054921B0}">
      <dgm:prSet/>
      <dgm:spPr/>
      <dgm:t>
        <a:bodyPr/>
        <a:lstStyle/>
        <a:p>
          <a:endParaRPr lang="en-US"/>
        </a:p>
      </dgm:t>
    </dgm:pt>
    <dgm:pt modelId="{FAD05149-D2B0-5046-9B48-96D4C77ED0C4}">
      <dgm:prSet custT="1"/>
      <dgm:spPr>
        <a:ln>
          <a:solidFill>
            <a:schemeClr val="bg2"/>
          </a:solidFill>
        </a:ln>
      </dgm:spPr>
      <dgm:t>
        <a:bodyPr/>
        <a:lstStyle/>
        <a:p>
          <a:pPr rtl="0"/>
          <a:r>
            <a:rPr lang="en-US" sz="1500" dirty="0"/>
            <a:t>This session can support one or more connections at any time</a:t>
          </a:r>
        </a:p>
      </dgm:t>
    </dgm:pt>
    <dgm:pt modelId="{575922A6-8D23-CC47-A75A-877410C09DA5}" type="parTrans" cxnId="{9F3BC917-0DA0-F64C-9315-E0B9F68F491E}">
      <dgm:prSet/>
      <dgm:spPr/>
      <dgm:t>
        <a:bodyPr/>
        <a:lstStyle/>
        <a:p>
          <a:endParaRPr lang="en-US"/>
        </a:p>
      </dgm:t>
    </dgm:pt>
    <dgm:pt modelId="{FB9FA97D-E9DE-5548-8EF8-E4189FEEE77D}" type="sibTrans" cxnId="{9F3BC917-0DA0-F64C-9315-E0B9F68F491E}">
      <dgm:prSet/>
      <dgm:spPr/>
      <dgm:t>
        <a:bodyPr/>
        <a:lstStyle/>
        <a:p>
          <a:endParaRPr lang="en-US"/>
        </a:p>
      </dgm:t>
    </dgm:pt>
    <dgm:pt modelId="{865377CC-4D3C-CF43-8045-0A25223ACF2E}">
      <dgm:prSet custT="1"/>
      <dgm:spPr>
        <a:ln>
          <a:solidFill>
            <a:schemeClr val="bg2"/>
          </a:solidFill>
        </a:ln>
      </dgm:spPr>
      <dgm:t>
        <a:bodyPr/>
        <a:lstStyle/>
        <a:p>
          <a:pPr rtl="0"/>
          <a:r>
            <a:rPr lang="en-US" sz="1500" dirty="0"/>
            <a:t>A TLS request to establish a connection begins with the establishment of a TCP connection between the TCP entity on the client side and the TCP entity on the server side</a:t>
          </a:r>
        </a:p>
      </dgm:t>
    </dgm:pt>
    <dgm:pt modelId="{E4F6027C-AA53-424C-81E3-251F83D01ADC}" type="parTrans" cxnId="{4A7DB84B-CC29-504A-9FBC-35D30DC07369}">
      <dgm:prSet/>
      <dgm:spPr/>
      <dgm:t>
        <a:bodyPr/>
        <a:lstStyle/>
        <a:p>
          <a:endParaRPr lang="en-US"/>
        </a:p>
      </dgm:t>
    </dgm:pt>
    <dgm:pt modelId="{E8F46999-054B-B74C-9DB2-8016442C7F8E}" type="sibTrans" cxnId="{4A7DB84B-CC29-504A-9FBC-35D30DC07369}">
      <dgm:prSet/>
      <dgm:spPr/>
      <dgm:t>
        <a:bodyPr/>
        <a:lstStyle/>
        <a:p>
          <a:endParaRPr lang="en-US"/>
        </a:p>
      </dgm:t>
    </dgm:pt>
    <dgm:pt modelId="{97ADF3F7-DDBF-D149-8F96-873A5DCD05A7}" type="pres">
      <dgm:prSet presAssocID="{E7B5CE0F-FD4A-9844-949C-C368F8B98526}" presName="Name0" presStyleCnt="0">
        <dgm:presLayoutVars>
          <dgm:dir/>
          <dgm:resizeHandles val="exact"/>
        </dgm:presLayoutVars>
      </dgm:prSet>
      <dgm:spPr/>
    </dgm:pt>
    <dgm:pt modelId="{6BA243F9-EDC8-B14B-AC76-887BD76DC094}" type="pres">
      <dgm:prSet presAssocID="{0DEB5A33-8DCA-2B43-B2D2-3EA9EC44B103}" presName="node" presStyleLbl="node1" presStyleIdx="0" presStyleCnt="2">
        <dgm:presLayoutVars>
          <dgm:bulletEnabled val="1"/>
        </dgm:presLayoutVars>
      </dgm:prSet>
      <dgm:spPr/>
    </dgm:pt>
    <dgm:pt modelId="{1E3C6E80-FE53-1542-A11A-5CDF901C30E0}" type="pres">
      <dgm:prSet presAssocID="{0585B51A-42C2-F845-8F78-543FA7342217}" presName="sibTrans" presStyleCnt="0"/>
      <dgm:spPr/>
    </dgm:pt>
    <dgm:pt modelId="{922E74D8-B301-024A-BF12-CB5C072F8081}" type="pres">
      <dgm:prSet presAssocID="{72038B2B-35BA-2D4B-A3A9-52C203A85060}" presName="node" presStyleLbl="node1" presStyleIdx="1" presStyleCnt="2">
        <dgm:presLayoutVars>
          <dgm:bulletEnabled val="1"/>
        </dgm:presLayoutVars>
      </dgm:prSet>
      <dgm:spPr/>
    </dgm:pt>
  </dgm:ptLst>
  <dgm:cxnLst>
    <dgm:cxn modelId="{13EF7405-219D-9540-9A79-3D47E5216085}" type="presOf" srcId="{C7758F08-1608-DF4D-87A0-B4C321E80787}" destId="{922E74D8-B301-024A-BF12-CB5C072F8081}" srcOrd="0" destOrd="1" presId="urn:microsoft.com/office/officeart/2005/8/layout/hList6"/>
    <dgm:cxn modelId="{9F3BC917-0DA0-F64C-9315-E0B9F68F491E}" srcId="{2108A116-4948-9745-8835-B271ACE21836}" destId="{FAD05149-D2B0-5046-9B48-96D4C77ED0C4}" srcOrd="0" destOrd="0" parTransId="{575922A6-8D23-CC47-A75A-877410C09DA5}" sibTransId="{FB9FA97D-E9DE-5548-8EF8-E4189FEEE77D}"/>
    <dgm:cxn modelId="{744D5D1D-6CCB-194A-BF2C-2D017773D73C}" srcId="{0DEB5A33-8DCA-2B43-B2D2-3EA9EC44B103}" destId="{1B40BB66-17BC-CC49-9223-EBDAF11B3495}" srcOrd="0" destOrd="0" parTransId="{C96E835E-3933-B74D-9B28-27F33F819B8C}" sibTransId="{FEA3B5D0-DD60-DC48-B0C8-79BA8F50981A}"/>
    <dgm:cxn modelId="{4B4EA420-086D-2C4E-B515-0A9235750706}" type="presOf" srcId="{6C49B0FC-64D0-734B-BFB6-6A3BDD03E2C8}" destId="{922E74D8-B301-024A-BF12-CB5C072F8081}" srcOrd="0" destOrd="2" presId="urn:microsoft.com/office/officeart/2005/8/layout/hList6"/>
    <dgm:cxn modelId="{7918173F-1E63-EC4E-8D50-85DDF1B1EB71}" srcId="{E7B5CE0F-FD4A-9844-949C-C368F8B98526}" destId="{0DEB5A33-8DCA-2B43-B2D2-3EA9EC44B103}" srcOrd="0" destOrd="0" parTransId="{D14BD42D-69AA-AE45-A403-49777BA864A3}" sibTransId="{0585B51A-42C2-F845-8F78-543FA7342217}"/>
    <dgm:cxn modelId="{B657DF5B-1EF0-6945-8219-0FC82198AD72}" srcId="{E7B5CE0F-FD4A-9844-949C-C368F8B98526}" destId="{72038B2B-35BA-2D4B-A3A9-52C203A85060}" srcOrd="1" destOrd="0" parTransId="{43CEDD7C-B236-484A-95A1-07CDBAC68DEF}" sibTransId="{CCBBA617-B62A-D946-8182-AEC0844D2793}"/>
    <dgm:cxn modelId="{4A7DB84B-CC29-504A-9FBC-35D30DC07369}" srcId="{72038B2B-35BA-2D4B-A3A9-52C203A85060}" destId="{865377CC-4D3C-CF43-8045-0A25223ACF2E}" srcOrd="2" destOrd="0" parTransId="{E4F6027C-AA53-424C-81E3-251F83D01ADC}" sibTransId="{E8F46999-054B-B74C-9DB2-8016442C7F8E}"/>
    <dgm:cxn modelId="{9D099B6D-B721-9245-8592-20EE31E5126D}" srcId="{72038B2B-35BA-2D4B-A3A9-52C203A85060}" destId="{C7758F08-1608-DF4D-87A0-B4C321E80787}" srcOrd="0" destOrd="0" parTransId="{30C17EB1-2FF8-3F4D-BE18-ECA153B4922A}" sibTransId="{885A1E9E-8602-AA44-B2A9-85D6DCD717DA}"/>
    <dgm:cxn modelId="{67896850-EA5A-1641-9F2A-5143BDA61160}" srcId="{C7758F08-1608-DF4D-87A0-B4C321E80787}" destId="{6C49B0FC-64D0-734B-BFB6-6A3BDD03E2C8}" srcOrd="0" destOrd="0" parTransId="{8DDA22DB-3998-AA43-A120-4D9493019C0A}" sibTransId="{794851E8-2590-FB40-8E8E-915C6E412798}"/>
    <dgm:cxn modelId="{DF01B557-F624-FF4B-B9BA-02B3DC5AA973}" type="presOf" srcId="{865377CC-4D3C-CF43-8045-0A25223ACF2E}" destId="{922E74D8-B301-024A-BF12-CB5C072F8081}" srcOrd="0" destOrd="5" presId="urn:microsoft.com/office/officeart/2005/8/layout/hList6"/>
    <dgm:cxn modelId="{5A70F277-EE97-4940-95E4-B5562F9D4DBD}" type="presOf" srcId="{0DEB5A33-8DCA-2B43-B2D2-3EA9EC44B103}" destId="{6BA243F9-EDC8-B14B-AC76-887BD76DC094}" srcOrd="0" destOrd="0" presId="urn:microsoft.com/office/officeart/2005/8/layout/hList6"/>
    <dgm:cxn modelId="{BD333559-0970-5346-A26B-11CEC2ABC0DF}" type="presOf" srcId="{8D810AED-A1ED-F84D-A50A-C425649B3909}" destId="{6BA243F9-EDC8-B14B-AC76-887BD76DC094}" srcOrd="0" destOrd="2" presId="urn:microsoft.com/office/officeart/2005/8/layout/hList6"/>
    <dgm:cxn modelId="{B7A53B81-19F2-5748-A731-8C5C240D33D7}" type="presOf" srcId="{72038B2B-35BA-2D4B-A3A9-52C203A85060}" destId="{922E74D8-B301-024A-BF12-CB5C072F8081}" srcOrd="0" destOrd="0" presId="urn:microsoft.com/office/officeart/2005/8/layout/hList6"/>
    <dgm:cxn modelId="{36DE818E-BB4D-8A48-8730-BD92C0D76936}" type="presOf" srcId="{FAD05149-D2B0-5046-9B48-96D4C77ED0C4}" destId="{922E74D8-B301-024A-BF12-CB5C072F8081}" srcOrd="0" destOrd="4" presId="urn:microsoft.com/office/officeart/2005/8/layout/hList6"/>
    <dgm:cxn modelId="{6DD6B39C-A0EC-3E46-831A-44431E21921D}" srcId="{0DEB5A33-8DCA-2B43-B2D2-3EA9EC44B103}" destId="{8D810AED-A1ED-F84D-A50A-C425649B3909}" srcOrd="1" destOrd="0" parTransId="{B867D48D-A855-C34D-A589-39CF47ECF273}" sibTransId="{C47ABC4D-AD71-994F-90DB-025D6BADBBCB}"/>
    <dgm:cxn modelId="{F0007BA6-2CBD-3245-9862-1F30A7FCD010}" srcId="{0DEB5A33-8DCA-2B43-B2D2-3EA9EC44B103}" destId="{892D7E48-5FAE-4544-8B44-43E757934B8B}" srcOrd="2" destOrd="0" parTransId="{C69416F1-7D57-E440-8E2D-CDEB7936FCF2}" sibTransId="{E35248DA-D37E-FF40-9022-7C4F9A9F99CB}"/>
    <dgm:cxn modelId="{5D2312AB-3536-1440-95EC-B21AE05F0F5C}" type="presOf" srcId="{2108A116-4948-9745-8835-B271ACE21836}" destId="{922E74D8-B301-024A-BF12-CB5C072F8081}" srcOrd="0" destOrd="3" presId="urn:microsoft.com/office/officeart/2005/8/layout/hList6"/>
    <dgm:cxn modelId="{A34B7DBA-02FF-1B43-9150-7AA54035EA72}" type="presOf" srcId="{1B40BB66-17BC-CC49-9223-EBDAF11B3495}" destId="{6BA243F9-EDC8-B14B-AC76-887BD76DC094}" srcOrd="0" destOrd="1" presId="urn:microsoft.com/office/officeart/2005/8/layout/hList6"/>
    <dgm:cxn modelId="{29AA31BB-4EC8-2C47-B641-CB667B8927E8}" type="presOf" srcId="{E7B5CE0F-FD4A-9844-949C-C368F8B98526}" destId="{97ADF3F7-DDBF-D149-8F96-873A5DCD05A7}" srcOrd="0" destOrd="0" presId="urn:microsoft.com/office/officeart/2005/8/layout/hList6"/>
    <dgm:cxn modelId="{384916D7-100F-4049-949A-446941C660FA}" type="presOf" srcId="{892D7E48-5FAE-4544-8B44-43E757934B8B}" destId="{6BA243F9-EDC8-B14B-AC76-887BD76DC094}" srcOrd="0" destOrd="3" presId="urn:microsoft.com/office/officeart/2005/8/layout/hList6"/>
    <dgm:cxn modelId="{973DE7DF-93CF-6845-BD13-0D44054921B0}" srcId="{72038B2B-35BA-2D4B-A3A9-52C203A85060}" destId="{2108A116-4948-9745-8835-B271ACE21836}" srcOrd="1" destOrd="0" parTransId="{B819D261-E79F-E944-BD87-4DAB890C9ECA}" sibTransId="{BA75DFB3-9511-1042-9EA2-D20693C179B1}"/>
    <dgm:cxn modelId="{2B93EC50-6DF1-624F-B1C9-B4B83AA93CC1}" type="presParOf" srcId="{97ADF3F7-DDBF-D149-8F96-873A5DCD05A7}" destId="{6BA243F9-EDC8-B14B-AC76-887BD76DC094}" srcOrd="0" destOrd="0" presId="urn:microsoft.com/office/officeart/2005/8/layout/hList6"/>
    <dgm:cxn modelId="{31766E4D-239B-AA48-9D8F-677821F07AF8}" type="presParOf" srcId="{97ADF3F7-DDBF-D149-8F96-873A5DCD05A7}" destId="{1E3C6E80-FE53-1542-A11A-5CDF901C30E0}" srcOrd="1" destOrd="0" presId="urn:microsoft.com/office/officeart/2005/8/layout/hList6"/>
    <dgm:cxn modelId="{25A46E01-9481-A046-B071-DB95875A2A35}" type="presParOf" srcId="{97ADF3F7-DDBF-D149-8F96-873A5DCD05A7}" destId="{922E74D8-B301-024A-BF12-CB5C072F8081}"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756A1EF-A7AA-194D-B08D-F850A20D035F}"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5744AD78-27B4-5246-9E56-93BDA94883C5}">
      <dgm:prSet custT="1"/>
      <dgm:spPr/>
      <dgm:t>
        <a:bodyPr/>
        <a:lstStyle/>
        <a:p>
          <a:pPr rtl="0"/>
          <a:r>
            <a:rPr lang="en-US" sz="1800" dirty="0">
              <a:solidFill>
                <a:schemeClr val="tx2">
                  <a:lumMod val="10000"/>
                </a:schemeClr>
              </a:solidFill>
            </a:rPr>
            <a:t>A protocol for secure network communications designed to be relatively simple and inexpensive to implement</a:t>
          </a:r>
        </a:p>
      </dgm:t>
    </dgm:pt>
    <dgm:pt modelId="{2ED247AE-2DA1-5548-8F92-03A9E14D7CDA}" type="parTrans" cxnId="{B5DD4064-9AC7-764F-81C9-8F4F3E4FFF2E}">
      <dgm:prSet/>
      <dgm:spPr/>
      <dgm:t>
        <a:bodyPr/>
        <a:lstStyle/>
        <a:p>
          <a:endParaRPr lang="en-US"/>
        </a:p>
      </dgm:t>
    </dgm:pt>
    <dgm:pt modelId="{48DD9264-6FA1-E446-8766-14ACE7A3D74D}" type="sibTrans" cxnId="{B5DD4064-9AC7-764F-81C9-8F4F3E4FFF2E}">
      <dgm:prSet/>
      <dgm:spPr/>
      <dgm:t>
        <a:bodyPr/>
        <a:lstStyle/>
        <a:p>
          <a:endParaRPr lang="en-US"/>
        </a:p>
      </dgm:t>
    </dgm:pt>
    <dgm:pt modelId="{CFB7B681-A50F-4B4C-B52E-5D784D186394}">
      <dgm:prSet custT="1"/>
      <dgm:spPr/>
      <dgm:t>
        <a:bodyPr/>
        <a:lstStyle/>
        <a:p>
          <a:pPr rtl="0"/>
          <a:r>
            <a:rPr lang="en-US" sz="1600" dirty="0">
              <a:solidFill>
                <a:schemeClr val="tx2">
                  <a:lumMod val="10000"/>
                </a:schemeClr>
              </a:solidFill>
            </a:rPr>
            <a:t>The initial version, SSH1 was focused on providing a secure remote logon facility to replace TELNET and other remote logon schemes that provided no security</a:t>
          </a:r>
        </a:p>
      </dgm:t>
    </dgm:pt>
    <dgm:pt modelId="{60A379F6-F3E1-6046-BFC4-32D2C6DE5179}" type="parTrans" cxnId="{92732B58-2330-7040-94B1-F112D31DA429}">
      <dgm:prSet/>
      <dgm:spPr/>
      <dgm:t>
        <a:bodyPr/>
        <a:lstStyle/>
        <a:p>
          <a:endParaRPr lang="en-US"/>
        </a:p>
      </dgm:t>
    </dgm:pt>
    <dgm:pt modelId="{033348AB-DB64-F94D-A91C-68531CC5BD92}" type="sibTrans" cxnId="{92732B58-2330-7040-94B1-F112D31DA429}">
      <dgm:prSet/>
      <dgm:spPr/>
      <dgm:t>
        <a:bodyPr/>
        <a:lstStyle/>
        <a:p>
          <a:endParaRPr lang="en-US"/>
        </a:p>
      </dgm:t>
    </dgm:pt>
    <dgm:pt modelId="{42926E24-268F-8C40-9324-DDBFAFA3F3AB}">
      <dgm:prSet custT="1"/>
      <dgm:spPr/>
      <dgm:t>
        <a:bodyPr/>
        <a:lstStyle/>
        <a:p>
          <a:pPr rtl="0"/>
          <a:r>
            <a:rPr lang="en-US" sz="1600" dirty="0">
              <a:solidFill>
                <a:schemeClr val="tx2">
                  <a:lumMod val="10000"/>
                </a:schemeClr>
              </a:solidFill>
            </a:rPr>
            <a:t>SSH also provides a more general client/server capability and can be used for such network functions as file transfer and e-mail</a:t>
          </a:r>
        </a:p>
      </dgm:t>
    </dgm:pt>
    <dgm:pt modelId="{D4B0B6C5-BD74-5442-85EE-3F753470418E}" type="parTrans" cxnId="{2AC47255-A395-374E-812F-BA049003470D}">
      <dgm:prSet/>
      <dgm:spPr/>
      <dgm:t>
        <a:bodyPr/>
        <a:lstStyle/>
        <a:p>
          <a:endParaRPr lang="en-US"/>
        </a:p>
      </dgm:t>
    </dgm:pt>
    <dgm:pt modelId="{90108570-BCE5-A644-93A6-318F8E1FF0B6}" type="sibTrans" cxnId="{2AC47255-A395-374E-812F-BA049003470D}">
      <dgm:prSet/>
      <dgm:spPr/>
      <dgm:t>
        <a:bodyPr/>
        <a:lstStyle/>
        <a:p>
          <a:endParaRPr lang="en-US"/>
        </a:p>
      </dgm:t>
    </dgm:pt>
    <dgm:pt modelId="{F8D9B76B-7F66-EA44-90BF-D379E654F1BC}">
      <dgm:prSet custT="1"/>
      <dgm:spPr/>
      <dgm:t>
        <a:bodyPr/>
        <a:lstStyle/>
        <a:p>
          <a:pPr rtl="0"/>
          <a:r>
            <a:rPr lang="en-US" sz="1800" dirty="0">
              <a:solidFill>
                <a:schemeClr val="tx2">
                  <a:lumMod val="10000"/>
                </a:schemeClr>
              </a:solidFill>
            </a:rPr>
            <a:t>SSH2 fixes a number of security flaws in the original scheme</a:t>
          </a:r>
        </a:p>
      </dgm:t>
    </dgm:pt>
    <dgm:pt modelId="{80846952-9552-6947-9327-8D8338CEA0DE}" type="parTrans" cxnId="{7EDA3D2A-AED3-2047-B43D-1E9AB29F0BC5}">
      <dgm:prSet/>
      <dgm:spPr/>
      <dgm:t>
        <a:bodyPr/>
        <a:lstStyle/>
        <a:p>
          <a:endParaRPr lang="en-US"/>
        </a:p>
      </dgm:t>
    </dgm:pt>
    <dgm:pt modelId="{EC4F2EDA-EBE4-BB40-BF74-2B14D493A1DF}" type="sibTrans" cxnId="{7EDA3D2A-AED3-2047-B43D-1E9AB29F0BC5}">
      <dgm:prSet/>
      <dgm:spPr/>
      <dgm:t>
        <a:bodyPr/>
        <a:lstStyle/>
        <a:p>
          <a:endParaRPr lang="en-US"/>
        </a:p>
      </dgm:t>
    </dgm:pt>
    <dgm:pt modelId="{927EB38A-E06A-6840-8DE5-211CEE85306C}">
      <dgm:prSet custT="1"/>
      <dgm:spPr/>
      <dgm:t>
        <a:bodyPr/>
        <a:lstStyle/>
        <a:p>
          <a:pPr rtl="0"/>
          <a:r>
            <a:rPr lang="en-US" sz="1800" dirty="0">
              <a:solidFill>
                <a:schemeClr val="tx2">
                  <a:lumMod val="10000"/>
                </a:schemeClr>
              </a:solidFill>
            </a:rPr>
            <a:t>Is documented as a proposed standard in IETF </a:t>
          </a:r>
          <a:r>
            <a:rPr lang="en-US" sz="1800" dirty="0" err="1">
              <a:solidFill>
                <a:schemeClr val="tx2">
                  <a:lumMod val="10000"/>
                </a:schemeClr>
              </a:solidFill>
            </a:rPr>
            <a:t>RFCs</a:t>
          </a:r>
          <a:r>
            <a:rPr lang="en-US" sz="1800" dirty="0">
              <a:solidFill>
                <a:schemeClr val="tx2">
                  <a:lumMod val="10000"/>
                </a:schemeClr>
              </a:solidFill>
            </a:rPr>
            <a:t> 4250 through 4256</a:t>
          </a:r>
        </a:p>
      </dgm:t>
    </dgm:pt>
    <dgm:pt modelId="{89F25891-AC34-CE42-8643-B0E4C1935392}" type="parTrans" cxnId="{C3387CB2-2429-FF42-97F9-5D734646B289}">
      <dgm:prSet/>
      <dgm:spPr/>
      <dgm:t>
        <a:bodyPr/>
        <a:lstStyle/>
        <a:p>
          <a:endParaRPr lang="en-US"/>
        </a:p>
      </dgm:t>
    </dgm:pt>
    <dgm:pt modelId="{AE56EA95-F586-5240-BC44-87CAE0E0C397}" type="sibTrans" cxnId="{C3387CB2-2429-FF42-97F9-5D734646B289}">
      <dgm:prSet/>
      <dgm:spPr/>
      <dgm:t>
        <a:bodyPr/>
        <a:lstStyle/>
        <a:p>
          <a:endParaRPr lang="en-US"/>
        </a:p>
      </dgm:t>
    </dgm:pt>
    <dgm:pt modelId="{898CA541-FE5A-FF4A-9255-8C6A64B3666E}">
      <dgm:prSet custT="1"/>
      <dgm:spPr/>
      <dgm:t>
        <a:bodyPr/>
        <a:lstStyle/>
        <a:p>
          <a:pPr rtl="0"/>
          <a:r>
            <a:rPr lang="en-US" sz="1800" dirty="0">
              <a:solidFill>
                <a:schemeClr val="tx2">
                  <a:lumMod val="10000"/>
                </a:schemeClr>
              </a:solidFill>
            </a:rPr>
            <a:t>SSH client and server applications are widely available for most operating systems</a:t>
          </a:r>
        </a:p>
      </dgm:t>
    </dgm:pt>
    <dgm:pt modelId="{296D125A-48A7-C648-B2B3-06486922A312}" type="parTrans" cxnId="{04D40A9F-115C-5F40-868D-AA7A02A63396}">
      <dgm:prSet/>
      <dgm:spPr/>
      <dgm:t>
        <a:bodyPr/>
        <a:lstStyle/>
        <a:p>
          <a:endParaRPr lang="en-US"/>
        </a:p>
      </dgm:t>
    </dgm:pt>
    <dgm:pt modelId="{47D000C7-D942-A744-8E7F-A7962E9BC2B1}" type="sibTrans" cxnId="{04D40A9F-115C-5F40-868D-AA7A02A63396}">
      <dgm:prSet/>
      <dgm:spPr/>
      <dgm:t>
        <a:bodyPr/>
        <a:lstStyle/>
        <a:p>
          <a:endParaRPr lang="en-US"/>
        </a:p>
      </dgm:t>
    </dgm:pt>
    <dgm:pt modelId="{3D71B523-F233-924F-B793-216E16573958}">
      <dgm:prSet custT="1"/>
      <dgm:spPr/>
      <dgm:t>
        <a:bodyPr/>
        <a:lstStyle/>
        <a:p>
          <a:pPr rtl="0"/>
          <a:r>
            <a:rPr lang="en-US" sz="1800" dirty="0">
              <a:solidFill>
                <a:schemeClr val="tx2">
                  <a:lumMod val="10000"/>
                </a:schemeClr>
              </a:solidFill>
            </a:rPr>
            <a:t>Has become the method of choice for remote login and X tunneling</a:t>
          </a:r>
        </a:p>
      </dgm:t>
    </dgm:pt>
    <dgm:pt modelId="{F0437732-E063-BB48-91FA-2FB65E3FAF3E}" type="parTrans" cxnId="{3E4FC89F-23A8-814D-A319-E73F0FEE1297}">
      <dgm:prSet/>
      <dgm:spPr/>
      <dgm:t>
        <a:bodyPr/>
        <a:lstStyle/>
        <a:p>
          <a:endParaRPr lang="en-US"/>
        </a:p>
      </dgm:t>
    </dgm:pt>
    <dgm:pt modelId="{D682443F-DACD-C64E-A3FC-7F82FE5D712F}" type="sibTrans" cxnId="{3E4FC89F-23A8-814D-A319-E73F0FEE1297}">
      <dgm:prSet/>
      <dgm:spPr/>
      <dgm:t>
        <a:bodyPr/>
        <a:lstStyle/>
        <a:p>
          <a:endParaRPr lang="en-US"/>
        </a:p>
      </dgm:t>
    </dgm:pt>
    <dgm:pt modelId="{A71DF61A-8717-F541-A90F-A269CCC0BE68}">
      <dgm:prSet custT="1"/>
      <dgm:spPr/>
      <dgm:t>
        <a:bodyPr/>
        <a:lstStyle/>
        <a:p>
          <a:pPr rtl="0"/>
          <a:r>
            <a:rPr lang="en-US" sz="1800" dirty="0">
              <a:solidFill>
                <a:schemeClr val="tx2">
                  <a:lumMod val="10000"/>
                </a:schemeClr>
              </a:solidFill>
            </a:rPr>
            <a:t>Is rapidly becoming one of the most pervasive applications for encryption technology outside of embedded systems</a:t>
          </a:r>
        </a:p>
      </dgm:t>
    </dgm:pt>
    <dgm:pt modelId="{B18296FB-1085-3749-B14D-457FBE6B6FD5}" type="parTrans" cxnId="{1E142AF9-20C7-CF48-810A-64648C911F48}">
      <dgm:prSet/>
      <dgm:spPr/>
      <dgm:t>
        <a:bodyPr/>
        <a:lstStyle/>
        <a:p>
          <a:endParaRPr lang="en-US"/>
        </a:p>
      </dgm:t>
    </dgm:pt>
    <dgm:pt modelId="{F70BE2ED-E941-A544-A0EB-3FE908BEBBF8}" type="sibTrans" cxnId="{1E142AF9-20C7-CF48-810A-64648C911F48}">
      <dgm:prSet/>
      <dgm:spPr/>
      <dgm:t>
        <a:bodyPr/>
        <a:lstStyle/>
        <a:p>
          <a:endParaRPr lang="en-US"/>
        </a:p>
      </dgm:t>
    </dgm:pt>
    <dgm:pt modelId="{C4C4D5A0-00C9-4748-8E8C-8B90A905BCDA}" type="pres">
      <dgm:prSet presAssocID="{3756A1EF-A7AA-194D-B08D-F850A20D035F}" presName="compositeShape" presStyleCnt="0">
        <dgm:presLayoutVars>
          <dgm:chMax val="7"/>
          <dgm:dir/>
          <dgm:resizeHandles val="exact"/>
        </dgm:presLayoutVars>
      </dgm:prSet>
      <dgm:spPr/>
    </dgm:pt>
    <dgm:pt modelId="{BE95F79C-3779-9641-86F9-41B71D0EFB8D}" type="pres">
      <dgm:prSet presAssocID="{5744AD78-27B4-5246-9E56-93BDA94883C5}" presName="circ1" presStyleLbl="vennNode1" presStyleIdx="0" presStyleCnt="5"/>
      <dgm:spPr>
        <a:ln>
          <a:solidFill>
            <a:schemeClr val="tx2">
              <a:lumMod val="75000"/>
            </a:schemeClr>
          </a:solidFill>
        </a:ln>
      </dgm:spPr>
    </dgm:pt>
    <dgm:pt modelId="{9E0F2848-B81F-0647-86AC-605FA44547F1}" type="pres">
      <dgm:prSet presAssocID="{5744AD78-27B4-5246-9E56-93BDA94883C5}" presName="circ1Tx" presStyleLbl="revTx" presStyleIdx="0" presStyleCnt="0" custScaleX="146066" custScaleY="124983" custLinFactNeighborX="27834" custLinFactNeighborY="9835">
        <dgm:presLayoutVars>
          <dgm:chMax val="0"/>
          <dgm:chPref val="0"/>
          <dgm:bulletEnabled val="1"/>
        </dgm:presLayoutVars>
      </dgm:prSet>
      <dgm:spPr/>
    </dgm:pt>
    <dgm:pt modelId="{AC9ED159-B8F2-B645-AF6C-41AA87AA5DCD}" type="pres">
      <dgm:prSet presAssocID="{CFB7B681-A50F-4B4C-B52E-5D784D186394}" presName="circ2" presStyleLbl="vennNode1" presStyleIdx="1" presStyleCnt="5"/>
      <dgm:spPr>
        <a:ln>
          <a:solidFill>
            <a:schemeClr val="tx2">
              <a:lumMod val="75000"/>
            </a:schemeClr>
          </a:solidFill>
        </a:ln>
      </dgm:spPr>
    </dgm:pt>
    <dgm:pt modelId="{9729B67E-7F7E-7C42-BE9E-D6E84DF2EFA2}" type="pres">
      <dgm:prSet presAssocID="{CFB7B681-A50F-4B4C-B52E-5D784D186394}" presName="circ2Tx" presStyleLbl="revTx" presStyleIdx="0" presStyleCnt="0" custScaleX="122943" custScaleY="147224">
        <dgm:presLayoutVars>
          <dgm:chMax val="0"/>
          <dgm:chPref val="0"/>
          <dgm:bulletEnabled val="1"/>
        </dgm:presLayoutVars>
      </dgm:prSet>
      <dgm:spPr/>
    </dgm:pt>
    <dgm:pt modelId="{ED9DD3D6-D62E-0E43-9597-323BCFD1FE44}" type="pres">
      <dgm:prSet presAssocID="{42926E24-268F-8C40-9324-DDBFAFA3F3AB}" presName="circ3" presStyleLbl="vennNode1" presStyleIdx="2" presStyleCnt="5"/>
      <dgm:spPr>
        <a:ln>
          <a:solidFill>
            <a:schemeClr val="tx2">
              <a:lumMod val="75000"/>
            </a:schemeClr>
          </a:solidFill>
        </a:ln>
      </dgm:spPr>
    </dgm:pt>
    <dgm:pt modelId="{9D8BBF0B-0E41-C941-BD2B-D2E6AEB8D500}" type="pres">
      <dgm:prSet presAssocID="{42926E24-268F-8C40-9324-DDBFAFA3F3AB}" presName="circ3Tx" presStyleLbl="revTx" presStyleIdx="0" presStyleCnt="0" custScaleX="170721" custLinFactNeighborX="25925" custLinFactNeighborY="-23815">
        <dgm:presLayoutVars>
          <dgm:chMax val="0"/>
          <dgm:chPref val="0"/>
          <dgm:bulletEnabled val="1"/>
        </dgm:presLayoutVars>
      </dgm:prSet>
      <dgm:spPr/>
    </dgm:pt>
    <dgm:pt modelId="{24880C52-494B-2E44-9D04-E1CB3B7B52AB}" type="pres">
      <dgm:prSet presAssocID="{F8D9B76B-7F66-EA44-90BF-D379E654F1BC}" presName="circ4" presStyleLbl="vennNode1" presStyleIdx="3" presStyleCnt="5"/>
      <dgm:spPr>
        <a:ln>
          <a:solidFill>
            <a:schemeClr val="tx2">
              <a:lumMod val="75000"/>
            </a:schemeClr>
          </a:solidFill>
        </a:ln>
      </dgm:spPr>
    </dgm:pt>
    <dgm:pt modelId="{8E7C9912-89D3-4C41-8230-27CA7AE2247F}" type="pres">
      <dgm:prSet presAssocID="{F8D9B76B-7F66-EA44-90BF-D379E654F1BC}" presName="circ4Tx" presStyleLbl="revTx" presStyleIdx="0" presStyleCnt="0" custScaleX="294051" custLinFactNeighborX="7014" custLinFactNeighborY="16011">
        <dgm:presLayoutVars>
          <dgm:chMax val="0"/>
          <dgm:chPref val="0"/>
          <dgm:bulletEnabled val="1"/>
        </dgm:presLayoutVars>
      </dgm:prSet>
      <dgm:spPr/>
    </dgm:pt>
    <dgm:pt modelId="{61BC6099-4252-054E-876A-CD1D818CCB14}" type="pres">
      <dgm:prSet presAssocID="{898CA541-FE5A-FF4A-9255-8C6A64B3666E}" presName="circ5" presStyleLbl="vennNode1" presStyleIdx="4" presStyleCnt="5"/>
      <dgm:spPr>
        <a:ln>
          <a:solidFill>
            <a:schemeClr val="tx2">
              <a:lumMod val="75000"/>
            </a:schemeClr>
          </a:solidFill>
        </a:ln>
      </dgm:spPr>
    </dgm:pt>
    <dgm:pt modelId="{4FA535E4-9CFF-2B43-9F59-95A3030005B9}" type="pres">
      <dgm:prSet presAssocID="{898CA541-FE5A-FF4A-9255-8C6A64B3666E}" presName="circ5Tx" presStyleLbl="revTx" presStyleIdx="0" presStyleCnt="0" custScaleX="171590" custScaleY="369394" custLinFactNeighborX="-10473" custLinFactNeighborY="-34608">
        <dgm:presLayoutVars>
          <dgm:chMax val="0"/>
          <dgm:chPref val="0"/>
          <dgm:bulletEnabled val="1"/>
        </dgm:presLayoutVars>
      </dgm:prSet>
      <dgm:spPr/>
    </dgm:pt>
  </dgm:ptLst>
  <dgm:cxnLst>
    <dgm:cxn modelId="{6F89D20E-DD48-9643-8C1E-79A9795BFEC6}" type="presOf" srcId="{A71DF61A-8717-F541-A90F-A269CCC0BE68}" destId="{4FA535E4-9CFF-2B43-9F59-95A3030005B9}" srcOrd="0" destOrd="2" presId="urn:microsoft.com/office/officeart/2005/8/layout/venn1"/>
    <dgm:cxn modelId="{E01FA61C-87C5-394F-A0F0-7667AB18A9B2}" type="presOf" srcId="{3D71B523-F233-924F-B793-216E16573958}" destId="{4FA535E4-9CFF-2B43-9F59-95A3030005B9}" srcOrd="0" destOrd="1" presId="urn:microsoft.com/office/officeart/2005/8/layout/venn1"/>
    <dgm:cxn modelId="{F0C0BC24-8B66-D44E-845C-8BDC9C0B3612}" type="presOf" srcId="{927EB38A-E06A-6840-8DE5-211CEE85306C}" destId="{8E7C9912-89D3-4C41-8230-27CA7AE2247F}" srcOrd="0" destOrd="1" presId="urn:microsoft.com/office/officeart/2005/8/layout/venn1"/>
    <dgm:cxn modelId="{7EDA3D2A-AED3-2047-B43D-1E9AB29F0BC5}" srcId="{3756A1EF-A7AA-194D-B08D-F850A20D035F}" destId="{F8D9B76B-7F66-EA44-90BF-D379E654F1BC}" srcOrd="3" destOrd="0" parTransId="{80846952-9552-6947-9327-8D8338CEA0DE}" sibTransId="{EC4F2EDA-EBE4-BB40-BF74-2B14D493A1DF}"/>
    <dgm:cxn modelId="{B5DD4064-9AC7-764F-81C9-8F4F3E4FFF2E}" srcId="{3756A1EF-A7AA-194D-B08D-F850A20D035F}" destId="{5744AD78-27B4-5246-9E56-93BDA94883C5}" srcOrd="0" destOrd="0" parTransId="{2ED247AE-2DA1-5548-8F92-03A9E14D7CDA}" sibTransId="{48DD9264-6FA1-E446-8766-14ACE7A3D74D}"/>
    <dgm:cxn modelId="{8B907B44-AE92-B248-BF17-D2AD9107B6C7}" type="presOf" srcId="{898CA541-FE5A-FF4A-9255-8C6A64B3666E}" destId="{4FA535E4-9CFF-2B43-9F59-95A3030005B9}" srcOrd="0" destOrd="0" presId="urn:microsoft.com/office/officeart/2005/8/layout/venn1"/>
    <dgm:cxn modelId="{75C09D67-480E-6A4C-9E68-76C75A26C274}" type="presOf" srcId="{42926E24-268F-8C40-9324-DDBFAFA3F3AB}" destId="{9D8BBF0B-0E41-C941-BD2B-D2E6AEB8D500}" srcOrd="0" destOrd="0" presId="urn:microsoft.com/office/officeart/2005/8/layout/venn1"/>
    <dgm:cxn modelId="{2AC47255-A395-374E-812F-BA049003470D}" srcId="{3756A1EF-A7AA-194D-B08D-F850A20D035F}" destId="{42926E24-268F-8C40-9324-DDBFAFA3F3AB}" srcOrd="2" destOrd="0" parTransId="{D4B0B6C5-BD74-5442-85EE-3F753470418E}" sibTransId="{90108570-BCE5-A644-93A6-318F8E1FF0B6}"/>
    <dgm:cxn modelId="{92732B58-2330-7040-94B1-F112D31DA429}" srcId="{3756A1EF-A7AA-194D-B08D-F850A20D035F}" destId="{CFB7B681-A50F-4B4C-B52E-5D784D186394}" srcOrd="1" destOrd="0" parTransId="{60A379F6-F3E1-6046-BFC4-32D2C6DE5179}" sibTransId="{033348AB-DB64-F94D-A91C-68531CC5BD92}"/>
    <dgm:cxn modelId="{EBE4EB58-C853-9E40-9FE5-247493D2E2FA}" type="presOf" srcId="{F8D9B76B-7F66-EA44-90BF-D379E654F1BC}" destId="{8E7C9912-89D3-4C41-8230-27CA7AE2247F}" srcOrd="0" destOrd="0" presId="urn:microsoft.com/office/officeart/2005/8/layout/venn1"/>
    <dgm:cxn modelId="{9F5D5B8B-991B-E942-8B98-87C643AE9A9F}" type="presOf" srcId="{CFB7B681-A50F-4B4C-B52E-5D784D186394}" destId="{9729B67E-7F7E-7C42-BE9E-D6E84DF2EFA2}" srcOrd="0" destOrd="0" presId="urn:microsoft.com/office/officeart/2005/8/layout/venn1"/>
    <dgm:cxn modelId="{C034829C-B17E-A447-8D82-22FCF9A9723A}" type="presOf" srcId="{5744AD78-27B4-5246-9E56-93BDA94883C5}" destId="{9E0F2848-B81F-0647-86AC-605FA44547F1}" srcOrd="0" destOrd="0" presId="urn:microsoft.com/office/officeart/2005/8/layout/venn1"/>
    <dgm:cxn modelId="{04D40A9F-115C-5F40-868D-AA7A02A63396}" srcId="{3756A1EF-A7AA-194D-B08D-F850A20D035F}" destId="{898CA541-FE5A-FF4A-9255-8C6A64B3666E}" srcOrd="4" destOrd="0" parTransId="{296D125A-48A7-C648-B2B3-06486922A312}" sibTransId="{47D000C7-D942-A744-8E7F-A7962E9BC2B1}"/>
    <dgm:cxn modelId="{3E4FC89F-23A8-814D-A319-E73F0FEE1297}" srcId="{898CA541-FE5A-FF4A-9255-8C6A64B3666E}" destId="{3D71B523-F233-924F-B793-216E16573958}" srcOrd="0" destOrd="0" parTransId="{F0437732-E063-BB48-91FA-2FB65E3FAF3E}" sibTransId="{D682443F-DACD-C64E-A3FC-7F82FE5D712F}"/>
    <dgm:cxn modelId="{C3387CB2-2429-FF42-97F9-5D734646B289}" srcId="{F8D9B76B-7F66-EA44-90BF-D379E654F1BC}" destId="{927EB38A-E06A-6840-8DE5-211CEE85306C}" srcOrd="0" destOrd="0" parTransId="{89F25891-AC34-CE42-8643-B0E4C1935392}" sibTransId="{AE56EA95-F586-5240-BC44-87CAE0E0C397}"/>
    <dgm:cxn modelId="{EE58A3C8-081F-B442-B666-F4B921CBA33F}" type="presOf" srcId="{3756A1EF-A7AA-194D-B08D-F850A20D035F}" destId="{C4C4D5A0-00C9-4748-8E8C-8B90A905BCDA}" srcOrd="0" destOrd="0" presId="urn:microsoft.com/office/officeart/2005/8/layout/venn1"/>
    <dgm:cxn modelId="{1E142AF9-20C7-CF48-810A-64648C911F48}" srcId="{898CA541-FE5A-FF4A-9255-8C6A64B3666E}" destId="{A71DF61A-8717-F541-A90F-A269CCC0BE68}" srcOrd="1" destOrd="0" parTransId="{B18296FB-1085-3749-B14D-457FBE6B6FD5}" sibTransId="{F70BE2ED-E941-A544-A0EB-3FE908BEBBF8}"/>
    <dgm:cxn modelId="{516A5B03-2B13-A246-83C3-C29AFC5FFB03}" type="presParOf" srcId="{C4C4D5A0-00C9-4748-8E8C-8B90A905BCDA}" destId="{BE95F79C-3779-9641-86F9-41B71D0EFB8D}" srcOrd="0" destOrd="0" presId="urn:microsoft.com/office/officeart/2005/8/layout/venn1"/>
    <dgm:cxn modelId="{5366527A-0620-7845-BE87-4E33473813C8}" type="presParOf" srcId="{C4C4D5A0-00C9-4748-8E8C-8B90A905BCDA}" destId="{9E0F2848-B81F-0647-86AC-605FA44547F1}" srcOrd="1" destOrd="0" presId="urn:microsoft.com/office/officeart/2005/8/layout/venn1"/>
    <dgm:cxn modelId="{1C435631-95AC-7746-9D88-A386889B692D}" type="presParOf" srcId="{C4C4D5A0-00C9-4748-8E8C-8B90A905BCDA}" destId="{AC9ED159-B8F2-B645-AF6C-41AA87AA5DCD}" srcOrd="2" destOrd="0" presId="urn:microsoft.com/office/officeart/2005/8/layout/venn1"/>
    <dgm:cxn modelId="{6B4DDABF-8D9F-544A-B80E-CD4D62C046E3}" type="presParOf" srcId="{C4C4D5A0-00C9-4748-8E8C-8B90A905BCDA}" destId="{9729B67E-7F7E-7C42-BE9E-D6E84DF2EFA2}" srcOrd="3" destOrd="0" presId="urn:microsoft.com/office/officeart/2005/8/layout/venn1"/>
    <dgm:cxn modelId="{4F2F62E9-4BC0-AF40-94E7-B3574CBEB889}" type="presParOf" srcId="{C4C4D5A0-00C9-4748-8E8C-8B90A905BCDA}" destId="{ED9DD3D6-D62E-0E43-9597-323BCFD1FE44}" srcOrd="4" destOrd="0" presId="urn:microsoft.com/office/officeart/2005/8/layout/venn1"/>
    <dgm:cxn modelId="{1F28724B-ED39-0847-B4F2-C72C3ECB708A}" type="presParOf" srcId="{C4C4D5A0-00C9-4748-8E8C-8B90A905BCDA}" destId="{9D8BBF0B-0E41-C941-BD2B-D2E6AEB8D500}" srcOrd="5" destOrd="0" presId="urn:microsoft.com/office/officeart/2005/8/layout/venn1"/>
    <dgm:cxn modelId="{6E426C0E-FC15-204A-A420-1A0302A5FDC2}" type="presParOf" srcId="{C4C4D5A0-00C9-4748-8E8C-8B90A905BCDA}" destId="{24880C52-494B-2E44-9D04-E1CB3B7B52AB}" srcOrd="6" destOrd="0" presId="urn:microsoft.com/office/officeart/2005/8/layout/venn1"/>
    <dgm:cxn modelId="{93C09890-6DF3-1A45-9221-C7A2E45A51DB}" type="presParOf" srcId="{C4C4D5A0-00C9-4748-8E8C-8B90A905BCDA}" destId="{8E7C9912-89D3-4C41-8230-27CA7AE2247F}" srcOrd="7" destOrd="0" presId="urn:microsoft.com/office/officeart/2005/8/layout/venn1"/>
    <dgm:cxn modelId="{A939A291-424C-F84F-8C54-6BCD698082D9}" type="presParOf" srcId="{C4C4D5A0-00C9-4748-8E8C-8B90A905BCDA}" destId="{61BC6099-4252-054E-876A-CD1D818CCB14}" srcOrd="8" destOrd="0" presId="urn:microsoft.com/office/officeart/2005/8/layout/venn1"/>
    <dgm:cxn modelId="{E21298B6-1210-BD48-9CB4-1DC6A1294AA3}" type="presParOf" srcId="{C4C4D5A0-00C9-4748-8E8C-8B90A905BCDA}" destId="{4FA535E4-9CFF-2B43-9F59-95A3030005B9}"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E9E6912-16B5-FE4C-A085-CB3D2FF8834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55A3785-439D-E24F-984A-5815AF21A0AC}">
      <dgm:prSet/>
      <dgm:spPr>
        <a:solidFill>
          <a:schemeClr val="tx2">
            <a:lumMod val="10000"/>
          </a:schemeClr>
        </a:solidFill>
      </dgm:spPr>
      <dgm:t>
        <a:bodyPr/>
        <a:lstStyle/>
        <a:p>
          <a:pPr rtl="0"/>
          <a:r>
            <a:rPr lang="en-US" dirty="0" err="1"/>
            <a:t>Publickey</a:t>
          </a:r>
          <a:endParaRPr lang="en-US" dirty="0"/>
        </a:p>
      </dgm:t>
    </dgm:pt>
    <dgm:pt modelId="{449B07E1-54D3-B445-8957-D5BB99C45794}" type="parTrans" cxnId="{1A1EF741-7AE4-174C-9AE0-B3E27FFBCD99}">
      <dgm:prSet/>
      <dgm:spPr/>
      <dgm:t>
        <a:bodyPr/>
        <a:lstStyle/>
        <a:p>
          <a:endParaRPr lang="en-US"/>
        </a:p>
      </dgm:t>
    </dgm:pt>
    <dgm:pt modelId="{FC896C13-C761-E94B-A580-C33AB8632908}" type="sibTrans" cxnId="{1A1EF741-7AE4-174C-9AE0-B3E27FFBCD99}">
      <dgm:prSet/>
      <dgm:spPr/>
      <dgm:t>
        <a:bodyPr/>
        <a:lstStyle/>
        <a:p>
          <a:endParaRPr lang="en-US"/>
        </a:p>
      </dgm:t>
    </dgm:pt>
    <dgm:pt modelId="{9CEF47DB-838E-C74B-B2A7-9C712E79E631}">
      <dgm:prSet/>
      <dgm:spPr/>
      <dgm:t>
        <a:bodyPr/>
        <a:lstStyle/>
        <a:p>
          <a:pPr rtl="0"/>
          <a:r>
            <a:rPr lang="en-US" dirty="0"/>
            <a:t>The client sends a message to the server that contains the client’s public key, with the message signed by the client’s private key</a:t>
          </a:r>
        </a:p>
      </dgm:t>
    </dgm:pt>
    <dgm:pt modelId="{37419030-AE61-F94D-BEAA-A90B88D39EAF}" type="parTrans" cxnId="{2BC60840-AE24-9849-92D1-8FE985E0C94D}">
      <dgm:prSet/>
      <dgm:spPr/>
      <dgm:t>
        <a:bodyPr/>
        <a:lstStyle/>
        <a:p>
          <a:endParaRPr lang="en-US"/>
        </a:p>
      </dgm:t>
    </dgm:pt>
    <dgm:pt modelId="{11DD99C2-F55C-5648-809A-0656D7C0F32C}" type="sibTrans" cxnId="{2BC60840-AE24-9849-92D1-8FE985E0C94D}">
      <dgm:prSet/>
      <dgm:spPr/>
      <dgm:t>
        <a:bodyPr/>
        <a:lstStyle/>
        <a:p>
          <a:endParaRPr lang="en-US"/>
        </a:p>
      </dgm:t>
    </dgm:pt>
    <dgm:pt modelId="{A9EDC8F0-670E-E142-90C8-FEA2FC94D577}">
      <dgm:prSet/>
      <dgm:spPr/>
      <dgm:t>
        <a:bodyPr/>
        <a:lstStyle/>
        <a:p>
          <a:pPr rtl="0"/>
          <a:r>
            <a:rPr lang="en-US" dirty="0"/>
            <a:t>When the server receives this message, it checks whether the supplied key is acceptable for authentication and, if so, it checks whether the signature is correct</a:t>
          </a:r>
        </a:p>
      </dgm:t>
    </dgm:pt>
    <dgm:pt modelId="{F469BA6E-C6C6-D545-BC91-204FAEDE0FD2}" type="parTrans" cxnId="{F2771775-0C21-7B42-A85F-A52505B69742}">
      <dgm:prSet/>
      <dgm:spPr/>
      <dgm:t>
        <a:bodyPr/>
        <a:lstStyle/>
        <a:p>
          <a:endParaRPr lang="en-US"/>
        </a:p>
      </dgm:t>
    </dgm:pt>
    <dgm:pt modelId="{7B64DC17-3F07-6F44-9941-4D5067A21AF1}" type="sibTrans" cxnId="{F2771775-0C21-7B42-A85F-A52505B69742}">
      <dgm:prSet/>
      <dgm:spPr/>
      <dgm:t>
        <a:bodyPr/>
        <a:lstStyle/>
        <a:p>
          <a:endParaRPr lang="en-US"/>
        </a:p>
      </dgm:t>
    </dgm:pt>
    <dgm:pt modelId="{8238CD2F-B4A3-8D45-B663-2BAFA5F3CC8F}">
      <dgm:prSet/>
      <dgm:spPr>
        <a:solidFill>
          <a:schemeClr val="tx2">
            <a:lumMod val="10000"/>
          </a:schemeClr>
        </a:solidFill>
      </dgm:spPr>
      <dgm:t>
        <a:bodyPr/>
        <a:lstStyle/>
        <a:p>
          <a:pPr rtl="0"/>
          <a:r>
            <a:rPr lang="en-US" dirty="0"/>
            <a:t>Password</a:t>
          </a:r>
        </a:p>
      </dgm:t>
    </dgm:pt>
    <dgm:pt modelId="{FA645270-20A7-164E-A0F2-55D831DB581E}" type="parTrans" cxnId="{901480E1-2A01-C543-9E31-076E8EF02451}">
      <dgm:prSet/>
      <dgm:spPr/>
      <dgm:t>
        <a:bodyPr/>
        <a:lstStyle/>
        <a:p>
          <a:endParaRPr lang="en-US"/>
        </a:p>
      </dgm:t>
    </dgm:pt>
    <dgm:pt modelId="{1B7BD856-C608-9048-8E55-4D38224DB4C4}" type="sibTrans" cxnId="{901480E1-2A01-C543-9E31-076E8EF02451}">
      <dgm:prSet/>
      <dgm:spPr/>
      <dgm:t>
        <a:bodyPr/>
        <a:lstStyle/>
        <a:p>
          <a:endParaRPr lang="en-US"/>
        </a:p>
      </dgm:t>
    </dgm:pt>
    <dgm:pt modelId="{A807884F-EF1D-A640-9255-C6101431FCCC}">
      <dgm:prSet/>
      <dgm:spPr/>
      <dgm:t>
        <a:bodyPr/>
        <a:lstStyle/>
        <a:p>
          <a:pPr rtl="0"/>
          <a:r>
            <a:rPr lang="en-US" dirty="0"/>
            <a:t>The client sends a message containing a plaintext password, which is protected by encryption by the Transport Layer Protocol</a:t>
          </a:r>
        </a:p>
      </dgm:t>
    </dgm:pt>
    <dgm:pt modelId="{6A2B7440-E330-174C-9384-711167F683EC}" type="parTrans" cxnId="{1ADA0FFA-BA6C-EE4E-9C9E-DE08FF02CABE}">
      <dgm:prSet/>
      <dgm:spPr/>
      <dgm:t>
        <a:bodyPr/>
        <a:lstStyle/>
        <a:p>
          <a:endParaRPr lang="en-US"/>
        </a:p>
      </dgm:t>
    </dgm:pt>
    <dgm:pt modelId="{B752B461-8DE8-CC4C-8B9A-CAD1CEEB8593}" type="sibTrans" cxnId="{1ADA0FFA-BA6C-EE4E-9C9E-DE08FF02CABE}">
      <dgm:prSet/>
      <dgm:spPr/>
      <dgm:t>
        <a:bodyPr/>
        <a:lstStyle/>
        <a:p>
          <a:endParaRPr lang="en-US"/>
        </a:p>
      </dgm:t>
    </dgm:pt>
    <dgm:pt modelId="{2BCF6B46-5F38-864B-8D2D-B14FDB432EC8}">
      <dgm:prSet/>
      <dgm:spPr>
        <a:solidFill>
          <a:schemeClr val="tx2">
            <a:lumMod val="10000"/>
          </a:schemeClr>
        </a:solidFill>
      </dgm:spPr>
      <dgm:t>
        <a:bodyPr/>
        <a:lstStyle/>
        <a:p>
          <a:pPr rtl="0"/>
          <a:r>
            <a:rPr lang="en-US" dirty="0" err="1"/>
            <a:t>Hostbased</a:t>
          </a:r>
          <a:r>
            <a:rPr lang="en-US" dirty="0"/>
            <a:t> </a:t>
          </a:r>
        </a:p>
      </dgm:t>
    </dgm:pt>
    <dgm:pt modelId="{B2B08C7A-FA2D-BC40-A702-50C442F8954C}" type="parTrans" cxnId="{D886F7F1-D306-4148-B04A-D9C9410E2B10}">
      <dgm:prSet/>
      <dgm:spPr/>
      <dgm:t>
        <a:bodyPr/>
        <a:lstStyle/>
        <a:p>
          <a:endParaRPr lang="en-US"/>
        </a:p>
      </dgm:t>
    </dgm:pt>
    <dgm:pt modelId="{CBBC97FA-693E-7E4E-AB30-8C1DC54BD3BD}" type="sibTrans" cxnId="{D886F7F1-D306-4148-B04A-D9C9410E2B10}">
      <dgm:prSet/>
      <dgm:spPr/>
      <dgm:t>
        <a:bodyPr/>
        <a:lstStyle/>
        <a:p>
          <a:endParaRPr lang="en-US"/>
        </a:p>
      </dgm:t>
    </dgm:pt>
    <dgm:pt modelId="{96A3A448-2E2F-9E49-A0AF-6625A359F4B7}">
      <dgm:prSet/>
      <dgm:spPr/>
      <dgm:t>
        <a:bodyPr/>
        <a:lstStyle/>
        <a:p>
          <a:pPr rtl="0"/>
          <a:r>
            <a:rPr lang="en-US" dirty="0"/>
            <a:t>Authentication is performed on the client’s host rather than the client itself</a:t>
          </a:r>
        </a:p>
      </dgm:t>
    </dgm:pt>
    <dgm:pt modelId="{67BCEC85-8418-F149-81C0-B4ABE473F226}" type="parTrans" cxnId="{9426D420-8AF9-3A4B-AD37-F79A2B5BFE51}">
      <dgm:prSet/>
      <dgm:spPr/>
      <dgm:t>
        <a:bodyPr/>
        <a:lstStyle/>
        <a:p>
          <a:endParaRPr lang="en-US"/>
        </a:p>
      </dgm:t>
    </dgm:pt>
    <dgm:pt modelId="{1D73AFF1-A2F5-7440-BFA7-AC377F3E1B4A}" type="sibTrans" cxnId="{9426D420-8AF9-3A4B-AD37-F79A2B5BFE51}">
      <dgm:prSet/>
      <dgm:spPr/>
      <dgm:t>
        <a:bodyPr/>
        <a:lstStyle/>
        <a:p>
          <a:endParaRPr lang="en-US"/>
        </a:p>
      </dgm:t>
    </dgm:pt>
    <dgm:pt modelId="{44F16AD2-9708-DA4B-A567-7D37ED2BC4F7}">
      <dgm:prSet/>
      <dgm:spPr/>
      <dgm:t>
        <a:bodyPr/>
        <a:lstStyle/>
        <a:p>
          <a:pPr rtl="0"/>
          <a:r>
            <a:rPr lang="en-US" dirty="0"/>
            <a:t>This method works by having the client send a signature created with the private key of the client host</a:t>
          </a:r>
        </a:p>
      </dgm:t>
    </dgm:pt>
    <dgm:pt modelId="{2A3056C8-1D1C-044C-9457-44B0144EA00A}" type="parTrans" cxnId="{620A2D3E-A90D-B748-A204-001651D4DD53}">
      <dgm:prSet/>
      <dgm:spPr/>
      <dgm:t>
        <a:bodyPr/>
        <a:lstStyle/>
        <a:p>
          <a:endParaRPr lang="en-US"/>
        </a:p>
      </dgm:t>
    </dgm:pt>
    <dgm:pt modelId="{56E1FE96-44FD-FB4F-AAEC-80601089CF87}" type="sibTrans" cxnId="{620A2D3E-A90D-B748-A204-001651D4DD53}">
      <dgm:prSet/>
      <dgm:spPr/>
      <dgm:t>
        <a:bodyPr/>
        <a:lstStyle/>
        <a:p>
          <a:endParaRPr lang="en-US"/>
        </a:p>
      </dgm:t>
    </dgm:pt>
    <dgm:pt modelId="{558F1BD5-D7E8-5D4E-A9ED-7B6176E47F1F}">
      <dgm:prSet/>
      <dgm:spPr/>
      <dgm:t>
        <a:bodyPr/>
        <a:lstStyle/>
        <a:p>
          <a:pPr rtl="0"/>
          <a:r>
            <a:rPr lang="en-US" dirty="0"/>
            <a:t>Rather than directly verifying the user’s identity, the SSH server verifies the identity of the client host</a:t>
          </a:r>
        </a:p>
      </dgm:t>
    </dgm:pt>
    <dgm:pt modelId="{61C8B408-0494-DC43-9CDF-0C98707DF7A1}" type="parTrans" cxnId="{D0D1E09C-18BC-0D44-B3D5-3B19057A6C43}">
      <dgm:prSet/>
      <dgm:spPr/>
      <dgm:t>
        <a:bodyPr/>
        <a:lstStyle/>
        <a:p>
          <a:endParaRPr lang="en-US"/>
        </a:p>
      </dgm:t>
    </dgm:pt>
    <dgm:pt modelId="{50BCE026-FCD5-C64D-9810-CF84A7000FFF}" type="sibTrans" cxnId="{D0D1E09C-18BC-0D44-B3D5-3B19057A6C43}">
      <dgm:prSet/>
      <dgm:spPr/>
      <dgm:t>
        <a:bodyPr/>
        <a:lstStyle/>
        <a:p>
          <a:endParaRPr lang="en-US"/>
        </a:p>
      </dgm:t>
    </dgm:pt>
    <dgm:pt modelId="{283A9BFD-C1B7-C043-B190-27D52903EF91}" type="pres">
      <dgm:prSet presAssocID="{9E9E6912-16B5-FE4C-A085-CB3D2FF8834E}" presName="linear" presStyleCnt="0">
        <dgm:presLayoutVars>
          <dgm:dir/>
          <dgm:animLvl val="lvl"/>
          <dgm:resizeHandles val="exact"/>
        </dgm:presLayoutVars>
      </dgm:prSet>
      <dgm:spPr/>
    </dgm:pt>
    <dgm:pt modelId="{7C021FB9-79EA-3D43-B377-9C696C09FE7D}" type="pres">
      <dgm:prSet presAssocID="{F55A3785-439D-E24F-984A-5815AF21A0AC}" presName="parentLin" presStyleCnt="0"/>
      <dgm:spPr/>
    </dgm:pt>
    <dgm:pt modelId="{6614FB98-11A6-3743-96D7-6DB89AB1232E}" type="pres">
      <dgm:prSet presAssocID="{F55A3785-439D-E24F-984A-5815AF21A0AC}" presName="parentLeftMargin" presStyleLbl="node1" presStyleIdx="0" presStyleCnt="3"/>
      <dgm:spPr/>
    </dgm:pt>
    <dgm:pt modelId="{CB6F6A9F-DF2A-7743-A886-26B2E17D0808}" type="pres">
      <dgm:prSet presAssocID="{F55A3785-439D-E24F-984A-5815AF21A0AC}" presName="parentText" presStyleLbl="node1" presStyleIdx="0" presStyleCnt="3" custScaleX="28361">
        <dgm:presLayoutVars>
          <dgm:chMax val="0"/>
          <dgm:bulletEnabled val="1"/>
        </dgm:presLayoutVars>
      </dgm:prSet>
      <dgm:spPr/>
    </dgm:pt>
    <dgm:pt modelId="{03805345-5E09-6A48-89D9-8D7EF8C1C37C}" type="pres">
      <dgm:prSet presAssocID="{F55A3785-439D-E24F-984A-5815AF21A0AC}" presName="negativeSpace" presStyleCnt="0"/>
      <dgm:spPr/>
    </dgm:pt>
    <dgm:pt modelId="{32E97B5D-0D3A-F94E-B2A1-7BC3658561E2}" type="pres">
      <dgm:prSet presAssocID="{F55A3785-439D-E24F-984A-5815AF21A0AC}" presName="childText" presStyleLbl="conFgAcc1" presStyleIdx="0" presStyleCnt="3">
        <dgm:presLayoutVars>
          <dgm:bulletEnabled val="1"/>
        </dgm:presLayoutVars>
      </dgm:prSet>
      <dgm:spPr/>
    </dgm:pt>
    <dgm:pt modelId="{B41CC435-227A-FC4E-BAC4-B05D453DAA61}" type="pres">
      <dgm:prSet presAssocID="{FC896C13-C761-E94B-A580-C33AB8632908}" presName="spaceBetweenRectangles" presStyleCnt="0"/>
      <dgm:spPr/>
    </dgm:pt>
    <dgm:pt modelId="{2BA4461C-AAE0-484B-84F9-5AEFABDB2CDA}" type="pres">
      <dgm:prSet presAssocID="{8238CD2F-B4A3-8D45-B663-2BAFA5F3CC8F}" presName="parentLin" presStyleCnt="0"/>
      <dgm:spPr/>
    </dgm:pt>
    <dgm:pt modelId="{EADCBE42-5CAB-5D41-A220-FE1DA9252279}" type="pres">
      <dgm:prSet presAssocID="{8238CD2F-B4A3-8D45-B663-2BAFA5F3CC8F}" presName="parentLeftMargin" presStyleLbl="node1" presStyleIdx="0" presStyleCnt="3"/>
      <dgm:spPr/>
    </dgm:pt>
    <dgm:pt modelId="{867546DD-463E-8C4B-A426-B0AEC918C917}" type="pres">
      <dgm:prSet presAssocID="{8238CD2F-B4A3-8D45-B663-2BAFA5F3CC8F}" presName="parentText" presStyleLbl="node1" presStyleIdx="1" presStyleCnt="3" custScaleX="28106">
        <dgm:presLayoutVars>
          <dgm:chMax val="0"/>
          <dgm:bulletEnabled val="1"/>
        </dgm:presLayoutVars>
      </dgm:prSet>
      <dgm:spPr/>
    </dgm:pt>
    <dgm:pt modelId="{2049DC78-8608-964C-86C4-7FA976886446}" type="pres">
      <dgm:prSet presAssocID="{8238CD2F-B4A3-8D45-B663-2BAFA5F3CC8F}" presName="negativeSpace" presStyleCnt="0"/>
      <dgm:spPr/>
    </dgm:pt>
    <dgm:pt modelId="{A9E15CF1-B9FC-7C4D-B27D-1A716F4A49C1}" type="pres">
      <dgm:prSet presAssocID="{8238CD2F-B4A3-8D45-B663-2BAFA5F3CC8F}" presName="childText" presStyleLbl="conFgAcc1" presStyleIdx="1" presStyleCnt="3">
        <dgm:presLayoutVars>
          <dgm:bulletEnabled val="1"/>
        </dgm:presLayoutVars>
      </dgm:prSet>
      <dgm:spPr/>
    </dgm:pt>
    <dgm:pt modelId="{6888BBD5-C847-0644-835A-FF22C4CAFC61}" type="pres">
      <dgm:prSet presAssocID="{1B7BD856-C608-9048-8E55-4D38224DB4C4}" presName="spaceBetweenRectangles" presStyleCnt="0"/>
      <dgm:spPr/>
    </dgm:pt>
    <dgm:pt modelId="{A6029BCA-E7C1-7C4B-84AA-98FA6E6FA493}" type="pres">
      <dgm:prSet presAssocID="{2BCF6B46-5F38-864B-8D2D-B14FDB432EC8}" presName="parentLin" presStyleCnt="0"/>
      <dgm:spPr/>
    </dgm:pt>
    <dgm:pt modelId="{4E70D969-0A95-8143-BC73-B107D6FA7656}" type="pres">
      <dgm:prSet presAssocID="{2BCF6B46-5F38-864B-8D2D-B14FDB432EC8}" presName="parentLeftMargin" presStyleLbl="node1" presStyleIdx="1" presStyleCnt="3"/>
      <dgm:spPr/>
    </dgm:pt>
    <dgm:pt modelId="{649C3960-89E3-9746-A22D-D6BF80257348}" type="pres">
      <dgm:prSet presAssocID="{2BCF6B46-5F38-864B-8D2D-B14FDB432EC8}" presName="parentText" presStyleLbl="node1" presStyleIdx="2" presStyleCnt="3" custScaleX="30983">
        <dgm:presLayoutVars>
          <dgm:chMax val="0"/>
          <dgm:bulletEnabled val="1"/>
        </dgm:presLayoutVars>
      </dgm:prSet>
      <dgm:spPr/>
    </dgm:pt>
    <dgm:pt modelId="{66D06954-0EBF-6246-9423-5FBC94BB8CD2}" type="pres">
      <dgm:prSet presAssocID="{2BCF6B46-5F38-864B-8D2D-B14FDB432EC8}" presName="negativeSpace" presStyleCnt="0"/>
      <dgm:spPr/>
    </dgm:pt>
    <dgm:pt modelId="{2227D354-F076-8448-97EC-B2C644B6D4B0}" type="pres">
      <dgm:prSet presAssocID="{2BCF6B46-5F38-864B-8D2D-B14FDB432EC8}" presName="childText" presStyleLbl="conFgAcc1" presStyleIdx="2" presStyleCnt="3">
        <dgm:presLayoutVars>
          <dgm:bulletEnabled val="1"/>
        </dgm:presLayoutVars>
      </dgm:prSet>
      <dgm:spPr/>
    </dgm:pt>
  </dgm:ptLst>
  <dgm:cxnLst>
    <dgm:cxn modelId="{4A47F215-20E2-754F-AA2B-CAC44531751D}" type="presOf" srcId="{2BCF6B46-5F38-864B-8D2D-B14FDB432EC8}" destId="{649C3960-89E3-9746-A22D-D6BF80257348}" srcOrd="1" destOrd="0" presId="urn:microsoft.com/office/officeart/2005/8/layout/list1"/>
    <dgm:cxn modelId="{9426D420-8AF9-3A4B-AD37-F79A2B5BFE51}" srcId="{2BCF6B46-5F38-864B-8D2D-B14FDB432EC8}" destId="{96A3A448-2E2F-9E49-A0AF-6625A359F4B7}" srcOrd="0" destOrd="0" parTransId="{67BCEC85-8418-F149-81C0-B4ABE473F226}" sibTransId="{1D73AFF1-A2F5-7440-BFA7-AC377F3E1B4A}"/>
    <dgm:cxn modelId="{620A2D3E-A90D-B748-A204-001651D4DD53}" srcId="{2BCF6B46-5F38-864B-8D2D-B14FDB432EC8}" destId="{44F16AD2-9708-DA4B-A567-7D37ED2BC4F7}" srcOrd="1" destOrd="0" parTransId="{2A3056C8-1D1C-044C-9457-44B0144EA00A}" sibTransId="{56E1FE96-44FD-FB4F-AAEC-80601089CF87}"/>
    <dgm:cxn modelId="{2BC60840-AE24-9849-92D1-8FE985E0C94D}" srcId="{F55A3785-439D-E24F-984A-5815AF21A0AC}" destId="{9CEF47DB-838E-C74B-B2A7-9C712E79E631}" srcOrd="0" destOrd="0" parTransId="{37419030-AE61-F94D-BEAA-A90B88D39EAF}" sibTransId="{11DD99C2-F55C-5648-809A-0656D7C0F32C}"/>
    <dgm:cxn modelId="{1A1EF741-7AE4-174C-9AE0-B3E27FFBCD99}" srcId="{9E9E6912-16B5-FE4C-A085-CB3D2FF8834E}" destId="{F55A3785-439D-E24F-984A-5815AF21A0AC}" srcOrd="0" destOrd="0" parTransId="{449B07E1-54D3-B445-8957-D5BB99C45794}" sibTransId="{FC896C13-C761-E94B-A580-C33AB8632908}"/>
    <dgm:cxn modelId="{CBC75E6E-563D-6244-917F-A4D42D47A784}" type="presOf" srcId="{F55A3785-439D-E24F-984A-5815AF21A0AC}" destId="{6614FB98-11A6-3743-96D7-6DB89AB1232E}" srcOrd="0" destOrd="0" presId="urn:microsoft.com/office/officeart/2005/8/layout/list1"/>
    <dgm:cxn modelId="{F2771775-0C21-7B42-A85F-A52505B69742}" srcId="{F55A3785-439D-E24F-984A-5815AF21A0AC}" destId="{A9EDC8F0-670E-E142-90C8-FEA2FC94D577}" srcOrd="1" destOrd="0" parTransId="{F469BA6E-C6C6-D545-BC91-204FAEDE0FD2}" sibTransId="{7B64DC17-3F07-6F44-9941-4D5067A21AF1}"/>
    <dgm:cxn modelId="{C69BAF7C-DE30-A042-AAEC-6950DFB3D839}" type="presOf" srcId="{9CEF47DB-838E-C74B-B2A7-9C712E79E631}" destId="{32E97B5D-0D3A-F94E-B2A1-7BC3658561E2}" srcOrd="0" destOrd="0" presId="urn:microsoft.com/office/officeart/2005/8/layout/list1"/>
    <dgm:cxn modelId="{317C5790-82B8-1A4F-911D-BB18BDC32F2F}" type="presOf" srcId="{96A3A448-2E2F-9E49-A0AF-6625A359F4B7}" destId="{2227D354-F076-8448-97EC-B2C644B6D4B0}" srcOrd="0" destOrd="0" presId="urn:microsoft.com/office/officeart/2005/8/layout/list1"/>
    <dgm:cxn modelId="{3801B797-1A78-5E49-87B8-9DC3285C5617}" type="presOf" srcId="{8238CD2F-B4A3-8D45-B663-2BAFA5F3CC8F}" destId="{867546DD-463E-8C4B-A426-B0AEC918C917}" srcOrd="1" destOrd="0" presId="urn:microsoft.com/office/officeart/2005/8/layout/list1"/>
    <dgm:cxn modelId="{D0D1E09C-18BC-0D44-B3D5-3B19057A6C43}" srcId="{2BCF6B46-5F38-864B-8D2D-B14FDB432EC8}" destId="{558F1BD5-D7E8-5D4E-A9ED-7B6176E47F1F}" srcOrd="2" destOrd="0" parTransId="{61C8B408-0494-DC43-9CDF-0C98707DF7A1}" sibTransId="{50BCE026-FCD5-C64D-9810-CF84A7000FFF}"/>
    <dgm:cxn modelId="{D8C599A8-7F0A-FD4B-9F25-D90E540DE879}" type="presOf" srcId="{44F16AD2-9708-DA4B-A567-7D37ED2BC4F7}" destId="{2227D354-F076-8448-97EC-B2C644B6D4B0}" srcOrd="0" destOrd="1" presId="urn:microsoft.com/office/officeart/2005/8/layout/list1"/>
    <dgm:cxn modelId="{BDFAF8D4-62BD-DB4A-BBD8-7260CF23908A}" type="presOf" srcId="{A807884F-EF1D-A640-9255-C6101431FCCC}" destId="{A9E15CF1-B9FC-7C4D-B27D-1A716F4A49C1}" srcOrd="0" destOrd="0" presId="urn:microsoft.com/office/officeart/2005/8/layout/list1"/>
    <dgm:cxn modelId="{938D6ED5-A2AC-884F-9538-A87BF8B30FFD}" type="presOf" srcId="{A9EDC8F0-670E-E142-90C8-FEA2FC94D577}" destId="{32E97B5D-0D3A-F94E-B2A1-7BC3658561E2}" srcOrd="0" destOrd="1" presId="urn:microsoft.com/office/officeart/2005/8/layout/list1"/>
    <dgm:cxn modelId="{39C116D9-AD98-6F4D-BAB3-B03E651E35AD}" type="presOf" srcId="{558F1BD5-D7E8-5D4E-A9ED-7B6176E47F1F}" destId="{2227D354-F076-8448-97EC-B2C644B6D4B0}" srcOrd="0" destOrd="2" presId="urn:microsoft.com/office/officeart/2005/8/layout/list1"/>
    <dgm:cxn modelId="{312E7CD9-223B-BD4E-B3ED-7F49BE5BAABF}" type="presOf" srcId="{8238CD2F-B4A3-8D45-B663-2BAFA5F3CC8F}" destId="{EADCBE42-5CAB-5D41-A220-FE1DA9252279}" srcOrd="0" destOrd="0" presId="urn:microsoft.com/office/officeart/2005/8/layout/list1"/>
    <dgm:cxn modelId="{91BD7EDC-44F0-C347-AD32-ED3366BF6CD2}" type="presOf" srcId="{F55A3785-439D-E24F-984A-5815AF21A0AC}" destId="{CB6F6A9F-DF2A-7743-A886-26B2E17D0808}" srcOrd="1" destOrd="0" presId="urn:microsoft.com/office/officeart/2005/8/layout/list1"/>
    <dgm:cxn modelId="{901480E1-2A01-C543-9E31-076E8EF02451}" srcId="{9E9E6912-16B5-FE4C-A085-CB3D2FF8834E}" destId="{8238CD2F-B4A3-8D45-B663-2BAFA5F3CC8F}" srcOrd="1" destOrd="0" parTransId="{FA645270-20A7-164E-A0F2-55D831DB581E}" sibTransId="{1B7BD856-C608-9048-8E55-4D38224DB4C4}"/>
    <dgm:cxn modelId="{D886F7F1-D306-4148-B04A-D9C9410E2B10}" srcId="{9E9E6912-16B5-FE4C-A085-CB3D2FF8834E}" destId="{2BCF6B46-5F38-864B-8D2D-B14FDB432EC8}" srcOrd="2" destOrd="0" parTransId="{B2B08C7A-FA2D-BC40-A702-50C442F8954C}" sibTransId="{CBBC97FA-693E-7E4E-AB30-8C1DC54BD3BD}"/>
    <dgm:cxn modelId="{302087F6-EC28-2D45-88D1-652C55E8A544}" type="presOf" srcId="{2BCF6B46-5F38-864B-8D2D-B14FDB432EC8}" destId="{4E70D969-0A95-8143-BC73-B107D6FA7656}" srcOrd="0" destOrd="0" presId="urn:microsoft.com/office/officeart/2005/8/layout/list1"/>
    <dgm:cxn modelId="{1ADA0FFA-BA6C-EE4E-9C9E-DE08FF02CABE}" srcId="{8238CD2F-B4A3-8D45-B663-2BAFA5F3CC8F}" destId="{A807884F-EF1D-A640-9255-C6101431FCCC}" srcOrd="0" destOrd="0" parTransId="{6A2B7440-E330-174C-9384-711167F683EC}" sibTransId="{B752B461-8DE8-CC4C-8B9A-CAD1CEEB8593}"/>
    <dgm:cxn modelId="{818F38FE-7854-BA47-AC73-7359BB8C126F}" type="presOf" srcId="{9E9E6912-16B5-FE4C-A085-CB3D2FF8834E}" destId="{283A9BFD-C1B7-C043-B190-27D52903EF91}" srcOrd="0" destOrd="0" presId="urn:microsoft.com/office/officeart/2005/8/layout/list1"/>
    <dgm:cxn modelId="{F16E8DD0-0C3C-314A-AFCC-ED25B625CDCD}" type="presParOf" srcId="{283A9BFD-C1B7-C043-B190-27D52903EF91}" destId="{7C021FB9-79EA-3D43-B377-9C696C09FE7D}" srcOrd="0" destOrd="0" presId="urn:microsoft.com/office/officeart/2005/8/layout/list1"/>
    <dgm:cxn modelId="{F1B899C6-328A-4F41-B536-41DAFDDB78CF}" type="presParOf" srcId="{7C021FB9-79EA-3D43-B377-9C696C09FE7D}" destId="{6614FB98-11A6-3743-96D7-6DB89AB1232E}" srcOrd="0" destOrd="0" presId="urn:microsoft.com/office/officeart/2005/8/layout/list1"/>
    <dgm:cxn modelId="{D3254AFF-1A58-DF4C-8F5A-446A90744A27}" type="presParOf" srcId="{7C021FB9-79EA-3D43-B377-9C696C09FE7D}" destId="{CB6F6A9F-DF2A-7743-A886-26B2E17D0808}" srcOrd="1" destOrd="0" presId="urn:microsoft.com/office/officeart/2005/8/layout/list1"/>
    <dgm:cxn modelId="{65B21909-F9DD-A447-BE25-C8DD324796E0}" type="presParOf" srcId="{283A9BFD-C1B7-C043-B190-27D52903EF91}" destId="{03805345-5E09-6A48-89D9-8D7EF8C1C37C}" srcOrd="1" destOrd="0" presId="urn:microsoft.com/office/officeart/2005/8/layout/list1"/>
    <dgm:cxn modelId="{626D8BC6-06DA-E143-956F-6C357A06743B}" type="presParOf" srcId="{283A9BFD-C1B7-C043-B190-27D52903EF91}" destId="{32E97B5D-0D3A-F94E-B2A1-7BC3658561E2}" srcOrd="2" destOrd="0" presId="urn:microsoft.com/office/officeart/2005/8/layout/list1"/>
    <dgm:cxn modelId="{FA512DBB-FCDC-8F4E-8725-696DEC75A6BF}" type="presParOf" srcId="{283A9BFD-C1B7-C043-B190-27D52903EF91}" destId="{B41CC435-227A-FC4E-BAC4-B05D453DAA61}" srcOrd="3" destOrd="0" presId="urn:microsoft.com/office/officeart/2005/8/layout/list1"/>
    <dgm:cxn modelId="{06F78DDC-9F55-4A4C-B77A-1DEEBAD4C0F8}" type="presParOf" srcId="{283A9BFD-C1B7-C043-B190-27D52903EF91}" destId="{2BA4461C-AAE0-484B-84F9-5AEFABDB2CDA}" srcOrd="4" destOrd="0" presId="urn:microsoft.com/office/officeart/2005/8/layout/list1"/>
    <dgm:cxn modelId="{6C5A7264-489B-C14E-89B9-E406BC723C81}" type="presParOf" srcId="{2BA4461C-AAE0-484B-84F9-5AEFABDB2CDA}" destId="{EADCBE42-5CAB-5D41-A220-FE1DA9252279}" srcOrd="0" destOrd="0" presId="urn:microsoft.com/office/officeart/2005/8/layout/list1"/>
    <dgm:cxn modelId="{15E0F547-016F-A849-B0FE-73F2A8B603E9}" type="presParOf" srcId="{2BA4461C-AAE0-484B-84F9-5AEFABDB2CDA}" destId="{867546DD-463E-8C4B-A426-B0AEC918C917}" srcOrd="1" destOrd="0" presId="urn:microsoft.com/office/officeart/2005/8/layout/list1"/>
    <dgm:cxn modelId="{63A5668C-46C9-D245-ACFF-6134C2344379}" type="presParOf" srcId="{283A9BFD-C1B7-C043-B190-27D52903EF91}" destId="{2049DC78-8608-964C-86C4-7FA976886446}" srcOrd="5" destOrd="0" presId="urn:microsoft.com/office/officeart/2005/8/layout/list1"/>
    <dgm:cxn modelId="{6E53D28A-396F-434F-A433-B6EE60AC3BF1}" type="presParOf" srcId="{283A9BFD-C1B7-C043-B190-27D52903EF91}" destId="{A9E15CF1-B9FC-7C4D-B27D-1A716F4A49C1}" srcOrd="6" destOrd="0" presId="urn:microsoft.com/office/officeart/2005/8/layout/list1"/>
    <dgm:cxn modelId="{3F1AEB6E-F162-3141-8B86-FEF419BE45DF}" type="presParOf" srcId="{283A9BFD-C1B7-C043-B190-27D52903EF91}" destId="{6888BBD5-C847-0644-835A-FF22C4CAFC61}" srcOrd="7" destOrd="0" presId="urn:microsoft.com/office/officeart/2005/8/layout/list1"/>
    <dgm:cxn modelId="{724197C3-88EF-7B42-A021-FE1DD76292B4}" type="presParOf" srcId="{283A9BFD-C1B7-C043-B190-27D52903EF91}" destId="{A6029BCA-E7C1-7C4B-84AA-98FA6E6FA493}" srcOrd="8" destOrd="0" presId="urn:microsoft.com/office/officeart/2005/8/layout/list1"/>
    <dgm:cxn modelId="{59F423CD-EF45-4644-8B43-26EEF301D903}" type="presParOf" srcId="{A6029BCA-E7C1-7C4B-84AA-98FA6E6FA493}" destId="{4E70D969-0A95-8143-BC73-B107D6FA7656}" srcOrd="0" destOrd="0" presId="urn:microsoft.com/office/officeart/2005/8/layout/list1"/>
    <dgm:cxn modelId="{44073A10-DA31-D34B-BF93-21938FE3B024}" type="presParOf" srcId="{A6029BCA-E7C1-7C4B-84AA-98FA6E6FA493}" destId="{649C3960-89E3-9746-A22D-D6BF80257348}" srcOrd="1" destOrd="0" presId="urn:microsoft.com/office/officeart/2005/8/layout/list1"/>
    <dgm:cxn modelId="{8A64814F-042D-FC49-944D-88D9D7B63C62}" type="presParOf" srcId="{283A9BFD-C1B7-C043-B190-27D52903EF91}" destId="{66D06954-0EBF-6246-9423-5FBC94BB8CD2}" srcOrd="9" destOrd="0" presId="urn:microsoft.com/office/officeart/2005/8/layout/list1"/>
    <dgm:cxn modelId="{1898F802-8B13-F644-AE41-7633DCF62A5E}" type="presParOf" srcId="{283A9BFD-C1B7-C043-B190-27D52903EF91}" destId="{2227D354-F076-8448-97EC-B2C644B6D4B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4A61B90-0B60-134C-88B5-19BEFDB8D06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8EC3AD0-2BF2-8946-9C17-56B5111780DE}">
      <dgm:prSet custT="1"/>
      <dgm:spPr/>
      <dgm:t>
        <a:bodyPr/>
        <a:lstStyle/>
        <a:p>
          <a:r>
            <a:rPr lang="en-US" sz="1500" dirty="0"/>
            <a:t>The remote execution of a program</a:t>
          </a:r>
        </a:p>
      </dgm:t>
    </dgm:pt>
    <dgm:pt modelId="{04A298C7-CC2B-8B4A-8E18-4BCD92E13D05}" type="parTrans" cxnId="{690FD3BA-331C-4B4C-8C0F-E31FC579ACB9}">
      <dgm:prSet/>
      <dgm:spPr/>
      <dgm:t>
        <a:bodyPr/>
        <a:lstStyle/>
        <a:p>
          <a:endParaRPr lang="en-US"/>
        </a:p>
      </dgm:t>
    </dgm:pt>
    <dgm:pt modelId="{723A8397-8E79-4648-A365-E54587F41914}" type="sibTrans" cxnId="{690FD3BA-331C-4B4C-8C0F-E31FC579ACB9}">
      <dgm:prSet/>
      <dgm:spPr/>
      <dgm:t>
        <a:bodyPr/>
        <a:lstStyle/>
        <a:p>
          <a:endParaRPr lang="en-US"/>
        </a:p>
      </dgm:t>
    </dgm:pt>
    <dgm:pt modelId="{478CDF13-A0DA-C741-8F12-4CD7887D0CE8}">
      <dgm:prSet custT="1"/>
      <dgm:spPr/>
      <dgm:t>
        <a:bodyPr/>
        <a:lstStyle/>
        <a:p>
          <a:r>
            <a:rPr lang="en-US" sz="1500" dirty="0"/>
            <a:t>The program may be a shell, an application such as file transfer or e-mail, a system command, or some built-in subsystem</a:t>
          </a:r>
        </a:p>
      </dgm:t>
    </dgm:pt>
    <dgm:pt modelId="{8F76E9DF-797C-7B4B-B680-7718977C4893}" type="parTrans" cxnId="{9529BE95-AB1E-2449-88F1-7E24A91126C7}">
      <dgm:prSet/>
      <dgm:spPr/>
      <dgm:t>
        <a:bodyPr/>
        <a:lstStyle/>
        <a:p>
          <a:endParaRPr lang="en-US"/>
        </a:p>
      </dgm:t>
    </dgm:pt>
    <dgm:pt modelId="{0917A970-7B47-504E-8E4F-85C0A63A5FFB}" type="sibTrans" cxnId="{9529BE95-AB1E-2449-88F1-7E24A91126C7}">
      <dgm:prSet/>
      <dgm:spPr/>
      <dgm:t>
        <a:bodyPr/>
        <a:lstStyle/>
        <a:p>
          <a:endParaRPr lang="en-US"/>
        </a:p>
      </dgm:t>
    </dgm:pt>
    <dgm:pt modelId="{AF8E1F3F-7E6E-B14D-8ABF-25845E1FD183}">
      <dgm:prSet custT="1"/>
      <dgm:spPr/>
      <dgm:t>
        <a:bodyPr/>
        <a:lstStyle/>
        <a:p>
          <a:r>
            <a:rPr lang="en-US" sz="1500" dirty="0"/>
            <a:t>Once a session channel is opened, subsequent requests are used to start the remote program</a:t>
          </a:r>
        </a:p>
      </dgm:t>
    </dgm:pt>
    <dgm:pt modelId="{E2815C98-FB0B-2A4E-B88E-DF7CD4315CB5}" type="parTrans" cxnId="{F8762D51-CFF1-D146-832B-772C068D83A7}">
      <dgm:prSet/>
      <dgm:spPr/>
      <dgm:t>
        <a:bodyPr/>
        <a:lstStyle/>
        <a:p>
          <a:endParaRPr lang="en-US"/>
        </a:p>
      </dgm:t>
    </dgm:pt>
    <dgm:pt modelId="{1E38BDAA-52DD-C448-B2DA-8E0447EF762D}" type="sibTrans" cxnId="{F8762D51-CFF1-D146-832B-772C068D83A7}">
      <dgm:prSet/>
      <dgm:spPr/>
      <dgm:t>
        <a:bodyPr/>
        <a:lstStyle/>
        <a:p>
          <a:endParaRPr lang="en-US"/>
        </a:p>
      </dgm:t>
    </dgm:pt>
    <dgm:pt modelId="{DF3DBA20-5434-CE40-B755-4C55F395FC10}">
      <dgm:prSet custT="1"/>
      <dgm:spPr>
        <a:solidFill>
          <a:schemeClr val="tx2">
            <a:lumMod val="10000"/>
          </a:schemeClr>
        </a:solidFill>
      </dgm:spPr>
      <dgm:t>
        <a:bodyPr/>
        <a:lstStyle/>
        <a:p>
          <a:r>
            <a:rPr lang="en-US" sz="2000" dirty="0"/>
            <a:t>X11</a:t>
          </a:r>
        </a:p>
      </dgm:t>
    </dgm:pt>
    <dgm:pt modelId="{F39226D5-11E9-1043-89F5-D49D95018949}" type="parTrans" cxnId="{362B241E-E27B-7740-916A-2F22BBE3E1BB}">
      <dgm:prSet/>
      <dgm:spPr/>
      <dgm:t>
        <a:bodyPr/>
        <a:lstStyle/>
        <a:p>
          <a:endParaRPr lang="en-US"/>
        </a:p>
      </dgm:t>
    </dgm:pt>
    <dgm:pt modelId="{A9305C7B-056F-7847-BF6C-E92A2B72F698}" type="sibTrans" cxnId="{362B241E-E27B-7740-916A-2F22BBE3E1BB}">
      <dgm:prSet/>
      <dgm:spPr/>
      <dgm:t>
        <a:bodyPr/>
        <a:lstStyle/>
        <a:p>
          <a:endParaRPr lang="en-US"/>
        </a:p>
      </dgm:t>
    </dgm:pt>
    <dgm:pt modelId="{D08EE2DC-9939-DE49-A97D-C60E114BCFE8}">
      <dgm:prSet custT="1"/>
      <dgm:spPr/>
      <dgm:t>
        <a:bodyPr/>
        <a:lstStyle/>
        <a:p>
          <a:r>
            <a:rPr lang="en-US" sz="1500" dirty="0"/>
            <a:t>X allows applications to run on a network server but to be displayed on a desktop machine</a:t>
          </a:r>
        </a:p>
      </dgm:t>
    </dgm:pt>
    <dgm:pt modelId="{5BA12D17-9BE1-7746-8587-C6B2C5D3F1FC}" type="parTrans" cxnId="{B8C1502B-17DB-0640-9307-FBE2F46C7429}">
      <dgm:prSet/>
      <dgm:spPr/>
      <dgm:t>
        <a:bodyPr/>
        <a:lstStyle/>
        <a:p>
          <a:endParaRPr lang="en-US"/>
        </a:p>
      </dgm:t>
    </dgm:pt>
    <dgm:pt modelId="{4DA89964-3E99-D14F-BFCF-D05157908E0C}" type="sibTrans" cxnId="{B8C1502B-17DB-0640-9307-FBE2F46C7429}">
      <dgm:prSet/>
      <dgm:spPr/>
      <dgm:t>
        <a:bodyPr/>
        <a:lstStyle/>
        <a:p>
          <a:endParaRPr lang="en-US"/>
        </a:p>
      </dgm:t>
    </dgm:pt>
    <dgm:pt modelId="{ABAA92C3-B29A-9C4C-ACFE-407489FC0101}">
      <dgm:prSet custT="1"/>
      <dgm:spPr>
        <a:solidFill>
          <a:schemeClr val="tx2">
            <a:lumMod val="10000"/>
          </a:schemeClr>
        </a:solidFill>
      </dgm:spPr>
      <dgm:t>
        <a:bodyPr/>
        <a:lstStyle/>
        <a:p>
          <a:r>
            <a:rPr lang="en-US" sz="2000" dirty="0"/>
            <a:t>Forwarded-tcpip</a:t>
          </a:r>
        </a:p>
      </dgm:t>
    </dgm:pt>
    <dgm:pt modelId="{3446B172-7747-E749-9C7A-B7E4922B779A}" type="parTrans" cxnId="{256C6760-F2B6-2C47-921E-C211AD22ACE9}">
      <dgm:prSet/>
      <dgm:spPr/>
      <dgm:t>
        <a:bodyPr/>
        <a:lstStyle/>
        <a:p>
          <a:endParaRPr lang="en-US"/>
        </a:p>
      </dgm:t>
    </dgm:pt>
    <dgm:pt modelId="{8F0C7B18-6A2B-1A4F-93B9-AAF978702EFB}" type="sibTrans" cxnId="{256C6760-F2B6-2C47-921E-C211AD22ACE9}">
      <dgm:prSet/>
      <dgm:spPr/>
      <dgm:t>
        <a:bodyPr/>
        <a:lstStyle/>
        <a:p>
          <a:endParaRPr lang="en-US"/>
        </a:p>
      </dgm:t>
    </dgm:pt>
    <dgm:pt modelId="{281F673B-11DA-CF41-878C-CEB09F67B668}">
      <dgm:prSet custT="1"/>
      <dgm:spPr/>
      <dgm:t>
        <a:bodyPr/>
        <a:lstStyle/>
        <a:p>
          <a:r>
            <a:rPr lang="en-US" sz="1500" dirty="0"/>
            <a:t>Remote port forwarding</a:t>
          </a:r>
        </a:p>
      </dgm:t>
    </dgm:pt>
    <dgm:pt modelId="{78F2CAD4-4532-A94C-9035-5B9C33215BBD}" type="parTrans" cxnId="{FD0F7A0F-5672-9E49-AFB1-3546D29490C7}">
      <dgm:prSet/>
      <dgm:spPr/>
      <dgm:t>
        <a:bodyPr/>
        <a:lstStyle/>
        <a:p>
          <a:endParaRPr lang="en-US"/>
        </a:p>
      </dgm:t>
    </dgm:pt>
    <dgm:pt modelId="{BC29F76D-2B58-5B4C-B3F5-0EB5DECAAC1F}" type="sibTrans" cxnId="{FD0F7A0F-5672-9E49-AFB1-3546D29490C7}">
      <dgm:prSet/>
      <dgm:spPr/>
      <dgm:t>
        <a:bodyPr/>
        <a:lstStyle/>
        <a:p>
          <a:endParaRPr lang="en-US"/>
        </a:p>
      </dgm:t>
    </dgm:pt>
    <dgm:pt modelId="{BDD32F27-DA80-1A4C-92F9-303799B84823}">
      <dgm:prSet custT="1"/>
      <dgm:spPr>
        <a:solidFill>
          <a:schemeClr val="tx2">
            <a:lumMod val="10000"/>
          </a:schemeClr>
        </a:solidFill>
      </dgm:spPr>
      <dgm:t>
        <a:bodyPr/>
        <a:lstStyle/>
        <a:p>
          <a:r>
            <a:rPr lang="en-US" sz="2000" dirty="0"/>
            <a:t>Direct-tcpip</a:t>
          </a:r>
        </a:p>
      </dgm:t>
    </dgm:pt>
    <dgm:pt modelId="{5518733A-CA46-6347-AAB8-F3DF190F402A}" type="parTrans" cxnId="{EC6F3A0D-B6BF-B04D-B162-3C8A37442BE8}">
      <dgm:prSet/>
      <dgm:spPr/>
      <dgm:t>
        <a:bodyPr/>
        <a:lstStyle/>
        <a:p>
          <a:endParaRPr lang="en-US"/>
        </a:p>
      </dgm:t>
    </dgm:pt>
    <dgm:pt modelId="{D6EE406D-5AC9-944B-9A3B-B35449E38276}" type="sibTrans" cxnId="{EC6F3A0D-B6BF-B04D-B162-3C8A37442BE8}">
      <dgm:prSet/>
      <dgm:spPr/>
      <dgm:t>
        <a:bodyPr/>
        <a:lstStyle/>
        <a:p>
          <a:endParaRPr lang="en-US"/>
        </a:p>
      </dgm:t>
    </dgm:pt>
    <dgm:pt modelId="{C35C0FE2-BA79-724A-8E28-F08803A4ABD7}">
      <dgm:prSet custT="1"/>
      <dgm:spPr/>
      <dgm:t>
        <a:bodyPr/>
        <a:lstStyle/>
        <a:p>
          <a:r>
            <a:rPr lang="en-US" sz="1500" dirty="0"/>
            <a:t>Local port forwarding</a:t>
          </a:r>
        </a:p>
      </dgm:t>
    </dgm:pt>
    <dgm:pt modelId="{66CB0E7F-EE6C-9442-9E13-F66C43303FA8}" type="parTrans" cxnId="{AC92575B-4F72-3949-888A-FA239EE82D38}">
      <dgm:prSet/>
      <dgm:spPr/>
      <dgm:t>
        <a:bodyPr/>
        <a:lstStyle/>
        <a:p>
          <a:endParaRPr lang="en-US"/>
        </a:p>
      </dgm:t>
    </dgm:pt>
    <dgm:pt modelId="{5F7FC862-350C-EE4C-9C12-B3BF21B4264C}" type="sibTrans" cxnId="{AC92575B-4F72-3949-888A-FA239EE82D38}">
      <dgm:prSet/>
      <dgm:spPr/>
      <dgm:t>
        <a:bodyPr/>
        <a:lstStyle/>
        <a:p>
          <a:endParaRPr lang="en-US"/>
        </a:p>
      </dgm:t>
    </dgm:pt>
    <dgm:pt modelId="{1D1DE8B2-A18D-CA4B-9253-3E0DD1612FEB}">
      <dgm:prSet phldrT="[Text]" custT="1"/>
      <dgm:spPr>
        <a:solidFill>
          <a:schemeClr val="tx2">
            <a:lumMod val="10000"/>
          </a:schemeClr>
        </a:solidFill>
      </dgm:spPr>
      <dgm:t>
        <a:bodyPr/>
        <a:lstStyle/>
        <a:p>
          <a:r>
            <a:rPr lang="en-US" sz="2000" dirty="0"/>
            <a:t>Session</a:t>
          </a:r>
        </a:p>
      </dgm:t>
    </dgm:pt>
    <dgm:pt modelId="{61478217-3828-894C-BEE5-473E736C9208}" type="parTrans" cxnId="{DCF4A2F9-08B9-944A-B3A0-9394BBCDC694}">
      <dgm:prSet/>
      <dgm:spPr/>
      <dgm:t>
        <a:bodyPr/>
        <a:lstStyle/>
        <a:p>
          <a:endParaRPr lang="en-US"/>
        </a:p>
      </dgm:t>
    </dgm:pt>
    <dgm:pt modelId="{F2C94D35-4A5D-8744-A58E-B877142A512A}" type="sibTrans" cxnId="{DCF4A2F9-08B9-944A-B3A0-9394BBCDC694}">
      <dgm:prSet/>
      <dgm:spPr/>
      <dgm:t>
        <a:bodyPr/>
        <a:lstStyle/>
        <a:p>
          <a:endParaRPr lang="en-US"/>
        </a:p>
      </dgm:t>
    </dgm:pt>
    <dgm:pt modelId="{1D1DC175-156A-924D-A109-53FCAAFDB97E}">
      <dgm:prSet custT="1"/>
      <dgm:spPr/>
      <dgm:t>
        <a:bodyPr/>
        <a:lstStyle/>
        <a:p>
          <a:r>
            <a:rPr lang="en-US" sz="1500" dirty="0"/>
            <a:t>Refers to the X Window System, a computer software system and network protocol that provides a graphical user interface (GUI) for networked computers</a:t>
          </a:r>
        </a:p>
      </dgm:t>
    </dgm:pt>
    <dgm:pt modelId="{B96C3BBC-DDF7-CB43-B510-45BE8C899658}" type="parTrans" cxnId="{EF616390-8853-BF4C-9418-88A75C0AB110}">
      <dgm:prSet/>
      <dgm:spPr/>
      <dgm:t>
        <a:bodyPr/>
        <a:lstStyle/>
        <a:p>
          <a:endParaRPr lang="en-US"/>
        </a:p>
      </dgm:t>
    </dgm:pt>
    <dgm:pt modelId="{30250446-C89B-2144-9994-9F12CA0F554E}" type="sibTrans" cxnId="{EF616390-8853-BF4C-9418-88A75C0AB110}">
      <dgm:prSet/>
      <dgm:spPr/>
      <dgm:t>
        <a:bodyPr/>
        <a:lstStyle/>
        <a:p>
          <a:endParaRPr lang="en-US"/>
        </a:p>
      </dgm:t>
    </dgm:pt>
    <dgm:pt modelId="{0E239BCA-0BF2-A34B-869D-243001118BC0}" type="pres">
      <dgm:prSet presAssocID="{54A61B90-0B60-134C-88B5-19BEFDB8D06C}" presName="linear" presStyleCnt="0">
        <dgm:presLayoutVars>
          <dgm:dir/>
          <dgm:animLvl val="lvl"/>
          <dgm:resizeHandles val="exact"/>
        </dgm:presLayoutVars>
      </dgm:prSet>
      <dgm:spPr/>
    </dgm:pt>
    <dgm:pt modelId="{6CB012E6-36D6-6E41-B7AF-0AC273FB1682}" type="pres">
      <dgm:prSet presAssocID="{1D1DE8B2-A18D-CA4B-9253-3E0DD1612FEB}" presName="parentLin" presStyleCnt="0"/>
      <dgm:spPr/>
    </dgm:pt>
    <dgm:pt modelId="{71E02697-5FB8-8943-9445-E758B783B071}" type="pres">
      <dgm:prSet presAssocID="{1D1DE8B2-A18D-CA4B-9253-3E0DD1612FEB}" presName="parentLeftMargin" presStyleLbl="node1" presStyleIdx="0" presStyleCnt="4"/>
      <dgm:spPr/>
    </dgm:pt>
    <dgm:pt modelId="{1DA7454D-FB15-6140-8D23-6F5B2658B7F4}" type="pres">
      <dgm:prSet presAssocID="{1D1DE8B2-A18D-CA4B-9253-3E0DD1612FEB}" presName="parentText" presStyleLbl="node1" presStyleIdx="0" presStyleCnt="4" custScaleX="38596">
        <dgm:presLayoutVars>
          <dgm:chMax val="0"/>
          <dgm:bulletEnabled val="1"/>
        </dgm:presLayoutVars>
      </dgm:prSet>
      <dgm:spPr/>
    </dgm:pt>
    <dgm:pt modelId="{7659E775-E845-8F4A-9301-2ED4BC010166}" type="pres">
      <dgm:prSet presAssocID="{1D1DE8B2-A18D-CA4B-9253-3E0DD1612FEB}" presName="negativeSpace" presStyleCnt="0"/>
      <dgm:spPr/>
    </dgm:pt>
    <dgm:pt modelId="{C2D14126-71F9-D548-8283-A86153BF8ED6}" type="pres">
      <dgm:prSet presAssocID="{1D1DE8B2-A18D-CA4B-9253-3E0DD1612FEB}" presName="childText" presStyleLbl="conFgAcc1" presStyleIdx="0" presStyleCnt="4">
        <dgm:presLayoutVars>
          <dgm:bulletEnabled val="1"/>
        </dgm:presLayoutVars>
      </dgm:prSet>
      <dgm:spPr/>
    </dgm:pt>
    <dgm:pt modelId="{33152B64-4A5A-8F44-975C-9E4F712800A0}" type="pres">
      <dgm:prSet presAssocID="{F2C94D35-4A5D-8744-A58E-B877142A512A}" presName="spaceBetweenRectangles" presStyleCnt="0"/>
      <dgm:spPr/>
    </dgm:pt>
    <dgm:pt modelId="{EEB486B2-FDB7-D543-94BA-774D643D138F}" type="pres">
      <dgm:prSet presAssocID="{DF3DBA20-5434-CE40-B755-4C55F395FC10}" presName="parentLin" presStyleCnt="0"/>
      <dgm:spPr/>
    </dgm:pt>
    <dgm:pt modelId="{154AE793-69BC-9141-8580-52F97D70AF70}" type="pres">
      <dgm:prSet presAssocID="{DF3DBA20-5434-CE40-B755-4C55F395FC10}" presName="parentLeftMargin" presStyleLbl="node1" presStyleIdx="0" presStyleCnt="4"/>
      <dgm:spPr/>
    </dgm:pt>
    <dgm:pt modelId="{094C98E2-5987-B142-8AC5-A1F1B92E444E}" type="pres">
      <dgm:prSet presAssocID="{DF3DBA20-5434-CE40-B755-4C55F395FC10}" presName="parentText" presStyleLbl="node1" presStyleIdx="1" presStyleCnt="4" custScaleX="32330">
        <dgm:presLayoutVars>
          <dgm:chMax val="0"/>
          <dgm:bulletEnabled val="1"/>
        </dgm:presLayoutVars>
      </dgm:prSet>
      <dgm:spPr/>
    </dgm:pt>
    <dgm:pt modelId="{D9F0A687-BD54-9C4B-B59F-09310464D376}" type="pres">
      <dgm:prSet presAssocID="{DF3DBA20-5434-CE40-B755-4C55F395FC10}" presName="negativeSpace" presStyleCnt="0"/>
      <dgm:spPr/>
    </dgm:pt>
    <dgm:pt modelId="{7B2CC914-732D-2F44-A8A4-0C509EBF996F}" type="pres">
      <dgm:prSet presAssocID="{DF3DBA20-5434-CE40-B755-4C55F395FC10}" presName="childText" presStyleLbl="conFgAcc1" presStyleIdx="1" presStyleCnt="4">
        <dgm:presLayoutVars>
          <dgm:bulletEnabled val="1"/>
        </dgm:presLayoutVars>
      </dgm:prSet>
      <dgm:spPr/>
    </dgm:pt>
    <dgm:pt modelId="{5FF773E0-484C-7D4C-858B-2B55CFF87555}" type="pres">
      <dgm:prSet presAssocID="{A9305C7B-056F-7847-BF6C-E92A2B72F698}" presName="spaceBetweenRectangles" presStyleCnt="0"/>
      <dgm:spPr/>
    </dgm:pt>
    <dgm:pt modelId="{EB71180D-3F95-6045-8F75-8FC97205721E}" type="pres">
      <dgm:prSet presAssocID="{ABAA92C3-B29A-9C4C-ACFE-407489FC0101}" presName="parentLin" presStyleCnt="0"/>
      <dgm:spPr/>
    </dgm:pt>
    <dgm:pt modelId="{29924D9B-5B6A-1646-9B77-0F50E718178F}" type="pres">
      <dgm:prSet presAssocID="{ABAA92C3-B29A-9C4C-ACFE-407489FC0101}" presName="parentLeftMargin" presStyleLbl="node1" presStyleIdx="1" presStyleCnt="4"/>
      <dgm:spPr/>
    </dgm:pt>
    <dgm:pt modelId="{15748A55-C74F-0F40-B61B-FA184F21642F}" type="pres">
      <dgm:prSet presAssocID="{ABAA92C3-B29A-9C4C-ACFE-407489FC0101}" presName="parentText" presStyleLbl="node1" presStyleIdx="2" presStyleCnt="4" custScaleX="44863">
        <dgm:presLayoutVars>
          <dgm:chMax val="0"/>
          <dgm:bulletEnabled val="1"/>
        </dgm:presLayoutVars>
      </dgm:prSet>
      <dgm:spPr/>
    </dgm:pt>
    <dgm:pt modelId="{EFD540D7-2038-AC4A-A1B6-CFBBA1D233BD}" type="pres">
      <dgm:prSet presAssocID="{ABAA92C3-B29A-9C4C-ACFE-407489FC0101}" presName="negativeSpace" presStyleCnt="0"/>
      <dgm:spPr/>
    </dgm:pt>
    <dgm:pt modelId="{A4B3F52F-D8A5-1D49-9AF0-4EAC743BEC4A}" type="pres">
      <dgm:prSet presAssocID="{ABAA92C3-B29A-9C4C-ACFE-407489FC0101}" presName="childText" presStyleLbl="conFgAcc1" presStyleIdx="2" presStyleCnt="4">
        <dgm:presLayoutVars>
          <dgm:bulletEnabled val="1"/>
        </dgm:presLayoutVars>
      </dgm:prSet>
      <dgm:spPr/>
    </dgm:pt>
    <dgm:pt modelId="{78FAD829-AE97-3844-A2D6-8A307731CD4E}" type="pres">
      <dgm:prSet presAssocID="{8F0C7B18-6A2B-1A4F-93B9-AAF978702EFB}" presName="spaceBetweenRectangles" presStyleCnt="0"/>
      <dgm:spPr/>
    </dgm:pt>
    <dgm:pt modelId="{1D1CE270-1261-E94B-AE1B-E2B7D0723142}" type="pres">
      <dgm:prSet presAssocID="{BDD32F27-DA80-1A4C-92F9-303799B84823}" presName="parentLin" presStyleCnt="0"/>
      <dgm:spPr/>
    </dgm:pt>
    <dgm:pt modelId="{3B8DB51D-1A7A-E748-83A4-566771FBA925}" type="pres">
      <dgm:prSet presAssocID="{BDD32F27-DA80-1A4C-92F9-303799B84823}" presName="parentLeftMargin" presStyleLbl="node1" presStyleIdx="2" presStyleCnt="4"/>
      <dgm:spPr/>
    </dgm:pt>
    <dgm:pt modelId="{9C78EE69-B943-B04D-855A-5D3B4103AF29}" type="pres">
      <dgm:prSet presAssocID="{BDD32F27-DA80-1A4C-92F9-303799B84823}" presName="parentText" presStyleLbl="node1" presStyleIdx="3" presStyleCnt="4" custScaleX="44862">
        <dgm:presLayoutVars>
          <dgm:chMax val="0"/>
          <dgm:bulletEnabled val="1"/>
        </dgm:presLayoutVars>
      </dgm:prSet>
      <dgm:spPr/>
    </dgm:pt>
    <dgm:pt modelId="{5ECFEE4D-A8E8-6941-8E29-5382D88D39BC}" type="pres">
      <dgm:prSet presAssocID="{BDD32F27-DA80-1A4C-92F9-303799B84823}" presName="negativeSpace" presStyleCnt="0"/>
      <dgm:spPr/>
    </dgm:pt>
    <dgm:pt modelId="{B4413AC2-262A-3441-A5BF-4F661BD54558}" type="pres">
      <dgm:prSet presAssocID="{BDD32F27-DA80-1A4C-92F9-303799B84823}" presName="childText" presStyleLbl="conFgAcc1" presStyleIdx="3" presStyleCnt="4">
        <dgm:presLayoutVars>
          <dgm:bulletEnabled val="1"/>
        </dgm:presLayoutVars>
      </dgm:prSet>
      <dgm:spPr/>
    </dgm:pt>
  </dgm:ptLst>
  <dgm:cxnLst>
    <dgm:cxn modelId="{EC6F3A0D-B6BF-B04D-B162-3C8A37442BE8}" srcId="{54A61B90-0B60-134C-88B5-19BEFDB8D06C}" destId="{BDD32F27-DA80-1A4C-92F9-303799B84823}" srcOrd="3" destOrd="0" parTransId="{5518733A-CA46-6347-AAB8-F3DF190F402A}" sibTransId="{D6EE406D-5AC9-944B-9A3B-B35449E38276}"/>
    <dgm:cxn modelId="{FD0F7A0F-5672-9E49-AFB1-3546D29490C7}" srcId="{ABAA92C3-B29A-9C4C-ACFE-407489FC0101}" destId="{281F673B-11DA-CF41-878C-CEB09F67B668}" srcOrd="0" destOrd="0" parTransId="{78F2CAD4-4532-A94C-9035-5B9C33215BBD}" sibTransId="{BC29F76D-2B58-5B4C-B3F5-0EB5DECAAC1F}"/>
    <dgm:cxn modelId="{19FD6415-3D73-9342-9FE2-271039A950C6}" type="presOf" srcId="{54A61B90-0B60-134C-88B5-19BEFDB8D06C}" destId="{0E239BCA-0BF2-A34B-869D-243001118BC0}" srcOrd="0" destOrd="0" presId="urn:microsoft.com/office/officeart/2005/8/layout/list1"/>
    <dgm:cxn modelId="{362B241E-E27B-7740-916A-2F22BBE3E1BB}" srcId="{54A61B90-0B60-134C-88B5-19BEFDB8D06C}" destId="{DF3DBA20-5434-CE40-B755-4C55F395FC10}" srcOrd="1" destOrd="0" parTransId="{F39226D5-11E9-1043-89F5-D49D95018949}" sibTransId="{A9305C7B-056F-7847-BF6C-E92A2B72F698}"/>
    <dgm:cxn modelId="{C3CB4C25-36BD-1C4B-89F2-01CF85CA9E5A}" type="presOf" srcId="{BDD32F27-DA80-1A4C-92F9-303799B84823}" destId="{3B8DB51D-1A7A-E748-83A4-566771FBA925}" srcOrd="0" destOrd="0" presId="urn:microsoft.com/office/officeart/2005/8/layout/list1"/>
    <dgm:cxn modelId="{B8C1502B-17DB-0640-9307-FBE2F46C7429}" srcId="{DF3DBA20-5434-CE40-B755-4C55F395FC10}" destId="{D08EE2DC-9939-DE49-A97D-C60E114BCFE8}" srcOrd="1" destOrd="0" parTransId="{5BA12D17-9BE1-7746-8587-C6B2C5D3F1FC}" sibTransId="{4DA89964-3E99-D14F-BFCF-D05157908E0C}"/>
    <dgm:cxn modelId="{FABF0B35-ABCA-0E47-9893-B6E9FA42E00A}" type="presOf" srcId="{C35C0FE2-BA79-724A-8E28-F08803A4ABD7}" destId="{B4413AC2-262A-3441-A5BF-4F661BD54558}" srcOrd="0" destOrd="0" presId="urn:microsoft.com/office/officeart/2005/8/layout/list1"/>
    <dgm:cxn modelId="{AC92575B-4F72-3949-888A-FA239EE82D38}" srcId="{BDD32F27-DA80-1A4C-92F9-303799B84823}" destId="{C35C0FE2-BA79-724A-8E28-F08803A4ABD7}" srcOrd="0" destOrd="0" parTransId="{66CB0E7F-EE6C-9442-9E13-F66C43303FA8}" sibTransId="{5F7FC862-350C-EE4C-9C12-B3BF21B4264C}"/>
    <dgm:cxn modelId="{256C6760-F2B6-2C47-921E-C211AD22ACE9}" srcId="{54A61B90-0B60-134C-88B5-19BEFDB8D06C}" destId="{ABAA92C3-B29A-9C4C-ACFE-407489FC0101}" srcOrd="2" destOrd="0" parTransId="{3446B172-7747-E749-9C7A-B7E4922B779A}" sibTransId="{8F0C7B18-6A2B-1A4F-93B9-AAF978702EFB}"/>
    <dgm:cxn modelId="{80CDFD64-B0E8-6341-8BF5-C349288EEB3D}" type="presOf" srcId="{ABAA92C3-B29A-9C4C-ACFE-407489FC0101}" destId="{29924D9B-5B6A-1646-9B77-0F50E718178F}" srcOrd="0" destOrd="0" presId="urn:microsoft.com/office/officeart/2005/8/layout/list1"/>
    <dgm:cxn modelId="{ECF6F046-F914-464A-B8AE-A403CC1BCABC}" type="presOf" srcId="{1D1DE8B2-A18D-CA4B-9253-3E0DD1612FEB}" destId="{71E02697-5FB8-8943-9445-E758B783B071}" srcOrd="0" destOrd="0" presId="urn:microsoft.com/office/officeart/2005/8/layout/list1"/>
    <dgm:cxn modelId="{A93E5F48-F788-D042-9219-161AF5C959A4}" type="presOf" srcId="{478CDF13-A0DA-C741-8F12-4CD7887D0CE8}" destId="{C2D14126-71F9-D548-8283-A86153BF8ED6}" srcOrd="0" destOrd="1" presId="urn:microsoft.com/office/officeart/2005/8/layout/list1"/>
    <dgm:cxn modelId="{F8762D51-CFF1-D146-832B-772C068D83A7}" srcId="{1D1DE8B2-A18D-CA4B-9253-3E0DD1612FEB}" destId="{AF8E1F3F-7E6E-B14D-8ABF-25845E1FD183}" srcOrd="2" destOrd="0" parTransId="{E2815C98-FB0B-2A4E-B88E-DF7CD4315CB5}" sibTransId="{1E38BDAA-52DD-C448-B2DA-8E0447EF762D}"/>
    <dgm:cxn modelId="{4F6B8578-39F3-AD45-BE3D-FB2A337233BD}" type="presOf" srcId="{D08EE2DC-9939-DE49-A97D-C60E114BCFE8}" destId="{7B2CC914-732D-2F44-A8A4-0C509EBF996F}" srcOrd="0" destOrd="1" presId="urn:microsoft.com/office/officeart/2005/8/layout/list1"/>
    <dgm:cxn modelId="{31F56659-0FDE-864C-80B5-EA5C508DD8DA}" type="presOf" srcId="{DF3DBA20-5434-CE40-B755-4C55F395FC10}" destId="{094C98E2-5987-B142-8AC5-A1F1B92E444E}" srcOrd="1" destOrd="0" presId="urn:microsoft.com/office/officeart/2005/8/layout/list1"/>
    <dgm:cxn modelId="{EF616390-8853-BF4C-9418-88A75C0AB110}" srcId="{DF3DBA20-5434-CE40-B755-4C55F395FC10}" destId="{1D1DC175-156A-924D-A109-53FCAAFDB97E}" srcOrd="0" destOrd="0" parTransId="{B96C3BBC-DDF7-CB43-B510-45BE8C899658}" sibTransId="{30250446-C89B-2144-9994-9F12CA0F554E}"/>
    <dgm:cxn modelId="{9529BE95-AB1E-2449-88F1-7E24A91126C7}" srcId="{1D1DE8B2-A18D-CA4B-9253-3E0DD1612FEB}" destId="{478CDF13-A0DA-C741-8F12-4CD7887D0CE8}" srcOrd="1" destOrd="0" parTransId="{8F76E9DF-797C-7B4B-B680-7718977C4893}" sibTransId="{0917A970-7B47-504E-8E4F-85C0A63A5FFB}"/>
    <dgm:cxn modelId="{DA931EAB-2585-EC4F-B9C3-38D794CE68C5}" type="presOf" srcId="{1D1DE8B2-A18D-CA4B-9253-3E0DD1612FEB}" destId="{1DA7454D-FB15-6140-8D23-6F5B2658B7F4}" srcOrd="1" destOrd="0" presId="urn:microsoft.com/office/officeart/2005/8/layout/list1"/>
    <dgm:cxn modelId="{69A46DAD-F814-FD4A-B087-E1F696EF2C0E}" type="presOf" srcId="{C8EC3AD0-2BF2-8946-9C17-56B5111780DE}" destId="{C2D14126-71F9-D548-8283-A86153BF8ED6}" srcOrd="0" destOrd="0" presId="urn:microsoft.com/office/officeart/2005/8/layout/list1"/>
    <dgm:cxn modelId="{387D51B0-8BFE-8243-A5D8-7CB75058DCE5}" type="presOf" srcId="{ABAA92C3-B29A-9C4C-ACFE-407489FC0101}" destId="{15748A55-C74F-0F40-B61B-FA184F21642F}" srcOrd="1" destOrd="0" presId="urn:microsoft.com/office/officeart/2005/8/layout/list1"/>
    <dgm:cxn modelId="{690FD3BA-331C-4B4C-8C0F-E31FC579ACB9}" srcId="{1D1DE8B2-A18D-CA4B-9253-3E0DD1612FEB}" destId="{C8EC3AD0-2BF2-8946-9C17-56B5111780DE}" srcOrd="0" destOrd="0" parTransId="{04A298C7-CC2B-8B4A-8E18-4BCD92E13D05}" sibTransId="{723A8397-8E79-4648-A365-E54587F41914}"/>
    <dgm:cxn modelId="{C4D8A3D2-7068-4646-9BC6-68AEEE32B3A9}" type="presOf" srcId="{BDD32F27-DA80-1A4C-92F9-303799B84823}" destId="{9C78EE69-B943-B04D-855A-5D3B4103AF29}" srcOrd="1" destOrd="0" presId="urn:microsoft.com/office/officeart/2005/8/layout/list1"/>
    <dgm:cxn modelId="{81650BD5-AAD4-1240-9D65-77144D22EAB1}" type="presOf" srcId="{AF8E1F3F-7E6E-B14D-8ABF-25845E1FD183}" destId="{C2D14126-71F9-D548-8283-A86153BF8ED6}" srcOrd="0" destOrd="2" presId="urn:microsoft.com/office/officeart/2005/8/layout/list1"/>
    <dgm:cxn modelId="{990ED4DB-5F59-E14C-8644-0E041D61678D}" type="presOf" srcId="{DF3DBA20-5434-CE40-B755-4C55F395FC10}" destId="{154AE793-69BC-9141-8580-52F97D70AF70}" srcOrd="0" destOrd="0" presId="urn:microsoft.com/office/officeart/2005/8/layout/list1"/>
    <dgm:cxn modelId="{571A58E3-5955-5F4C-820E-4B682F759BFC}" type="presOf" srcId="{1D1DC175-156A-924D-A109-53FCAAFDB97E}" destId="{7B2CC914-732D-2F44-A8A4-0C509EBF996F}" srcOrd="0" destOrd="0" presId="urn:microsoft.com/office/officeart/2005/8/layout/list1"/>
    <dgm:cxn modelId="{DCF4A2F9-08B9-944A-B3A0-9394BBCDC694}" srcId="{54A61B90-0B60-134C-88B5-19BEFDB8D06C}" destId="{1D1DE8B2-A18D-CA4B-9253-3E0DD1612FEB}" srcOrd="0" destOrd="0" parTransId="{61478217-3828-894C-BEE5-473E736C9208}" sibTransId="{F2C94D35-4A5D-8744-A58E-B877142A512A}"/>
    <dgm:cxn modelId="{B2987DFD-2DE5-8C40-9433-36A039DEA68B}" type="presOf" srcId="{281F673B-11DA-CF41-878C-CEB09F67B668}" destId="{A4B3F52F-D8A5-1D49-9AF0-4EAC743BEC4A}" srcOrd="0" destOrd="0" presId="urn:microsoft.com/office/officeart/2005/8/layout/list1"/>
    <dgm:cxn modelId="{363D99E0-692F-0646-9141-8E3D62701B52}" type="presParOf" srcId="{0E239BCA-0BF2-A34B-869D-243001118BC0}" destId="{6CB012E6-36D6-6E41-B7AF-0AC273FB1682}" srcOrd="0" destOrd="0" presId="urn:microsoft.com/office/officeart/2005/8/layout/list1"/>
    <dgm:cxn modelId="{2E33C2B0-1CE4-5C4D-9034-F28D6110AE77}" type="presParOf" srcId="{6CB012E6-36D6-6E41-B7AF-0AC273FB1682}" destId="{71E02697-5FB8-8943-9445-E758B783B071}" srcOrd="0" destOrd="0" presId="urn:microsoft.com/office/officeart/2005/8/layout/list1"/>
    <dgm:cxn modelId="{A8EADA8C-31E2-6C4E-8813-CD6756513333}" type="presParOf" srcId="{6CB012E6-36D6-6E41-B7AF-0AC273FB1682}" destId="{1DA7454D-FB15-6140-8D23-6F5B2658B7F4}" srcOrd="1" destOrd="0" presId="urn:microsoft.com/office/officeart/2005/8/layout/list1"/>
    <dgm:cxn modelId="{4363849C-55CA-F048-856E-5E4CD2F1A7CA}" type="presParOf" srcId="{0E239BCA-0BF2-A34B-869D-243001118BC0}" destId="{7659E775-E845-8F4A-9301-2ED4BC010166}" srcOrd="1" destOrd="0" presId="urn:microsoft.com/office/officeart/2005/8/layout/list1"/>
    <dgm:cxn modelId="{0D1D76EE-F974-3F49-BCE5-A934B880DCCB}" type="presParOf" srcId="{0E239BCA-0BF2-A34B-869D-243001118BC0}" destId="{C2D14126-71F9-D548-8283-A86153BF8ED6}" srcOrd="2" destOrd="0" presId="urn:microsoft.com/office/officeart/2005/8/layout/list1"/>
    <dgm:cxn modelId="{6B6769B3-FB92-1940-8CA0-6F3394E40CB7}" type="presParOf" srcId="{0E239BCA-0BF2-A34B-869D-243001118BC0}" destId="{33152B64-4A5A-8F44-975C-9E4F712800A0}" srcOrd="3" destOrd="0" presId="urn:microsoft.com/office/officeart/2005/8/layout/list1"/>
    <dgm:cxn modelId="{7F8F994E-90A7-9D43-9CDD-EC802384364E}" type="presParOf" srcId="{0E239BCA-0BF2-A34B-869D-243001118BC0}" destId="{EEB486B2-FDB7-D543-94BA-774D643D138F}" srcOrd="4" destOrd="0" presId="urn:microsoft.com/office/officeart/2005/8/layout/list1"/>
    <dgm:cxn modelId="{C472CD45-FDF5-0D47-BE66-55A849AA0140}" type="presParOf" srcId="{EEB486B2-FDB7-D543-94BA-774D643D138F}" destId="{154AE793-69BC-9141-8580-52F97D70AF70}" srcOrd="0" destOrd="0" presId="urn:microsoft.com/office/officeart/2005/8/layout/list1"/>
    <dgm:cxn modelId="{074EA0AE-6B35-CA49-8E9C-A8D5ED22E249}" type="presParOf" srcId="{EEB486B2-FDB7-D543-94BA-774D643D138F}" destId="{094C98E2-5987-B142-8AC5-A1F1B92E444E}" srcOrd="1" destOrd="0" presId="urn:microsoft.com/office/officeart/2005/8/layout/list1"/>
    <dgm:cxn modelId="{51308D24-0047-F648-952A-30D21CA90C44}" type="presParOf" srcId="{0E239BCA-0BF2-A34B-869D-243001118BC0}" destId="{D9F0A687-BD54-9C4B-B59F-09310464D376}" srcOrd="5" destOrd="0" presId="urn:microsoft.com/office/officeart/2005/8/layout/list1"/>
    <dgm:cxn modelId="{AFDD64D8-2395-F24F-A712-1F1AAA58DA15}" type="presParOf" srcId="{0E239BCA-0BF2-A34B-869D-243001118BC0}" destId="{7B2CC914-732D-2F44-A8A4-0C509EBF996F}" srcOrd="6" destOrd="0" presId="urn:microsoft.com/office/officeart/2005/8/layout/list1"/>
    <dgm:cxn modelId="{A3E44B4F-5F37-E44F-A53E-A5ED7AA9BE53}" type="presParOf" srcId="{0E239BCA-0BF2-A34B-869D-243001118BC0}" destId="{5FF773E0-484C-7D4C-858B-2B55CFF87555}" srcOrd="7" destOrd="0" presId="urn:microsoft.com/office/officeart/2005/8/layout/list1"/>
    <dgm:cxn modelId="{20963E85-AC87-B740-A4E6-07212951209B}" type="presParOf" srcId="{0E239BCA-0BF2-A34B-869D-243001118BC0}" destId="{EB71180D-3F95-6045-8F75-8FC97205721E}" srcOrd="8" destOrd="0" presId="urn:microsoft.com/office/officeart/2005/8/layout/list1"/>
    <dgm:cxn modelId="{A1993443-0B1A-AF4D-A84F-A47D9DE43E7E}" type="presParOf" srcId="{EB71180D-3F95-6045-8F75-8FC97205721E}" destId="{29924D9B-5B6A-1646-9B77-0F50E718178F}" srcOrd="0" destOrd="0" presId="urn:microsoft.com/office/officeart/2005/8/layout/list1"/>
    <dgm:cxn modelId="{B3F1628B-1C5E-0441-9738-F7CF027A55AD}" type="presParOf" srcId="{EB71180D-3F95-6045-8F75-8FC97205721E}" destId="{15748A55-C74F-0F40-B61B-FA184F21642F}" srcOrd="1" destOrd="0" presId="urn:microsoft.com/office/officeart/2005/8/layout/list1"/>
    <dgm:cxn modelId="{43ED63D8-602D-DF4C-B24A-00A340A9381C}" type="presParOf" srcId="{0E239BCA-0BF2-A34B-869D-243001118BC0}" destId="{EFD540D7-2038-AC4A-A1B6-CFBBA1D233BD}" srcOrd="9" destOrd="0" presId="urn:microsoft.com/office/officeart/2005/8/layout/list1"/>
    <dgm:cxn modelId="{641945A0-60FB-554C-B9DA-849AF2523E0F}" type="presParOf" srcId="{0E239BCA-0BF2-A34B-869D-243001118BC0}" destId="{A4B3F52F-D8A5-1D49-9AF0-4EAC743BEC4A}" srcOrd="10" destOrd="0" presId="urn:microsoft.com/office/officeart/2005/8/layout/list1"/>
    <dgm:cxn modelId="{6689D571-5857-4045-B304-7E92DFF7E289}" type="presParOf" srcId="{0E239BCA-0BF2-A34B-869D-243001118BC0}" destId="{78FAD829-AE97-3844-A2D6-8A307731CD4E}" srcOrd="11" destOrd="0" presId="urn:microsoft.com/office/officeart/2005/8/layout/list1"/>
    <dgm:cxn modelId="{C592B778-BDB2-F446-89C0-31E58144C9C2}" type="presParOf" srcId="{0E239BCA-0BF2-A34B-869D-243001118BC0}" destId="{1D1CE270-1261-E94B-AE1B-E2B7D0723142}" srcOrd="12" destOrd="0" presId="urn:microsoft.com/office/officeart/2005/8/layout/list1"/>
    <dgm:cxn modelId="{050608A9-F1FF-2842-8253-40E76C447B04}" type="presParOf" srcId="{1D1CE270-1261-E94B-AE1B-E2B7D0723142}" destId="{3B8DB51D-1A7A-E748-83A4-566771FBA925}" srcOrd="0" destOrd="0" presId="urn:microsoft.com/office/officeart/2005/8/layout/list1"/>
    <dgm:cxn modelId="{D8144BDC-5438-4F4A-BCF5-A8FC22597F87}" type="presParOf" srcId="{1D1CE270-1261-E94B-AE1B-E2B7D0723142}" destId="{9C78EE69-B943-B04D-855A-5D3B4103AF29}" srcOrd="1" destOrd="0" presId="urn:microsoft.com/office/officeart/2005/8/layout/list1"/>
    <dgm:cxn modelId="{E430F32E-343D-4F48-A598-74770AE2926A}" type="presParOf" srcId="{0E239BCA-0BF2-A34B-869D-243001118BC0}" destId="{5ECFEE4D-A8E8-6941-8E29-5382D88D39BC}" srcOrd="13" destOrd="0" presId="urn:microsoft.com/office/officeart/2005/8/layout/list1"/>
    <dgm:cxn modelId="{BEA118C4-F1E9-E64C-AC83-7693A7F14A8F}" type="presParOf" srcId="{0E239BCA-0BF2-A34B-869D-243001118BC0}" destId="{B4413AC2-262A-3441-A5BF-4F661BD5455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6B08B88F-A009-1948-9A73-AB7494904C9E}">
      <dgm:prSet/>
      <dgm:spPr/>
      <dgm:t>
        <a:bodyPr/>
        <a:lstStyle/>
        <a:p>
          <a:pPr rtl="0"/>
          <a:r>
            <a:rPr lang="en-US" dirty="0">
              <a:effectLst>
                <a:outerShdw blurRad="38100" dist="38100" dir="2700000" algn="tl">
                  <a:srgbClr val="000000">
                    <a:alpha val="43137"/>
                  </a:srgbClr>
                </a:outerShdw>
              </a:effectLst>
            </a:rPr>
            <a:t>Masquerade</a:t>
          </a: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a:t>Takes place when one entity pretends to be a different entity</a:t>
          </a:r>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dgm:spPr/>
      <dgm:t>
        <a:bodyPr/>
        <a:lstStyle/>
        <a:p>
          <a:pPr rtl="0"/>
          <a:r>
            <a:rPr lang="en-US" dirty="0"/>
            <a:t>Usually includes one of the other forms of active attack</a:t>
          </a:r>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dgm:t>
        <a:bodyPr/>
        <a:lstStyle/>
        <a:p>
          <a:pPr rtl="0"/>
          <a:r>
            <a:rPr lang="en-US" dirty="0">
              <a:effectLst>
                <a:outerShdw blurRad="38100" dist="38100" dir="2700000" algn="tl">
                  <a:srgbClr val="000000">
                    <a:alpha val="43137"/>
                  </a:srgbClr>
                </a:outerShdw>
              </a:effectLst>
            </a:rPr>
            <a:t>Replay</a:t>
          </a: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dirty="0"/>
            <a:t>Involves the passive capture of a data unit and its subsequent retransmission to produce an unauthorized effect</a:t>
          </a:r>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a:effectLst>
                <a:outerShdw blurRad="38100" dist="38100" dir="2700000" algn="tl">
                  <a:srgbClr val="000000">
                    <a:alpha val="43137"/>
                  </a:srgbClr>
                </a:outerShdw>
              </a:effectLst>
            </a:rPr>
            <a:t>Modification of messages </a:t>
          </a: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a:t>Some portion of a legitimate message is altered, or messages are delayed or reordered to produce an unauthorized effect</a:t>
          </a:r>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a:effectLst>
                <a:outerShdw blurRad="38100" dist="38100" dir="2700000" algn="tl">
                  <a:srgbClr val="000000">
                    <a:alpha val="43137"/>
                  </a:srgbClr>
                </a:outerShdw>
              </a:effectLst>
            </a:rPr>
            <a:t>Denial of service</a:t>
          </a: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a:t>Prevents or inhibits the normal use or management of communications facilities</a:t>
          </a:r>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dgm:presLayoutVars>
          <dgm:chMax val="1"/>
          <dgm:bulletEnabled val="1"/>
        </dgm:presLayoutVars>
      </dgm:prSet>
      <dgm:spPr/>
    </dgm:pt>
    <dgm:pt modelId="{AA6F287F-54BE-A94E-BE50-7A86606A3A77}" type="pres">
      <dgm:prSet presAssocID="{6B08B88F-A009-1948-9A73-AB7494904C9E}" presName="descendantText" presStyleLbl="alignAccFollowNode1" presStyleIdx="0" presStyleCnt="4">
        <dgm:presLayoutVars>
          <dgm:bulletEnabled val="1"/>
        </dgm:presLayoutVars>
      </dgm:prSet>
      <dgm:spPr/>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dgm:presLayoutVars>
          <dgm:chMax val="1"/>
          <dgm:bulletEnabled val="1"/>
        </dgm:presLayoutVars>
      </dgm:prSet>
      <dgm:spPr/>
    </dgm:pt>
    <dgm:pt modelId="{E9892E3E-9DF2-BD4B-A6CD-F416208DABBC}" type="pres">
      <dgm:prSet presAssocID="{684654ED-11BD-C940-9C72-F844DFF81F0E}" presName="descendantText" presStyleLbl="alignAccFollowNode1" presStyleIdx="1" presStyleCnt="4">
        <dgm:presLayoutVars>
          <dgm:bulletEnabled val="1"/>
        </dgm:presLayoutVars>
      </dgm:prSet>
      <dgm:spPr/>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dgm:presLayoutVars>
          <dgm:chMax val="1"/>
          <dgm:bulletEnabled val="1"/>
        </dgm:presLayoutVars>
      </dgm:prSet>
      <dgm:spPr/>
    </dgm:pt>
    <dgm:pt modelId="{9EB773CD-5155-AE49-A39A-DB646F837512}" type="pres">
      <dgm:prSet presAssocID="{08F38FFA-8ADF-244C-B24E-9DC9EBBE1C4A}" presName="descendantText" presStyleLbl="alignAccFollowNode1" presStyleIdx="2" presStyleCnt="4">
        <dgm:presLayoutVars>
          <dgm:bulletEnabled val="1"/>
        </dgm:presLayoutVars>
      </dgm:prSet>
      <dgm:spPr/>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dgm:presLayoutVars>
          <dgm:chMax val="1"/>
          <dgm:bulletEnabled val="1"/>
        </dgm:presLayoutVars>
      </dgm:prSet>
      <dgm:spPr/>
    </dgm:pt>
    <dgm:pt modelId="{AF865629-E949-B24E-AF0F-CDFF322825BD}" type="pres">
      <dgm:prSet presAssocID="{30ADB79F-CA4C-6F4A-A35A-DE0761546418}" presName="descendantText" presStyleLbl="alignAccFollowNode1" presStyleIdx="3" presStyleCnt="4">
        <dgm:presLayoutVars>
          <dgm:bulletEnabled val="1"/>
        </dgm:presLayoutVars>
      </dgm:prSet>
      <dgm:spPr/>
    </dgm:pt>
  </dgm:ptLst>
  <dgm:cxnLst>
    <dgm:cxn modelId="{1D749D12-4B04-A440-9661-EEA1A922595F}" type="presOf" srcId="{51CBC6AB-F765-0E48-BAB6-3306A69BFB80}" destId="{AF865629-E949-B24E-AF0F-CDFF322825BD}" srcOrd="0" destOrd="0" presId="urn:microsoft.com/office/officeart/2005/8/layout/vList5"/>
    <dgm:cxn modelId="{436B4A1E-20D9-3B43-BC32-A45D09F45486}" type="presOf" srcId="{08F38FFA-8ADF-244C-B24E-9DC9EBBE1C4A}" destId="{2CDB3922-7DE2-9442-911D-A27BD9574D07}"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BCB84A2D-559B-C24F-AB0C-B91D6622BE68}" srcId="{8A23DCF8-72E3-144A-A633-71F28C732000}" destId="{6B08B88F-A009-1948-9A73-AB7494904C9E}" srcOrd="0" destOrd="0" parTransId="{BABD4BF5-0E42-354D-A9E1-85E860D66F46}" sibTransId="{4F397F3A-444F-734E-BDEE-61A6DF37E628}"/>
    <dgm:cxn modelId="{2ED8735D-059E-A440-8ED3-666BEB46165C}" type="presOf" srcId="{6B08B88F-A009-1948-9A73-AB7494904C9E}" destId="{44488AAB-A78F-8047-B4DF-837F0C5AD89D}" srcOrd="0" destOrd="0" presId="urn:microsoft.com/office/officeart/2005/8/layout/vList5"/>
    <dgm:cxn modelId="{0838DE41-FF38-B04D-B0AC-F4CD22412947}" type="presOf" srcId="{85A25129-D75F-8547-9C34-AB3C73204E9D}" destId="{AA6F287F-54BE-A94E-BE50-7A86606A3A77}" srcOrd="0" destOrd="1"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D82CA145-A2E3-694F-8DA8-9F347C5A584E}" type="presOf" srcId="{F29AC745-5B80-1540-A77A-8EFC6343F5CF}" destId="{E9892E3E-9DF2-BD4B-A6CD-F416208DABBC}" srcOrd="0" destOrd="0" presId="urn:microsoft.com/office/officeart/2005/8/layout/vList5"/>
    <dgm:cxn modelId="{D11F5749-0EF5-454B-B549-A77BBA8FC2EE}" srcId="{30ADB79F-CA4C-6F4A-A35A-DE0761546418}" destId="{51CBC6AB-F765-0E48-BAB6-3306A69BFB80}" srcOrd="0" destOrd="0" parTransId="{4FB1C887-E474-F149-AF8A-C71581115502}" sibTransId="{630C2376-8BC4-604A-8CFA-8E02CE2826BE}"/>
    <dgm:cxn modelId="{83A57E6C-1020-7642-8FB5-FD7A8F73221C}" srcId="{6B08B88F-A009-1948-9A73-AB7494904C9E}" destId="{85A25129-D75F-8547-9C34-AB3C73204E9D}" srcOrd="1" destOrd="0" parTransId="{18809EE1-A86D-CF4F-B0CE-9891BBCC5EB7}" sibTransId="{BB8F67A8-EB49-8E4C-855F-5A0354C6E9E1}"/>
    <dgm:cxn modelId="{16398D4C-26B7-794D-829E-D81E2A24715B}" srcId="{8A23DCF8-72E3-144A-A633-71F28C732000}" destId="{08F38FFA-8ADF-244C-B24E-9DC9EBBE1C4A}" srcOrd="2" destOrd="0" parTransId="{7E87CB23-FAAC-B546-B850-2DB1E9D89BA2}" sibTransId="{EF949317-1634-8C48-A6B0-543CEA09999F}"/>
    <dgm:cxn modelId="{E32FB86D-8CDD-E441-B7DF-D4CF624D4B95}" srcId="{08F38FFA-8ADF-244C-B24E-9DC9EBBE1C4A}" destId="{CC1C70FB-85AF-6244-B643-6B95499E6E93}" srcOrd="0" destOrd="0" parTransId="{DB776C5B-EF5D-6D4B-BB9A-C34BC253264F}" sibTransId="{5735F4B0-1362-2E41-9B9D-9009230C3363}"/>
    <dgm:cxn modelId="{411D9971-F50C-EA49-99F7-8DAD5C7BAF68}" type="presOf" srcId="{30ADB79F-CA4C-6F4A-A35A-DE0761546418}" destId="{4060CB25-2046-3047-B345-AC66DC2A7D59}" srcOrd="0" destOrd="0" presId="urn:microsoft.com/office/officeart/2005/8/layout/vList5"/>
    <dgm:cxn modelId="{CB8A5855-FBA5-8242-B066-73017C3F2C66}" type="presOf" srcId="{684654ED-11BD-C940-9C72-F844DFF81F0E}" destId="{0E6340F7-C0A4-1F48-82F3-FF986F32634E}" srcOrd="0" destOrd="0" presId="urn:microsoft.com/office/officeart/2005/8/layout/vList5"/>
    <dgm:cxn modelId="{862E9881-04D2-1549-831C-5C2E7FDCAF96}" type="presOf" srcId="{CC1C70FB-85AF-6244-B643-6B95499E6E93}" destId="{9EB773CD-5155-AE49-A39A-DB646F837512}" srcOrd="0" destOrd="0" presId="urn:microsoft.com/office/officeart/2005/8/layout/vList5"/>
    <dgm:cxn modelId="{7CF4FD84-92C8-CB47-915C-E5C062209235}" srcId="{8A23DCF8-72E3-144A-A633-71F28C732000}" destId="{30ADB79F-CA4C-6F4A-A35A-DE0761546418}" srcOrd="3" destOrd="0" parTransId="{19330D82-32F4-C344-B9C8-258F409B90D0}" sibTransId="{6D2724A0-2B2E-5D48-B49A-5179AE5B6F9F}"/>
    <dgm:cxn modelId="{34439DAA-AACE-1F48-BCD5-A061B0AFD3F8}" srcId="{684654ED-11BD-C940-9C72-F844DFF81F0E}" destId="{F29AC745-5B80-1540-A77A-8EFC6343F5CF}" srcOrd="0" destOrd="0" parTransId="{E0733D8E-7962-234C-810C-90C4C4DF3E31}" sibTransId="{CB541CEA-6765-054F-94D6-EA9035F2DB48}"/>
    <dgm:cxn modelId="{B48477C2-A6A0-8647-BCA5-EB3291B8EC62}" type="presOf" srcId="{E9FDC65B-0D60-1F4F-B97F-0EA7C0235755}" destId="{AA6F287F-54BE-A94E-BE50-7A86606A3A77}" srcOrd="0" destOrd="0" presId="urn:microsoft.com/office/officeart/2005/8/layout/vList5"/>
    <dgm:cxn modelId="{21C33BDF-CACE-0F4D-BB0A-0771A61AF058}" srcId="{8A23DCF8-72E3-144A-A633-71F28C732000}" destId="{684654ED-11BD-C940-9C72-F844DFF81F0E}" srcOrd="1" destOrd="0" parTransId="{3EB481BD-EEE5-894D-986B-49F64ADBCD4B}" sibTransId="{CE6651BB-25BA-274D-9E08-EC94B1877C6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01539A-5051-EC48-8A82-834F18ADEDD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AF6D1B2-990C-DE42-8049-D062E5F41D23}">
      <dgm:prSet phldrT="[Text]" custT="1"/>
      <dgm:spPr>
        <a:solidFill>
          <a:schemeClr val="tx2">
            <a:lumMod val="50000"/>
          </a:schemeClr>
        </a:solidFill>
        <a:ln>
          <a:noFill/>
        </a:ln>
      </dgm:spPr>
      <dgm:t>
        <a:bodyPr/>
        <a:lstStyle/>
        <a:p>
          <a:r>
            <a:rPr lang="en-US" sz="1600" b="1" dirty="0">
              <a:effectLst>
                <a:outerShdw blurRad="38100" dist="38100" dir="2700000" algn="tl">
                  <a:srgbClr val="000000">
                    <a:alpha val="43137"/>
                  </a:srgbClr>
                </a:outerShdw>
              </a:effectLst>
            </a:rPr>
            <a:t>Two specific authentication services are defined in X.800:</a:t>
          </a:r>
        </a:p>
      </dgm:t>
    </dgm:pt>
    <dgm:pt modelId="{05049BDB-EC85-DF4A-9B1D-4A9164DE2742}" type="parTrans" cxnId="{179A0A0E-245F-5C42-9FEE-FB0CC790B3D4}">
      <dgm:prSet/>
      <dgm:spPr/>
      <dgm:t>
        <a:bodyPr/>
        <a:lstStyle/>
        <a:p>
          <a:endParaRPr lang="en-US"/>
        </a:p>
      </dgm:t>
    </dgm:pt>
    <dgm:pt modelId="{5CDDC435-BA27-0F4A-9BED-95F4A32C7E4A}" type="sibTrans" cxnId="{179A0A0E-245F-5C42-9FEE-FB0CC790B3D4}">
      <dgm:prSet/>
      <dgm:spPr/>
      <dgm:t>
        <a:bodyPr/>
        <a:lstStyle/>
        <a:p>
          <a:endParaRPr lang="en-US"/>
        </a:p>
      </dgm:t>
    </dgm:pt>
    <dgm:pt modelId="{A69C24B3-FE79-5F4F-B491-8B287CD690F0}">
      <dgm:prSet/>
      <dgm:spPr>
        <a:solidFill>
          <a:schemeClr val="tx2">
            <a:lumMod val="75000"/>
          </a:schemeClr>
        </a:solidFill>
        <a:effectLst/>
      </dgm:spPr>
      <dgm:t>
        <a:bodyPr/>
        <a:lstStyle/>
        <a:p>
          <a:r>
            <a:rPr lang="en-US" b="1" dirty="0"/>
            <a:t>Peer entity authentication</a:t>
          </a:r>
        </a:p>
      </dgm:t>
    </dgm:pt>
    <dgm:pt modelId="{5FB57DA3-06CE-F645-8D08-1F754FAD6785}" type="parTrans" cxnId="{39499BB2-4AC9-7D4F-B79C-88588D17A0BA}">
      <dgm:prSet/>
      <dgm:spPr/>
      <dgm:t>
        <a:bodyPr/>
        <a:lstStyle/>
        <a:p>
          <a:endParaRPr lang="en-US"/>
        </a:p>
      </dgm:t>
    </dgm:pt>
    <dgm:pt modelId="{20C83FF1-7EAA-D44E-9582-1F2A9FFBA55F}" type="sibTrans" cxnId="{39499BB2-4AC9-7D4F-B79C-88588D17A0BA}">
      <dgm:prSet/>
      <dgm:spPr/>
      <dgm:t>
        <a:bodyPr/>
        <a:lstStyle/>
        <a:p>
          <a:endParaRPr lang="en-US"/>
        </a:p>
      </dgm:t>
    </dgm:pt>
    <dgm:pt modelId="{5F3454E3-C413-724A-AD0A-DA53D7DE7FFA}">
      <dgm:prSet/>
      <dgm:spPr>
        <a:solidFill>
          <a:schemeClr val="tx2">
            <a:lumMod val="75000"/>
          </a:schemeClr>
        </a:solidFill>
        <a:effectLst/>
      </dgm:spPr>
      <dgm:t>
        <a:bodyPr/>
        <a:lstStyle/>
        <a:p>
          <a:r>
            <a:rPr lang="en-US" b="1" dirty="0"/>
            <a:t>Data origin authentication</a:t>
          </a:r>
        </a:p>
      </dgm:t>
    </dgm:pt>
    <dgm:pt modelId="{92C32A11-DCC9-9543-B2B4-98D06438A3CE}" type="parTrans" cxnId="{5076565F-986E-AE42-A4C6-A6887D34D477}">
      <dgm:prSet/>
      <dgm:spPr/>
      <dgm:t>
        <a:bodyPr/>
        <a:lstStyle/>
        <a:p>
          <a:endParaRPr lang="en-US"/>
        </a:p>
      </dgm:t>
    </dgm:pt>
    <dgm:pt modelId="{077164CC-5AC7-6544-BF6C-61F302B85BC5}" type="sibTrans" cxnId="{5076565F-986E-AE42-A4C6-A6887D34D477}">
      <dgm:prSet/>
      <dgm:spPr/>
      <dgm:t>
        <a:bodyPr/>
        <a:lstStyle/>
        <a:p>
          <a:endParaRPr lang="en-US"/>
        </a:p>
      </dgm:t>
    </dgm:pt>
    <dgm:pt modelId="{51CFFA34-E468-444D-8882-D5194AFA75F6}" type="pres">
      <dgm:prSet presAssocID="{5E01539A-5051-EC48-8A82-834F18ADEDDB}" presName="Name0" presStyleCnt="0">
        <dgm:presLayoutVars>
          <dgm:dir/>
          <dgm:animLvl val="lvl"/>
          <dgm:resizeHandles val="exact"/>
        </dgm:presLayoutVars>
      </dgm:prSet>
      <dgm:spPr/>
    </dgm:pt>
    <dgm:pt modelId="{227B33C8-49AD-2949-81AD-91D832F97EF7}" type="pres">
      <dgm:prSet presAssocID="{6AF6D1B2-990C-DE42-8049-D062E5F41D23}" presName="composite" presStyleCnt="0"/>
      <dgm:spPr/>
    </dgm:pt>
    <dgm:pt modelId="{1A63D57E-BD21-BD4F-AD59-FF51C76AFE55}" type="pres">
      <dgm:prSet presAssocID="{6AF6D1B2-990C-DE42-8049-D062E5F41D23}" presName="parTx" presStyleLbl="alignNode1" presStyleIdx="0" presStyleCnt="1" custScaleY="123108">
        <dgm:presLayoutVars>
          <dgm:chMax val="0"/>
          <dgm:chPref val="0"/>
          <dgm:bulletEnabled val="1"/>
        </dgm:presLayoutVars>
      </dgm:prSet>
      <dgm:spPr/>
    </dgm:pt>
    <dgm:pt modelId="{0327DD84-63DC-3D4B-88CB-97969678C59D}" type="pres">
      <dgm:prSet presAssocID="{6AF6D1B2-990C-DE42-8049-D062E5F41D23}" presName="desTx" presStyleLbl="alignAccFollowNode1" presStyleIdx="0" presStyleCnt="1">
        <dgm:presLayoutVars>
          <dgm:bulletEnabled val="1"/>
        </dgm:presLayoutVars>
      </dgm:prSet>
      <dgm:spPr/>
    </dgm:pt>
  </dgm:ptLst>
  <dgm:cxnLst>
    <dgm:cxn modelId="{179A0A0E-245F-5C42-9FEE-FB0CC790B3D4}" srcId="{5E01539A-5051-EC48-8A82-834F18ADEDDB}" destId="{6AF6D1B2-990C-DE42-8049-D062E5F41D23}" srcOrd="0" destOrd="0" parTransId="{05049BDB-EC85-DF4A-9B1D-4A9164DE2742}" sibTransId="{5CDDC435-BA27-0F4A-9BED-95F4A32C7E4A}"/>
    <dgm:cxn modelId="{5076565F-986E-AE42-A4C6-A6887D34D477}" srcId="{6AF6D1B2-990C-DE42-8049-D062E5F41D23}" destId="{5F3454E3-C413-724A-AD0A-DA53D7DE7FFA}" srcOrd="1" destOrd="0" parTransId="{92C32A11-DCC9-9543-B2B4-98D06438A3CE}" sibTransId="{077164CC-5AC7-6544-BF6C-61F302B85BC5}"/>
    <dgm:cxn modelId="{2CCCAF6A-5107-CB4A-B621-BC69D1C2DACA}" type="presOf" srcId="{6AF6D1B2-990C-DE42-8049-D062E5F41D23}" destId="{1A63D57E-BD21-BD4F-AD59-FF51C76AFE55}" srcOrd="0" destOrd="0" presId="urn:microsoft.com/office/officeart/2005/8/layout/hList1"/>
    <dgm:cxn modelId="{B917244D-D8C0-204C-B156-8DABE4F7E683}" type="presOf" srcId="{5F3454E3-C413-724A-AD0A-DA53D7DE7FFA}" destId="{0327DD84-63DC-3D4B-88CB-97969678C59D}" srcOrd="0" destOrd="1" presId="urn:microsoft.com/office/officeart/2005/8/layout/hList1"/>
    <dgm:cxn modelId="{7BC3FAA1-86DE-3D41-BB0C-3EB95031087F}" type="presOf" srcId="{5E01539A-5051-EC48-8A82-834F18ADEDDB}" destId="{51CFFA34-E468-444D-8882-D5194AFA75F6}" srcOrd="0" destOrd="0" presId="urn:microsoft.com/office/officeart/2005/8/layout/hList1"/>
    <dgm:cxn modelId="{39499BB2-4AC9-7D4F-B79C-88588D17A0BA}" srcId="{6AF6D1B2-990C-DE42-8049-D062E5F41D23}" destId="{A69C24B3-FE79-5F4F-B491-8B287CD690F0}" srcOrd="0" destOrd="0" parTransId="{5FB57DA3-06CE-F645-8D08-1F754FAD6785}" sibTransId="{20C83FF1-7EAA-D44E-9582-1F2A9FFBA55F}"/>
    <dgm:cxn modelId="{64A8F5C6-B9BE-524A-9779-0001813564FB}" type="presOf" srcId="{A69C24B3-FE79-5F4F-B491-8B287CD690F0}" destId="{0327DD84-63DC-3D4B-88CB-97969678C59D}" srcOrd="0" destOrd="0" presId="urn:microsoft.com/office/officeart/2005/8/layout/hList1"/>
    <dgm:cxn modelId="{F033EADE-A6CB-E04B-A77F-714E66C768DD}" type="presParOf" srcId="{51CFFA34-E468-444D-8882-D5194AFA75F6}" destId="{227B33C8-49AD-2949-81AD-91D832F97EF7}" srcOrd="0" destOrd="0" presId="urn:microsoft.com/office/officeart/2005/8/layout/hList1"/>
    <dgm:cxn modelId="{EE268C79-432F-064B-8F09-F276256F0C93}" type="presParOf" srcId="{227B33C8-49AD-2949-81AD-91D832F97EF7}" destId="{1A63D57E-BD21-BD4F-AD59-FF51C76AFE55}" srcOrd="0" destOrd="0" presId="urn:microsoft.com/office/officeart/2005/8/layout/hList1"/>
    <dgm:cxn modelId="{8507C02F-7455-264F-950D-16245E6BC90E}" type="presParOf" srcId="{227B33C8-49AD-2949-81AD-91D832F97EF7}" destId="{0327DD84-63DC-3D4B-88CB-97969678C59D}" srcOrd="1" destOrd="0" presId="urn:microsoft.com/office/officeart/2005/8/layout/hList1"/>
  </dgm:cxnLst>
  <dgm:bg/>
  <dgm:whole>
    <a:ln w="22225">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40BB69-795F-DC44-9039-EFE386C8DA42}"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8604162-7F55-C047-BE94-13ED11E97062}">
      <dgm:prSet/>
      <dgm:spPr/>
      <dgm:t>
        <a:bodyPr/>
        <a:lstStyle/>
        <a:p>
          <a:pPr rtl="0"/>
          <a:r>
            <a:rPr lang="en-US" dirty="0"/>
            <a:t>Can apply to a stream of messages, a single message, or selected fields within a message</a:t>
          </a:r>
        </a:p>
      </dgm:t>
    </dgm:pt>
    <dgm:pt modelId="{633A7DFD-9686-A442-916C-11E66333C626}" type="parTrans" cxnId="{F269C7C7-02E8-7144-85BC-5A10F1C0EBED}">
      <dgm:prSet/>
      <dgm:spPr/>
      <dgm:t>
        <a:bodyPr/>
        <a:lstStyle/>
        <a:p>
          <a:endParaRPr lang="en-US"/>
        </a:p>
      </dgm:t>
    </dgm:pt>
    <dgm:pt modelId="{DA04DC4C-5D65-2448-AC1C-B6B53BDD2F97}" type="sibTrans" cxnId="{F269C7C7-02E8-7144-85BC-5A10F1C0EBED}">
      <dgm:prSet/>
      <dgm:spPr/>
      <dgm:t>
        <a:bodyPr/>
        <a:lstStyle/>
        <a:p>
          <a:endParaRPr lang="en-US"/>
        </a:p>
      </dgm:t>
    </dgm:pt>
    <dgm:pt modelId="{EACD3E88-C1DE-AD4D-ABD5-C72E5F9F6EF2}">
      <dgm:prSet/>
      <dgm:spPr/>
      <dgm:t>
        <a:bodyPr/>
        <a:lstStyle/>
        <a:p>
          <a:pPr rtl="0"/>
          <a:r>
            <a:rPr lang="en-US" dirty="0"/>
            <a:t>Connection-oriented integrity service deals with a stream of messages and assures that messages are received as sent with no duplication, insertion, modification, reordering, or replays</a:t>
          </a:r>
        </a:p>
      </dgm:t>
    </dgm:pt>
    <dgm:pt modelId="{B2ACB307-BE4D-F74B-BB65-CD2BA8FAAC9B}" type="parTrans" cxnId="{9DE49B1B-A120-5942-975D-B7C77A415DC3}">
      <dgm:prSet/>
      <dgm:spPr/>
      <dgm:t>
        <a:bodyPr/>
        <a:lstStyle/>
        <a:p>
          <a:endParaRPr lang="en-US"/>
        </a:p>
      </dgm:t>
    </dgm:pt>
    <dgm:pt modelId="{9BD7C4EC-B487-9B40-959A-D29C0522FA75}" type="sibTrans" cxnId="{9DE49B1B-A120-5942-975D-B7C77A415DC3}">
      <dgm:prSet/>
      <dgm:spPr/>
      <dgm:t>
        <a:bodyPr/>
        <a:lstStyle/>
        <a:p>
          <a:endParaRPr lang="en-US"/>
        </a:p>
      </dgm:t>
    </dgm:pt>
    <dgm:pt modelId="{88515058-E016-784D-86C9-F8BFA4539E65}">
      <dgm:prSet/>
      <dgm:spPr/>
      <dgm:t>
        <a:bodyPr/>
        <a:lstStyle/>
        <a:p>
          <a:pPr rtl="0"/>
          <a:r>
            <a:rPr lang="en-US" dirty="0"/>
            <a:t>A connectionless integrity service deals with individual messages without regard to any larger context and generally provides protection against message modification only</a:t>
          </a:r>
        </a:p>
      </dgm:t>
    </dgm:pt>
    <dgm:pt modelId="{0F303553-D7CD-8346-83F5-CE5CF40836AA}" type="parTrans" cxnId="{5AC8B4FA-211D-824C-AFE4-280EDC6B5987}">
      <dgm:prSet/>
      <dgm:spPr/>
      <dgm:t>
        <a:bodyPr/>
        <a:lstStyle/>
        <a:p>
          <a:endParaRPr lang="en-US"/>
        </a:p>
      </dgm:t>
    </dgm:pt>
    <dgm:pt modelId="{1CC71872-B62A-1840-9C56-D71664F86403}" type="sibTrans" cxnId="{5AC8B4FA-211D-824C-AFE4-280EDC6B5987}">
      <dgm:prSet/>
      <dgm:spPr/>
      <dgm:t>
        <a:bodyPr/>
        <a:lstStyle/>
        <a:p>
          <a:endParaRPr lang="en-US"/>
        </a:p>
      </dgm:t>
    </dgm:pt>
    <dgm:pt modelId="{C45F6EED-CF4E-0E44-92A7-E9EAFC55CADD}" type="pres">
      <dgm:prSet presAssocID="{7840BB69-795F-DC44-9039-EFE386C8DA42}" presName="Name0" presStyleCnt="0">
        <dgm:presLayoutVars>
          <dgm:chMax val="7"/>
          <dgm:dir/>
          <dgm:animLvl val="lvl"/>
          <dgm:resizeHandles val="exact"/>
        </dgm:presLayoutVars>
      </dgm:prSet>
      <dgm:spPr/>
    </dgm:pt>
    <dgm:pt modelId="{BF5CE519-0303-A744-892D-6CF27E5E4D64}" type="pres">
      <dgm:prSet presAssocID="{78604162-7F55-C047-BE94-13ED11E97062}" presName="circle1" presStyleLbl="node1" presStyleIdx="0" presStyleCnt="3"/>
      <dgm:spPr>
        <a:solidFill>
          <a:schemeClr val="accent2"/>
        </a:solidFill>
      </dgm:spPr>
    </dgm:pt>
    <dgm:pt modelId="{24D852AE-2FB4-F642-9D5B-4098CEC249D8}" type="pres">
      <dgm:prSet presAssocID="{78604162-7F55-C047-BE94-13ED11E97062}" presName="space" presStyleCnt="0"/>
      <dgm:spPr/>
    </dgm:pt>
    <dgm:pt modelId="{EB9D8600-0FC6-CF44-8D37-7ABEE0F4BC87}" type="pres">
      <dgm:prSet presAssocID="{78604162-7F55-C047-BE94-13ED11E97062}" presName="rect1" presStyleLbl="alignAcc1" presStyleIdx="0" presStyleCnt="3"/>
      <dgm:spPr/>
    </dgm:pt>
    <dgm:pt modelId="{D3995856-484C-EC4F-92D4-0F7F517BC87B}" type="pres">
      <dgm:prSet presAssocID="{EACD3E88-C1DE-AD4D-ABD5-C72E5F9F6EF2}" presName="vertSpace2" presStyleLbl="node1" presStyleIdx="0" presStyleCnt="3"/>
      <dgm:spPr/>
    </dgm:pt>
    <dgm:pt modelId="{460B7F3E-CECD-1E45-A060-CEEBADF883A5}" type="pres">
      <dgm:prSet presAssocID="{EACD3E88-C1DE-AD4D-ABD5-C72E5F9F6EF2}" presName="circle2" presStyleLbl="node1" presStyleIdx="1" presStyleCnt="3"/>
      <dgm:spPr/>
    </dgm:pt>
    <dgm:pt modelId="{1FEB0DB6-FA4E-CF4E-8B72-2D86613E2D39}" type="pres">
      <dgm:prSet presAssocID="{EACD3E88-C1DE-AD4D-ABD5-C72E5F9F6EF2}" presName="rect2" presStyleLbl="alignAcc1" presStyleIdx="1" presStyleCnt="3"/>
      <dgm:spPr/>
    </dgm:pt>
    <dgm:pt modelId="{96EB837B-31E5-BF4F-AA22-C7D317AE6937}" type="pres">
      <dgm:prSet presAssocID="{88515058-E016-784D-86C9-F8BFA4539E65}" presName="vertSpace3" presStyleLbl="node1" presStyleIdx="1" presStyleCnt="3"/>
      <dgm:spPr/>
    </dgm:pt>
    <dgm:pt modelId="{D880669A-8623-EE4C-BDCE-31DE7DE25528}" type="pres">
      <dgm:prSet presAssocID="{88515058-E016-784D-86C9-F8BFA4539E65}" presName="circle3" presStyleLbl="node1" presStyleIdx="2" presStyleCnt="3"/>
      <dgm:spPr>
        <a:solidFill>
          <a:schemeClr val="accent4">
            <a:lumMod val="50000"/>
          </a:schemeClr>
        </a:solidFill>
      </dgm:spPr>
    </dgm:pt>
    <dgm:pt modelId="{6773C79A-A7DA-5D43-9C7B-903C427EC509}" type="pres">
      <dgm:prSet presAssocID="{88515058-E016-784D-86C9-F8BFA4539E65}" presName="rect3" presStyleLbl="alignAcc1" presStyleIdx="2" presStyleCnt="3"/>
      <dgm:spPr/>
    </dgm:pt>
    <dgm:pt modelId="{2E67184D-F9BA-A749-88A9-C737856676D7}" type="pres">
      <dgm:prSet presAssocID="{78604162-7F55-C047-BE94-13ED11E97062}" presName="rect1ParTxNoCh" presStyleLbl="alignAcc1" presStyleIdx="2" presStyleCnt="3">
        <dgm:presLayoutVars>
          <dgm:chMax val="1"/>
          <dgm:bulletEnabled val="1"/>
        </dgm:presLayoutVars>
      </dgm:prSet>
      <dgm:spPr/>
    </dgm:pt>
    <dgm:pt modelId="{46B2491C-959D-9341-B5E5-3708E7ECB676}" type="pres">
      <dgm:prSet presAssocID="{EACD3E88-C1DE-AD4D-ABD5-C72E5F9F6EF2}" presName="rect2ParTxNoCh" presStyleLbl="alignAcc1" presStyleIdx="2" presStyleCnt="3">
        <dgm:presLayoutVars>
          <dgm:chMax val="1"/>
          <dgm:bulletEnabled val="1"/>
        </dgm:presLayoutVars>
      </dgm:prSet>
      <dgm:spPr/>
    </dgm:pt>
    <dgm:pt modelId="{217B241A-14AD-BA4F-86DD-0171E3154DEB}" type="pres">
      <dgm:prSet presAssocID="{88515058-E016-784D-86C9-F8BFA4539E65}" presName="rect3ParTxNoCh" presStyleLbl="alignAcc1" presStyleIdx="2" presStyleCnt="3">
        <dgm:presLayoutVars>
          <dgm:chMax val="1"/>
          <dgm:bulletEnabled val="1"/>
        </dgm:presLayoutVars>
      </dgm:prSet>
      <dgm:spPr/>
    </dgm:pt>
  </dgm:ptLst>
  <dgm:cxnLst>
    <dgm:cxn modelId="{88C8C017-345A-AF4B-BF89-FFCBDA0A123A}" type="presOf" srcId="{EACD3E88-C1DE-AD4D-ABD5-C72E5F9F6EF2}" destId="{46B2491C-959D-9341-B5E5-3708E7ECB676}" srcOrd="1" destOrd="0" presId="urn:microsoft.com/office/officeart/2005/8/layout/target3"/>
    <dgm:cxn modelId="{9DE49B1B-A120-5942-975D-B7C77A415DC3}" srcId="{7840BB69-795F-DC44-9039-EFE386C8DA42}" destId="{EACD3E88-C1DE-AD4D-ABD5-C72E5F9F6EF2}" srcOrd="1" destOrd="0" parTransId="{B2ACB307-BE4D-F74B-BB65-CD2BA8FAAC9B}" sibTransId="{9BD7C4EC-B487-9B40-959A-D29C0522FA75}"/>
    <dgm:cxn modelId="{9E5E0E28-339E-2E48-B758-98606CA6D3CA}" type="presOf" srcId="{78604162-7F55-C047-BE94-13ED11E97062}" destId="{2E67184D-F9BA-A749-88A9-C737856676D7}" srcOrd="1" destOrd="0" presId="urn:microsoft.com/office/officeart/2005/8/layout/target3"/>
    <dgm:cxn modelId="{CEDC9331-EC22-0542-A6A7-EFCFB43A8357}" type="presOf" srcId="{88515058-E016-784D-86C9-F8BFA4539E65}" destId="{217B241A-14AD-BA4F-86DD-0171E3154DEB}" srcOrd="1" destOrd="0" presId="urn:microsoft.com/office/officeart/2005/8/layout/target3"/>
    <dgm:cxn modelId="{E907AB8B-7630-444B-9046-C4B9CB2B2A3C}" type="presOf" srcId="{7840BB69-795F-DC44-9039-EFE386C8DA42}" destId="{C45F6EED-CF4E-0E44-92A7-E9EAFC55CADD}" srcOrd="0" destOrd="0" presId="urn:microsoft.com/office/officeart/2005/8/layout/target3"/>
    <dgm:cxn modelId="{077CCCB7-9CE3-224B-9004-9F9394E02E71}" type="presOf" srcId="{78604162-7F55-C047-BE94-13ED11E97062}" destId="{EB9D8600-0FC6-CF44-8D37-7ABEE0F4BC87}" srcOrd="0" destOrd="0" presId="urn:microsoft.com/office/officeart/2005/8/layout/target3"/>
    <dgm:cxn modelId="{F269C7C7-02E8-7144-85BC-5A10F1C0EBED}" srcId="{7840BB69-795F-DC44-9039-EFE386C8DA42}" destId="{78604162-7F55-C047-BE94-13ED11E97062}" srcOrd="0" destOrd="0" parTransId="{633A7DFD-9686-A442-916C-11E66333C626}" sibTransId="{DA04DC4C-5D65-2448-AC1C-B6B53BDD2F97}"/>
    <dgm:cxn modelId="{69A9C1E6-FC15-E745-8EFC-15DDF95FCD9B}" type="presOf" srcId="{88515058-E016-784D-86C9-F8BFA4539E65}" destId="{6773C79A-A7DA-5D43-9C7B-903C427EC509}" srcOrd="0" destOrd="0" presId="urn:microsoft.com/office/officeart/2005/8/layout/target3"/>
    <dgm:cxn modelId="{5AC8B4FA-211D-824C-AFE4-280EDC6B5987}" srcId="{7840BB69-795F-DC44-9039-EFE386C8DA42}" destId="{88515058-E016-784D-86C9-F8BFA4539E65}" srcOrd="2" destOrd="0" parTransId="{0F303553-D7CD-8346-83F5-CE5CF40836AA}" sibTransId="{1CC71872-B62A-1840-9C56-D71664F86403}"/>
    <dgm:cxn modelId="{A922A1FE-6854-F243-9F84-976D96B3C16F}" type="presOf" srcId="{EACD3E88-C1DE-AD4D-ABD5-C72E5F9F6EF2}" destId="{1FEB0DB6-FA4E-CF4E-8B72-2D86613E2D39}" srcOrd="0" destOrd="0" presId="urn:microsoft.com/office/officeart/2005/8/layout/target3"/>
    <dgm:cxn modelId="{634BDB16-CCEA-8E4C-8151-64E9416E6F17}" type="presParOf" srcId="{C45F6EED-CF4E-0E44-92A7-E9EAFC55CADD}" destId="{BF5CE519-0303-A744-892D-6CF27E5E4D64}" srcOrd="0" destOrd="0" presId="urn:microsoft.com/office/officeart/2005/8/layout/target3"/>
    <dgm:cxn modelId="{AB3FF832-D980-174F-99EE-251261E4DC11}" type="presParOf" srcId="{C45F6EED-CF4E-0E44-92A7-E9EAFC55CADD}" destId="{24D852AE-2FB4-F642-9D5B-4098CEC249D8}" srcOrd="1" destOrd="0" presId="urn:microsoft.com/office/officeart/2005/8/layout/target3"/>
    <dgm:cxn modelId="{0A58CD98-553E-0744-8058-63E554D77184}" type="presParOf" srcId="{C45F6EED-CF4E-0E44-92A7-E9EAFC55CADD}" destId="{EB9D8600-0FC6-CF44-8D37-7ABEE0F4BC87}" srcOrd="2" destOrd="0" presId="urn:microsoft.com/office/officeart/2005/8/layout/target3"/>
    <dgm:cxn modelId="{08DB5276-0624-F649-95A4-E1EE4C88562A}" type="presParOf" srcId="{C45F6EED-CF4E-0E44-92A7-E9EAFC55CADD}" destId="{D3995856-484C-EC4F-92D4-0F7F517BC87B}" srcOrd="3" destOrd="0" presId="urn:microsoft.com/office/officeart/2005/8/layout/target3"/>
    <dgm:cxn modelId="{CB9D5564-2811-1C46-8558-7F8A27A95A3C}" type="presParOf" srcId="{C45F6EED-CF4E-0E44-92A7-E9EAFC55CADD}" destId="{460B7F3E-CECD-1E45-A060-CEEBADF883A5}" srcOrd="4" destOrd="0" presId="urn:microsoft.com/office/officeart/2005/8/layout/target3"/>
    <dgm:cxn modelId="{B8CFF621-F0F1-964D-88FD-FDAA34CC4ADA}" type="presParOf" srcId="{C45F6EED-CF4E-0E44-92A7-E9EAFC55CADD}" destId="{1FEB0DB6-FA4E-CF4E-8B72-2D86613E2D39}" srcOrd="5" destOrd="0" presId="urn:microsoft.com/office/officeart/2005/8/layout/target3"/>
    <dgm:cxn modelId="{5FE3DFAC-594D-5749-B45A-9FD5B6C905CC}" type="presParOf" srcId="{C45F6EED-CF4E-0E44-92A7-E9EAFC55CADD}" destId="{96EB837B-31E5-BF4F-AA22-C7D317AE6937}" srcOrd="6" destOrd="0" presId="urn:microsoft.com/office/officeart/2005/8/layout/target3"/>
    <dgm:cxn modelId="{3746C8E1-79D5-D84A-8591-BCED69A48654}" type="presParOf" srcId="{C45F6EED-CF4E-0E44-92A7-E9EAFC55CADD}" destId="{D880669A-8623-EE4C-BDCE-31DE7DE25528}" srcOrd="7" destOrd="0" presId="urn:microsoft.com/office/officeart/2005/8/layout/target3"/>
    <dgm:cxn modelId="{F3C064CA-A791-3043-BE15-1763F50C6379}" type="presParOf" srcId="{C45F6EED-CF4E-0E44-92A7-E9EAFC55CADD}" destId="{6773C79A-A7DA-5D43-9C7B-903C427EC509}" srcOrd="8" destOrd="0" presId="urn:microsoft.com/office/officeart/2005/8/layout/target3"/>
    <dgm:cxn modelId="{B50684AD-2A7E-4C44-98D3-2D985FE9A61F}" type="presParOf" srcId="{C45F6EED-CF4E-0E44-92A7-E9EAFC55CADD}" destId="{2E67184D-F9BA-A749-88A9-C737856676D7}" srcOrd="9" destOrd="0" presId="urn:microsoft.com/office/officeart/2005/8/layout/target3"/>
    <dgm:cxn modelId="{ED5B156F-24E7-324C-A872-6CD3D9A2E0FB}" type="presParOf" srcId="{C45F6EED-CF4E-0E44-92A7-E9EAFC55CADD}" destId="{46B2491C-959D-9341-B5E5-3708E7ECB676}" srcOrd="10" destOrd="0" presId="urn:microsoft.com/office/officeart/2005/8/layout/target3"/>
    <dgm:cxn modelId="{015F3E67-5E65-AE46-834B-EB93D0514F2D}" type="presParOf" srcId="{C45F6EED-CF4E-0E44-92A7-E9EAFC55CADD}" destId="{217B241A-14AD-BA4F-86DD-0171E3154DEB}"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AE4072-F77B-E644-8EC3-A44242BAF95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87930E8F-66FB-F24D-9A43-D34E6297C7FD}">
      <dgm:prSet phldrT="[Text]"/>
      <dgm:spPr/>
      <dgm:t>
        <a:bodyPr/>
        <a:lstStyle/>
        <a:p>
          <a:r>
            <a:rPr lang="en-US" dirty="0">
              <a:solidFill>
                <a:schemeClr val="tx2">
                  <a:lumMod val="10000"/>
                </a:schemeClr>
              </a:solidFill>
            </a:rPr>
            <a:t>Programs can present two kinds of threats:</a:t>
          </a:r>
          <a:endParaRPr lang="en-US" dirty="0"/>
        </a:p>
      </dgm:t>
    </dgm:pt>
    <dgm:pt modelId="{50BC9B20-80D7-2F4D-A09E-7ED0A09B1CB2}" type="parTrans" cxnId="{C463C32F-4912-804B-BA12-C10ABD7FFB8D}">
      <dgm:prSet/>
      <dgm:spPr/>
      <dgm:t>
        <a:bodyPr/>
        <a:lstStyle/>
        <a:p>
          <a:endParaRPr lang="en-US"/>
        </a:p>
      </dgm:t>
    </dgm:pt>
    <dgm:pt modelId="{625227ED-4B6C-314C-B8FA-25ED872C1F69}" type="sibTrans" cxnId="{C463C32F-4912-804B-BA12-C10ABD7FFB8D}">
      <dgm:prSet/>
      <dgm:spPr/>
      <dgm:t>
        <a:bodyPr/>
        <a:lstStyle/>
        <a:p>
          <a:endParaRPr lang="en-US"/>
        </a:p>
      </dgm:t>
    </dgm:pt>
    <dgm:pt modelId="{4695AAD8-AD91-7D40-B4FC-00499CEDC716}">
      <dgm:prSet/>
      <dgm:spPr/>
      <dgm:t>
        <a:bodyPr/>
        <a:lstStyle/>
        <a:p>
          <a:r>
            <a:rPr lang="en-US" dirty="0">
              <a:solidFill>
                <a:schemeClr val="tx2">
                  <a:lumMod val="10000"/>
                </a:schemeClr>
              </a:solidFill>
            </a:rPr>
            <a:t>Information access threats</a:t>
          </a:r>
        </a:p>
      </dgm:t>
    </dgm:pt>
    <dgm:pt modelId="{04DA2B8C-ACEE-C941-9481-D8F43D789016}" type="parTrans" cxnId="{788E3750-A6E4-D64C-8359-FE7546404BBE}">
      <dgm:prSet/>
      <dgm:spPr/>
      <dgm:t>
        <a:bodyPr/>
        <a:lstStyle/>
        <a:p>
          <a:endParaRPr lang="en-US"/>
        </a:p>
      </dgm:t>
    </dgm:pt>
    <dgm:pt modelId="{36365871-9C5D-3840-A1EE-9A75B4AF5B1D}" type="sibTrans" cxnId="{788E3750-A6E4-D64C-8359-FE7546404BBE}">
      <dgm:prSet/>
      <dgm:spPr/>
      <dgm:t>
        <a:bodyPr/>
        <a:lstStyle/>
        <a:p>
          <a:endParaRPr lang="en-US"/>
        </a:p>
      </dgm:t>
    </dgm:pt>
    <dgm:pt modelId="{219A4243-91B0-0D4D-8D93-E6C1610370BF}">
      <dgm:prSet/>
      <dgm:spPr/>
      <dgm:t>
        <a:bodyPr/>
        <a:lstStyle/>
        <a:p>
          <a:r>
            <a:rPr lang="en-US" dirty="0">
              <a:solidFill>
                <a:schemeClr val="tx2">
                  <a:lumMod val="10000"/>
                </a:schemeClr>
              </a:solidFill>
            </a:rPr>
            <a:t>Intercept or modify data on behalf of users who should not have access to that data</a:t>
          </a:r>
        </a:p>
      </dgm:t>
    </dgm:pt>
    <dgm:pt modelId="{F99755C1-F316-E14E-8541-48303104939E}" type="parTrans" cxnId="{886F5A8D-FB22-0F48-BBB3-20605259D29E}">
      <dgm:prSet/>
      <dgm:spPr/>
      <dgm:t>
        <a:bodyPr/>
        <a:lstStyle/>
        <a:p>
          <a:endParaRPr lang="en-US"/>
        </a:p>
      </dgm:t>
    </dgm:pt>
    <dgm:pt modelId="{25CA98A9-EE92-894B-829E-BA706E818CEB}" type="sibTrans" cxnId="{886F5A8D-FB22-0F48-BBB3-20605259D29E}">
      <dgm:prSet/>
      <dgm:spPr/>
      <dgm:t>
        <a:bodyPr/>
        <a:lstStyle/>
        <a:p>
          <a:endParaRPr lang="en-US"/>
        </a:p>
      </dgm:t>
    </dgm:pt>
    <dgm:pt modelId="{1035DEF2-1D2F-4242-950C-A99A67C59A8F}">
      <dgm:prSet/>
      <dgm:spPr/>
      <dgm:t>
        <a:bodyPr/>
        <a:lstStyle/>
        <a:p>
          <a:r>
            <a:rPr lang="en-US" dirty="0">
              <a:solidFill>
                <a:schemeClr val="tx2">
                  <a:lumMod val="10000"/>
                </a:schemeClr>
              </a:solidFill>
            </a:rPr>
            <a:t>Service threats</a:t>
          </a:r>
        </a:p>
      </dgm:t>
    </dgm:pt>
    <dgm:pt modelId="{78B7C298-D99C-BC4A-B9C3-716FA65115AB}" type="parTrans" cxnId="{FE3ADCC6-B4FD-AE44-A17B-E00D5DC96E6E}">
      <dgm:prSet/>
      <dgm:spPr/>
      <dgm:t>
        <a:bodyPr/>
        <a:lstStyle/>
        <a:p>
          <a:endParaRPr lang="en-US"/>
        </a:p>
      </dgm:t>
    </dgm:pt>
    <dgm:pt modelId="{B45DD3AC-343D-A442-BC03-973B21307668}" type="sibTrans" cxnId="{FE3ADCC6-B4FD-AE44-A17B-E00D5DC96E6E}">
      <dgm:prSet/>
      <dgm:spPr/>
      <dgm:t>
        <a:bodyPr/>
        <a:lstStyle/>
        <a:p>
          <a:endParaRPr lang="en-US"/>
        </a:p>
      </dgm:t>
    </dgm:pt>
    <dgm:pt modelId="{0E0BEB94-5946-2F4C-8BCF-8DB86F5D2512}">
      <dgm:prSet/>
      <dgm:spPr/>
      <dgm:t>
        <a:bodyPr/>
        <a:lstStyle/>
        <a:p>
          <a:r>
            <a:rPr lang="en-US" dirty="0">
              <a:solidFill>
                <a:schemeClr val="tx2">
                  <a:lumMod val="10000"/>
                </a:schemeClr>
              </a:solidFill>
            </a:rPr>
            <a:t>Exploit service flaws in computers to inhibit use by legitimate users</a:t>
          </a:r>
        </a:p>
      </dgm:t>
    </dgm:pt>
    <dgm:pt modelId="{B7004A80-F4CF-444C-86EA-EE626C2BE442}" type="parTrans" cxnId="{787E406F-FE8A-F347-A3A7-D4E65B9BBD13}">
      <dgm:prSet/>
      <dgm:spPr/>
      <dgm:t>
        <a:bodyPr/>
        <a:lstStyle/>
        <a:p>
          <a:endParaRPr lang="en-US"/>
        </a:p>
      </dgm:t>
    </dgm:pt>
    <dgm:pt modelId="{A22F6465-5966-D84B-AF87-2BF6BCDC94AD}" type="sibTrans" cxnId="{787E406F-FE8A-F347-A3A7-D4E65B9BBD13}">
      <dgm:prSet/>
      <dgm:spPr/>
      <dgm:t>
        <a:bodyPr/>
        <a:lstStyle/>
        <a:p>
          <a:endParaRPr lang="en-US"/>
        </a:p>
      </dgm:t>
    </dgm:pt>
    <dgm:pt modelId="{48DE3BBB-5FB0-5549-9D06-E2A683113E94}" type="pres">
      <dgm:prSet presAssocID="{98AE4072-F77B-E644-8EC3-A44242BAF959}" presName="hierChild1" presStyleCnt="0">
        <dgm:presLayoutVars>
          <dgm:chPref val="1"/>
          <dgm:dir/>
          <dgm:animOne val="branch"/>
          <dgm:animLvl val="lvl"/>
          <dgm:resizeHandles/>
        </dgm:presLayoutVars>
      </dgm:prSet>
      <dgm:spPr/>
    </dgm:pt>
    <dgm:pt modelId="{9E3052B4-0FD9-BB43-8731-6745FD5E7582}" type="pres">
      <dgm:prSet presAssocID="{87930E8F-66FB-F24D-9A43-D34E6297C7FD}" presName="hierRoot1" presStyleCnt="0"/>
      <dgm:spPr/>
    </dgm:pt>
    <dgm:pt modelId="{EE0D0BBB-C5FA-C44A-BCF0-A3A43F4910C9}" type="pres">
      <dgm:prSet presAssocID="{87930E8F-66FB-F24D-9A43-D34E6297C7FD}" presName="composite" presStyleCnt="0"/>
      <dgm:spPr/>
    </dgm:pt>
    <dgm:pt modelId="{1839A7A8-B27F-2946-BE3C-398441DF248B}" type="pres">
      <dgm:prSet presAssocID="{87930E8F-66FB-F24D-9A43-D34E6297C7FD}" presName="background" presStyleLbl="node0" presStyleIdx="0" presStyleCnt="1"/>
      <dgm:spPr/>
    </dgm:pt>
    <dgm:pt modelId="{22F77FF9-9B32-D442-BE62-24401B675670}" type="pres">
      <dgm:prSet presAssocID="{87930E8F-66FB-F24D-9A43-D34E6297C7FD}" presName="text" presStyleLbl="fgAcc0" presStyleIdx="0" presStyleCnt="1">
        <dgm:presLayoutVars>
          <dgm:chPref val="3"/>
        </dgm:presLayoutVars>
      </dgm:prSet>
      <dgm:spPr/>
    </dgm:pt>
    <dgm:pt modelId="{F152B7D9-8CA5-2944-B011-8120A955F98D}" type="pres">
      <dgm:prSet presAssocID="{87930E8F-66FB-F24D-9A43-D34E6297C7FD}" presName="hierChild2" presStyleCnt="0"/>
      <dgm:spPr/>
    </dgm:pt>
    <dgm:pt modelId="{76338268-0505-AF49-8C0C-9B19AB44EA57}" type="pres">
      <dgm:prSet presAssocID="{04DA2B8C-ACEE-C941-9481-D8F43D789016}" presName="Name10" presStyleLbl="parChTrans1D2" presStyleIdx="0" presStyleCnt="2"/>
      <dgm:spPr/>
    </dgm:pt>
    <dgm:pt modelId="{0ED46785-C589-E942-98DE-014255B306FE}" type="pres">
      <dgm:prSet presAssocID="{4695AAD8-AD91-7D40-B4FC-00499CEDC716}" presName="hierRoot2" presStyleCnt="0"/>
      <dgm:spPr/>
    </dgm:pt>
    <dgm:pt modelId="{9CA114A5-1BCC-B149-9A73-5D9F181698D8}" type="pres">
      <dgm:prSet presAssocID="{4695AAD8-AD91-7D40-B4FC-00499CEDC716}" presName="composite2" presStyleCnt="0"/>
      <dgm:spPr/>
    </dgm:pt>
    <dgm:pt modelId="{D7579396-6052-5946-ABDC-400A65111B84}" type="pres">
      <dgm:prSet presAssocID="{4695AAD8-AD91-7D40-B4FC-00499CEDC716}" presName="background2" presStyleLbl="node2" presStyleIdx="0" presStyleCnt="2"/>
      <dgm:spPr/>
    </dgm:pt>
    <dgm:pt modelId="{8581194E-B1F8-854E-9E64-152BD71530DA}" type="pres">
      <dgm:prSet presAssocID="{4695AAD8-AD91-7D40-B4FC-00499CEDC716}" presName="text2" presStyleLbl="fgAcc2" presStyleIdx="0" presStyleCnt="2">
        <dgm:presLayoutVars>
          <dgm:chPref val="3"/>
        </dgm:presLayoutVars>
      </dgm:prSet>
      <dgm:spPr/>
    </dgm:pt>
    <dgm:pt modelId="{FAE0BF81-C44E-7F40-81AE-93881D3CCC0E}" type="pres">
      <dgm:prSet presAssocID="{4695AAD8-AD91-7D40-B4FC-00499CEDC716}" presName="hierChild3" presStyleCnt="0"/>
      <dgm:spPr/>
    </dgm:pt>
    <dgm:pt modelId="{A3BF2B39-99C1-5341-A628-0809CD7118B1}" type="pres">
      <dgm:prSet presAssocID="{F99755C1-F316-E14E-8541-48303104939E}" presName="Name17" presStyleLbl="parChTrans1D3" presStyleIdx="0" presStyleCnt="2"/>
      <dgm:spPr/>
    </dgm:pt>
    <dgm:pt modelId="{31309DD4-1289-8C4B-B7C2-39E0083DB801}" type="pres">
      <dgm:prSet presAssocID="{219A4243-91B0-0D4D-8D93-E6C1610370BF}" presName="hierRoot3" presStyleCnt="0"/>
      <dgm:spPr/>
    </dgm:pt>
    <dgm:pt modelId="{30ED9948-7B89-F44F-828A-B61739911AE6}" type="pres">
      <dgm:prSet presAssocID="{219A4243-91B0-0D4D-8D93-E6C1610370BF}" presName="composite3" presStyleCnt="0"/>
      <dgm:spPr/>
    </dgm:pt>
    <dgm:pt modelId="{F9BC914F-03DF-FE43-BAF2-248CC08D8422}" type="pres">
      <dgm:prSet presAssocID="{219A4243-91B0-0D4D-8D93-E6C1610370BF}" presName="background3" presStyleLbl="node3" presStyleIdx="0" presStyleCnt="2"/>
      <dgm:spPr/>
    </dgm:pt>
    <dgm:pt modelId="{319888DA-16AF-3940-9656-76E1E8BCC9D7}" type="pres">
      <dgm:prSet presAssocID="{219A4243-91B0-0D4D-8D93-E6C1610370BF}" presName="text3" presStyleLbl="fgAcc3" presStyleIdx="0" presStyleCnt="2">
        <dgm:presLayoutVars>
          <dgm:chPref val="3"/>
        </dgm:presLayoutVars>
      </dgm:prSet>
      <dgm:spPr/>
    </dgm:pt>
    <dgm:pt modelId="{96F7F785-D4E5-514F-96D4-A54FCA3C78D1}" type="pres">
      <dgm:prSet presAssocID="{219A4243-91B0-0D4D-8D93-E6C1610370BF}" presName="hierChild4" presStyleCnt="0"/>
      <dgm:spPr/>
    </dgm:pt>
    <dgm:pt modelId="{08F647C8-2429-9C46-BFB6-CCC81EF660EE}" type="pres">
      <dgm:prSet presAssocID="{78B7C298-D99C-BC4A-B9C3-716FA65115AB}" presName="Name10" presStyleLbl="parChTrans1D2" presStyleIdx="1" presStyleCnt="2"/>
      <dgm:spPr/>
    </dgm:pt>
    <dgm:pt modelId="{842075A8-B6C1-1A48-9BE7-9D14B3EDF98D}" type="pres">
      <dgm:prSet presAssocID="{1035DEF2-1D2F-4242-950C-A99A67C59A8F}" presName="hierRoot2" presStyleCnt="0"/>
      <dgm:spPr/>
    </dgm:pt>
    <dgm:pt modelId="{EE9FBB0A-517E-B34F-9ABF-D2C4501E14FE}" type="pres">
      <dgm:prSet presAssocID="{1035DEF2-1D2F-4242-950C-A99A67C59A8F}" presName="composite2" presStyleCnt="0"/>
      <dgm:spPr/>
    </dgm:pt>
    <dgm:pt modelId="{3C0EDC99-CB20-8640-A010-DB0A1A7E75AF}" type="pres">
      <dgm:prSet presAssocID="{1035DEF2-1D2F-4242-950C-A99A67C59A8F}" presName="background2" presStyleLbl="node2" presStyleIdx="1" presStyleCnt="2"/>
      <dgm:spPr/>
    </dgm:pt>
    <dgm:pt modelId="{B5792EAB-C8CC-5E4A-AD28-67EC352D8E77}" type="pres">
      <dgm:prSet presAssocID="{1035DEF2-1D2F-4242-950C-A99A67C59A8F}" presName="text2" presStyleLbl="fgAcc2" presStyleIdx="1" presStyleCnt="2">
        <dgm:presLayoutVars>
          <dgm:chPref val="3"/>
        </dgm:presLayoutVars>
      </dgm:prSet>
      <dgm:spPr/>
    </dgm:pt>
    <dgm:pt modelId="{89E0AFF5-694C-534A-9AFE-FFBB7092FE89}" type="pres">
      <dgm:prSet presAssocID="{1035DEF2-1D2F-4242-950C-A99A67C59A8F}" presName="hierChild3" presStyleCnt="0"/>
      <dgm:spPr/>
    </dgm:pt>
    <dgm:pt modelId="{03AABF04-8C9F-1346-AB4B-299758F2A5AC}" type="pres">
      <dgm:prSet presAssocID="{B7004A80-F4CF-444C-86EA-EE626C2BE442}" presName="Name17" presStyleLbl="parChTrans1D3" presStyleIdx="1" presStyleCnt="2"/>
      <dgm:spPr/>
    </dgm:pt>
    <dgm:pt modelId="{7B48EBC2-F5C7-7F4A-94DE-4DD49DACAF21}" type="pres">
      <dgm:prSet presAssocID="{0E0BEB94-5946-2F4C-8BCF-8DB86F5D2512}" presName="hierRoot3" presStyleCnt="0"/>
      <dgm:spPr/>
    </dgm:pt>
    <dgm:pt modelId="{8B33ED78-865F-1A49-8601-5778B931A926}" type="pres">
      <dgm:prSet presAssocID="{0E0BEB94-5946-2F4C-8BCF-8DB86F5D2512}" presName="composite3" presStyleCnt="0"/>
      <dgm:spPr/>
    </dgm:pt>
    <dgm:pt modelId="{9B9379ED-0AC4-B540-99BA-6048F8DA5435}" type="pres">
      <dgm:prSet presAssocID="{0E0BEB94-5946-2F4C-8BCF-8DB86F5D2512}" presName="background3" presStyleLbl="node3" presStyleIdx="1" presStyleCnt="2"/>
      <dgm:spPr/>
    </dgm:pt>
    <dgm:pt modelId="{560C05AD-5FB1-D94B-B0EE-3AEC0E6178C9}" type="pres">
      <dgm:prSet presAssocID="{0E0BEB94-5946-2F4C-8BCF-8DB86F5D2512}" presName="text3" presStyleLbl="fgAcc3" presStyleIdx="1" presStyleCnt="2">
        <dgm:presLayoutVars>
          <dgm:chPref val="3"/>
        </dgm:presLayoutVars>
      </dgm:prSet>
      <dgm:spPr/>
    </dgm:pt>
    <dgm:pt modelId="{42796745-ED71-6246-B19F-A4B00961BE0C}" type="pres">
      <dgm:prSet presAssocID="{0E0BEB94-5946-2F4C-8BCF-8DB86F5D2512}" presName="hierChild4" presStyleCnt="0"/>
      <dgm:spPr/>
    </dgm:pt>
  </dgm:ptLst>
  <dgm:cxnLst>
    <dgm:cxn modelId="{C463C32F-4912-804B-BA12-C10ABD7FFB8D}" srcId="{98AE4072-F77B-E644-8EC3-A44242BAF959}" destId="{87930E8F-66FB-F24D-9A43-D34E6297C7FD}" srcOrd="0" destOrd="0" parTransId="{50BC9B20-80D7-2F4D-A09E-7ED0A09B1CB2}" sibTransId="{625227ED-4B6C-314C-B8FA-25ED872C1F69}"/>
    <dgm:cxn modelId="{685BFE3D-5F3E-6647-B62A-796ADF2FCF2F}" type="presOf" srcId="{F99755C1-F316-E14E-8541-48303104939E}" destId="{A3BF2B39-99C1-5341-A628-0809CD7118B1}" srcOrd="0" destOrd="0" presId="urn:microsoft.com/office/officeart/2005/8/layout/hierarchy1"/>
    <dgm:cxn modelId="{96896864-18A7-0547-908D-28792F0D81AB}" type="presOf" srcId="{219A4243-91B0-0D4D-8D93-E6C1610370BF}" destId="{319888DA-16AF-3940-9656-76E1E8BCC9D7}" srcOrd="0" destOrd="0" presId="urn:microsoft.com/office/officeart/2005/8/layout/hierarchy1"/>
    <dgm:cxn modelId="{787E406F-FE8A-F347-A3A7-D4E65B9BBD13}" srcId="{1035DEF2-1D2F-4242-950C-A99A67C59A8F}" destId="{0E0BEB94-5946-2F4C-8BCF-8DB86F5D2512}" srcOrd="0" destOrd="0" parTransId="{B7004A80-F4CF-444C-86EA-EE626C2BE442}" sibTransId="{A22F6465-5966-D84B-AF87-2BF6BCDC94AD}"/>
    <dgm:cxn modelId="{788E3750-A6E4-D64C-8359-FE7546404BBE}" srcId="{87930E8F-66FB-F24D-9A43-D34E6297C7FD}" destId="{4695AAD8-AD91-7D40-B4FC-00499CEDC716}" srcOrd="0" destOrd="0" parTransId="{04DA2B8C-ACEE-C941-9481-D8F43D789016}" sibTransId="{36365871-9C5D-3840-A1EE-9A75B4AF5B1D}"/>
    <dgm:cxn modelId="{0302FE86-E42D-A442-8E2D-0CA289ED61A7}" type="presOf" srcId="{B7004A80-F4CF-444C-86EA-EE626C2BE442}" destId="{03AABF04-8C9F-1346-AB4B-299758F2A5AC}" srcOrd="0" destOrd="0" presId="urn:microsoft.com/office/officeart/2005/8/layout/hierarchy1"/>
    <dgm:cxn modelId="{886F5A8D-FB22-0F48-BBB3-20605259D29E}" srcId="{4695AAD8-AD91-7D40-B4FC-00499CEDC716}" destId="{219A4243-91B0-0D4D-8D93-E6C1610370BF}" srcOrd="0" destOrd="0" parTransId="{F99755C1-F316-E14E-8541-48303104939E}" sibTransId="{25CA98A9-EE92-894B-829E-BA706E818CEB}"/>
    <dgm:cxn modelId="{4EE38091-2D8B-7D41-808B-C05C85EB1E90}" type="presOf" srcId="{4695AAD8-AD91-7D40-B4FC-00499CEDC716}" destId="{8581194E-B1F8-854E-9E64-152BD71530DA}" srcOrd="0" destOrd="0" presId="urn:microsoft.com/office/officeart/2005/8/layout/hierarchy1"/>
    <dgm:cxn modelId="{C62573A3-7859-7641-8D7E-F0311E49D03F}" type="presOf" srcId="{87930E8F-66FB-F24D-9A43-D34E6297C7FD}" destId="{22F77FF9-9B32-D442-BE62-24401B675670}" srcOrd="0" destOrd="0" presId="urn:microsoft.com/office/officeart/2005/8/layout/hierarchy1"/>
    <dgm:cxn modelId="{E60C05A8-5438-3F42-9FB7-97DB95F14F30}" type="presOf" srcId="{0E0BEB94-5946-2F4C-8BCF-8DB86F5D2512}" destId="{560C05AD-5FB1-D94B-B0EE-3AEC0E6178C9}" srcOrd="0" destOrd="0" presId="urn:microsoft.com/office/officeart/2005/8/layout/hierarchy1"/>
    <dgm:cxn modelId="{F4748DB6-F721-2E40-AF3B-70E1F33A8414}" type="presOf" srcId="{78B7C298-D99C-BC4A-B9C3-716FA65115AB}" destId="{08F647C8-2429-9C46-BFB6-CCC81EF660EE}" srcOrd="0" destOrd="0" presId="urn:microsoft.com/office/officeart/2005/8/layout/hierarchy1"/>
    <dgm:cxn modelId="{FE3ADCC6-B4FD-AE44-A17B-E00D5DC96E6E}" srcId="{87930E8F-66FB-F24D-9A43-D34E6297C7FD}" destId="{1035DEF2-1D2F-4242-950C-A99A67C59A8F}" srcOrd="1" destOrd="0" parTransId="{78B7C298-D99C-BC4A-B9C3-716FA65115AB}" sibTransId="{B45DD3AC-343D-A442-BC03-973B21307668}"/>
    <dgm:cxn modelId="{787086C9-7B75-B741-8B12-323867FC110F}" type="presOf" srcId="{1035DEF2-1D2F-4242-950C-A99A67C59A8F}" destId="{B5792EAB-C8CC-5E4A-AD28-67EC352D8E77}" srcOrd="0" destOrd="0" presId="urn:microsoft.com/office/officeart/2005/8/layout/hierarchy1"/>
    <dgm:cxn modelId="{4398D4E7-32CF-3F47-A30D-6CCA8A5D69A3}" type="presOf" srcId="{98AE4072-F77B-E644-8EC3-A44242BAF959}" destId="{48DE3BBB-5FB0-5549-9D06-E2A683113E94}" srcOrd="0" destOrd="0" presId="urn:microsoft.com/office/officeart/2005/8/layout/hierarchy1"/>
    <dgm:cxn modelId="{458BD1E8-D3AF-2442-8BC6-28D286DDC013}" type="presOf" srcId="{04DA2B8C-ACEE-C941-9481-D8F43D789016}" destId="{76338268-0505-AF49-8C0C-9B19AB44EA57}" srcOrd="0" destOrd="0" presId="urn:microsoft.com/office/officeart/2005/8/layout/hierarchy1"/>
    <dgm:cxn modelId="{704EB345-D501-9844-A84F-C43F4A7506C9}" type="presParOf" srcId="{48DE3BBB-5FB0-5549-9D06-E2A683113E94}" destId="{9E3052B4-0FD9-BB43-8731-6745FD5E7582}" srcOrd="0" destOrd="0" presId="urn:microsoft.com/office/officeart/2005/8/layout/hierarchy1"/>
    <dgm:cxn modelId="{AD83983D-DAC6-CA4E-8FBA-63110538E5BB}" type="presParOf" srcId="{9E3052B4-0FD9-BB43-8731-6745FD5E7582}" destId="{EE0D0BBB-C5FA-C44A-BCF0-A3A43F4910C9}" srcOrd="0" destOrd="0" presId="urn:microsoft.com/office/officeart/2005/8/layout/hierarchy1"/>
    <dgm:cxn modelId="{880AB6AB-3EDA-634C-8E04-833C758D1DE6}" type="presParOf" srcId="{EE0D0BBB-C5FA-C44A-BCF0-A3A43F4910C9}" destId="{1839A7A8-B27F-2946-BE3C-398441DF248B}" srcOrd="0" destOrd="0" presId="urn:microsoft.com/office/officeart/2005/8/layout/hierarchy1"/>
    <dgm:cxn modelId="{13FF19B5-44B6-EC4F-AD37-5FC9C1C049D0}" type="presParOf" srcId="{EE0D0BBB-C5FA-C44A-BCF0-A3A43F4910C9}" destId="{22F77FF9-9B32-D442-BE62-24401B675670}" srcOrd="1" destOrd="0" presId="urn:microsoft.com/office/officeart/2005/8/layout/hierarchy1"/>
    <dgm:cxn modelId="{D793D8BE-438B-724F-A550-4D2202911256}" type="presParOf" srcId="{9E3052B4-0FD9-BB43-8731-6745FD5E7582}" destId="{F152B7D9-8CA5-2944-B011-8120A955F98D}" srcOrd="1" destOrd="0" presId="urn:microsoft.com/office/officeart/2005/8/layout/hierarchy1"/>
    <dgm:cxn modelId="{570C12C0-CFEF-104C-8815-24ED49AE0E6D}" type="presParOf" srcId="{F152B7D9-8CA5-2944-B011-8120A955F98D}" destId="{76338268-0505-AF49-8C0C-9B19AB44EA57}" srcOrd="0" destOrd="0" presId="urn:microsoft.com/office/officeart/2005/8/layout/hierarchy1"/>
    <dgm:cxn modelId="{0BCD5B68-A185-7146-93B7-B6DF50018C7F}" type="presParOf" srcId="{F152B7D9-8CA5-2944-B011-8120A955F98D}" destId="{0ED46785-C589-E942-98DE-014255B306FE}" srcOrd="1" destOrd="0" presId="urn:microsoft.com/office/officeart/2005/8/layout/hierarchy1"/>
    <dgm:cxn modelId="{AB930C6B-FE28-554B-89F8-17478FC75B31}" type="presParOf" srcId="{0ED46785-C589-E942-98DE-014255B306FE}" destId="{9CA114A5-1BCC-B149-9A73-5D9F181698D8}" srcOrd="0" destOrd="0" presId="urn:microsoft.com/office/officeart/2005/8/layout/hierarchy1"/>
    <dgm:cxn modelId="{7FB33E2F-49BC-BB4A-8B37-7E50360209B8}" type="presParOf" srcId="{9CA114A5-1BCC-B149-9A73-5D9F181698D8}" destId="{D7579396-6052-5946-ABDC-400A65111B84}" srcOrd="0" destOrd="0" presId="urn:microsoft.com/office/officeart/2005/8/layout/hierarchy1"/>
    <dgm:cxn modelId="{41838657-CB0C-5A40-811B-8A9ECF0E2F5B}" type="presParOf" srcId="{9CA114A5-1BCC-B149-9A73-5D9F181698D8}" destId="{8581194E-B1F8-854E-9E64-152BD71530DA}" srcOrd="1" destOrd="0" presId="urn:microsoft.com/office/officeart/2005/8/layout/hierarchy1"/>
    <dgm:cxn modelId="{A1A146B9-C874-4E4D-B4D2-D7D2F744F51C}" type="presParOf" srcId="{0ED46785-C589-E942-98DE-014255B306FE}" destId="{FAE0BF81-C44E-7F40-81AE-93881D3CCC0E}" srcOrd="1" destOrd="0" presId="urn:microsoft.com/office/officeart/2005/8/layout/hierarchy1"/>
    <dgm:cxn modelId="{5484D2B8-37B4-5C4E-AB89-057E1BC0E746}" type="presParOf" srcId="{FAE0BF81-C44E-7F40-81AE-93881D3CCC0E}" destId="{A3BF2B39-99C1-5341-A628-0809CD7118B1}" srcOrd="0" destOrd="0" presId="urn:microsoft.com/office/officeart/2005/8/layout/hierarchy1"/>
    <dgm:cxn modelId="{2456C4E1-3518-F945-A7C3-1A93BCAF7F8F}" type="presParOf" srcId="{FAE0BF81-C44E-7F40-81AE-93881D3CCC0E}" destId="{31309DD4-1289-8C4B-B7C2-39E0083DB801}" srcOrd="1" destOrd="0" presId="urn:microsoft.com/office/officeart/2005/8/layout/hierarchy1"/>
    <dgm:cxn modelId="{FEBC363D-1BD1-C849-AF54-BDAA2ECC305A}" type="presParOf" srcId="{31309DD4-1289-8C4B-B7C2-39E0083DB801}" destId="{30ED9948-7B89-F44F-828A-B61739911AE6}" srcOrd="0" destOrd="0" presId="urn:microsoft.com/office/officeart/2005/8/layout/hierarchy1"/>
    <dgm:cxn modelId="{561D696D-0617-8947-98F1-2822D34BC8BA}" type="presParOf" srcId="{30ED9948-7B89-F44F-828A-B61739911AE6}" destId="{F9BC914F-03DF-FE43-BAF2-248CC08D8422}" srcOrd="0" destOrd="0" presId="urn:microsoft.com/office/officeart/2005/8/layout/hierarchy1"/>
    <dgm:cxn modelId="{455DCE11-96F4-7442-9C7A-FDB72D4A77DD}" type="presParOf" srcId="{30ED9948-7B89-F44F-828A-B61739911AE6}" destId="{319888DA-16AF-3940-9656-76E1E8BCC9D7}" srcOrd="1" destOrd="0" presId="urn:microsoft.com/office/officeart/2005/8/layout/hierarchy1"/>
    <dgm:cxn modelId="{35CF16C8-B4C9-5B4A-97B3-AEF2467A12C6}" type="presParOf" srcId="{31309DD4-1289-8C4B-B7C2-39E0083DB801}" destId="{96F7F785-D4E5-514F-96D4-A54FCA3C78D1}" srcOrd="1" destOrd="0" presId="urn:microsoft.com/office/officeart/2005/8/layout/hierarchy1"/>
    <dgm:cxn modelId="{5AA62EBB-517B-C944-9A5B-CED184C63156}" type="presParOf" srcId="{F152B7D9-8CA5-2944-B011-8120A955F98D}" destId="{08F647C8-2429-9C46-BFB6-CCC81EF660EE}" srcOrd="2" destOrd="0" presId="urn:microsoft.com/office/officeart/2005/8/layout/hierarchy1"/>
    <dgm:cxn modelId="{D1EFEDF5-45ED-D348-890F-51E5F665A093}" type="presParOf" srcId="{F152B7D9-8CA5-2944-B011-8120A955F98D}" destId="{842075A8-B6C1-1A48-9BE7-9D14B3EDF98D}" srcOrd="3" destOrd="0" presId="urn:microsoft.com/office/officeart/2005/8/layout/hierarchy1"/>
    <dgm:cxn modelId="{19E25E98-7016-AB4B-A984-51E2176B1D58}" type="presParOf" srcId="{842075A8-B6C1-1A48-9BE7-9D14B3EDF98D}" destId="{EE9FBB0A-517E-B34F-9ABF-D2C4501E14FE}" srcOrd="0" destOrd="0" presId="urn:microsoft.com/office/officeart/2005/8/layout/hierarchy1"/>
    <dgm:cxn modelId="{E28391C6-0F8F-664E-99EE-B0F7302C0092}" type="presParOf" srcId="{EE9FBB0A-517E-B34F-9ABF-D2C4501E14FE}" destId="{3C0EDC99-CB20-8640-A010-DB0A1A7E75AF}" srcOrd="0" destOrd="0" presId="urn:microsoft.com/office/officeart/2005/8/layout/hierarchy1"/>
    <dgm:cxn modelId="{92BA7409-DFF3-9646-876F-788F407C43D0}" type="presParOf" srcId="{EE9FBB0A-517E-B34F-9ABF-D2C4501E14FE}" destId="{B5792EAB-C8CC-5E4A-AD28-67EC352D8E77}" srcOrd="1" destOrd="0" presId="urn:microsoft.com/office/officeart/2005/8/layout/hierarchy1"/>
    <dgm:cxn modelId="{DB9000F1-598D-A14B-BB62-7E19FA9228EC}" type="presParOf" srcId="{842075A8-B6C1-1A48-9BE7-9D14B3EDF98D}" destId="{89E0AFF5-694C-534A-9AFE-FFBB7092FE89}" srcOrd="1" destOrd="0" presId="urn:microsoft.com/office/officeart/2005/8/layout/hierarchy1"/>
    <dgm:cxn modelId="{CE3E4BD1-D88D-1C4F-9EC6-1BAEE8D38AE8}" type="presParOf" srcId="{89E0AFF5-694C-534A-9AFE-FFBB7092FE89}" destId="{03AABF04-8C9F-1346-AB4B-299758F2A5AC}" srcOrd="0" destOrd="0" presId="urn:microsoft.com/office/officeart/2005/8/layout/hierarchy1"/>
    <dgm:cxn modelId="{8D2CA71E-0F8C-BA43-9BFD-B84CE9608910}" type="presParOf" srcId="{89E0AFF5-694C-534A-9AFE-FFBB7092FE89}" destId="{7B48EBC2-F5C7-7F4A-94DE-4DD49DACAF21}" srcOrd="1" destOrd="0" presId="urn:microsoft.com/office/officeart/2005/8/layout/hierarchy1"/>
    <dgm:cxn modelId="{7E486589-B34E-6448-829F-DA9DE602E9A0}" type="presParOf" srcId="{7B48EBC2-F5C7-7F4A-94DE-4DD49DACAF21}" destId="{8B33ED78-865F-1A49-8601-5778B931A926}" srcOrd="0" destOrd="0" presId="urn:microsoft.com/office/officeart/2005/8/layout/hierarchy1"/>
    <dgm:cxn modelId="{D517C2C0-B2A0-1D44-94F0-4873BDCFE0BB}" type="presParOf" srcId="{8B33ED78-865F-1A49-8601-5778B931A926}" destId="{9B9379ED-0AC4-B540-99BA-6048F8DA5435}" srcOrd="0" destOrd="0" presId="urn:microsoft.com/office/officeart/2005/8/layout/hierarchy1"/>
    <dgm:cxn modelId="{3E49901C-CC94-DF47-A6B1-F10D8BEF21BD}" type="presParOf" srcId="{8B33ED78-865F-1A49-8601-5778B931A926}" destId="{560C05AD-5FB1-D94B-B0EE-3AEC0E6178C9}" srcOrd="1" destOrd="0" presId="urn:microsoft.com/office/officeart/2005/8/layout/hierarchy1"/>
    <dgm:cxn modelId="{F22FEC8A-8A14-3F4C-8633-4009F27C4174}" type="presParOf" srcId="{7B48EBC2-F5C7-7F4A-94DE-4DD49DACAF21}" destId="{42796745-ED71-6246-B19F-A4B00961BE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FED214-2245-9A46-90FD-86223C2349C1}"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EA206282-92E7-8342-AFF6-E75182D05617}">
      <dgm:prSet custT="1"/>
      <dgm:spPr>
        <a:ln>
          <a:solidFill>
            <a:schemeClr val="bg2"/>
          </a:solidFill>
        </a:ln>
        <a:effectLst/>
      </dgm:spPr>
      <dgm:t>
        <a:bodyPr/>
        <a:lstStyle/>
        <a:p>
          <a:pPr rtl="0"/>
          <a:r>
            <a:rPr lang="en-US" sz="2600" dirty="0"/>
            <a:t>Cryptographic systems are generically classified along three independent dimensions:</a:t>
          </a:r>
        </a:p>
      </dgm:t>
    </dgm:pt>
    <dgm:pt modelId="{D88A5BB3-58B0-D441-8B36-2D6E14FD614C}" type="parTrans" cxnId="{BEEEAADE-EB90-BE45-A72D-E2B7CDDE1F0E}">
      <dgm:prSet/>
      <dgm:spPr/>
      <dgm:t>
        <a:bodyPr/>
        <a:lstStyle/>
        <a:p>
          <a:endParaRPr lang="en-US"/>
        </a:p>
      </dgm:t>
    </dgm:pt>
    <dgm:pt modelId="{730F8711-1A56-7240-B669-E457A071B362}" type="sibTrans" cxnId="{BEEEAADE-EB90-BE45-A72D-E2B7CDDE1F0E}">
      <dgm:prSet/>
      <dgm:spPr/>
      <dgm:t>
        <a:bodyPr/>
        <a:lstStyle/>
        <a:p>
          <a:endParaRPr lang="en-US"/>
        </a:p>
      </dgm:t>
    </dgm:pt>
    <dgm:pt modelId="{86EE2B06-F133-FD4F-9EEB-1350F8B6B9D6}">
      <dgm:prSet custT="1"/>
      <dgm:spPr>
        <a:solidFill>
          <a:schemeClr val="tx1"/>
        </a:solidFill>
        <a:ln>
          <a:solidFill>
            <a:schemeClr val="bg2"/>
          </a:solidFill>
        </a:ln>
        <a:effectLst/>
      </dgm:spPr>
      <dgm:t>
        <a:bodyPr/>
        <a:lstStyle/>
        <a:p>
          <a:pPr rtl="0"/>
          <a:r>
            <a:rPr lang="en-US" sz="1500" b="1" dirty="0">
              <a:solidFill>
                <a:schemeClr val="tx2">
                  <a:lumMod val="10000"/>
                </a:schemeClr>
              </a:solidFill>
            </a:rPr>
            <a:t>The type of operations used for transforming plaintext to ciphertext</a:t>
          </a:r>
        </a:p>
      </dgm:t>
    </dgm:pt>
    <dgm:pt modelId="{EF3CD432-843C-6143-ACB2-03DA910500F0}" type="parTrans" cxnId="{3A37B9EA-0EF1-D843-911D-CF0BBEA50C85}">
      <dgm:prSet/>
      <dgm:spPr/>
      <dgm:t>
        <a:bodyPr/>
        <a:lstStyle/>
        <a:p>
          <a:endParaRPr lang="en-US"/>
        </a:p>
      </dgm:t>
    </dgm:pt>
    <dgm:pt modelId="{C2120984-82C7-F043-B180-D13509D49427}" type="sibTrans" cxnId="{3A37B9EA-0EF1-D843-911D-CF0BBEA50C85}">
      <dgm:prSet/>
      <dgm:spPr/>
      <dgm:t>
        <a:bodyPr/>
        <a:lstStyle/>
        <a:p>
          <a:endParaRPr lang="en-US"/>
        </a:p>
      </dgm:t>
    </dgm:pt>
    <dgm:pt modelId="{C4E87E63-BD55-A440-A0FE-ED556E2DAA09}">
      <dgm:prSet custT="1"/>
      <dgm:spPr>
        <a:solidFill>
          <a:schemeClr val="tx1"/>
        </a:solidFill>
        <a:ln>
          <a:solidFill>
            <a:schemeClr val="bg2"/>
          </a:solidFill>
        </a:ln>
        <a:effectLst/>
      </dgm:spPr>
      <dgm:t>
        <a:bodyPr/>
        <a:lstStyle/>
        <a:p>
          <a:pPr rtl="0"/>
          <a:r>
            <a:rPr lang="en-US" sz="1500" dirty="0"/>
            <a:t>Substitution</a:t>
          </a:r>
        </a:p>
      </dgm:t>
    </dgm:pt>
    <dgm:pt modelId="{36BFD0D4-7D50-1043-B2BB-0A7ED4DAA876}" type="parTrans" cxnId="{741B4A64-0D10-7148-BD44-0D74DB06F8BD}">
      <dgm:prSet/>
      <dgm:spPr/>
      <dgm:t>
        <a:bodyPr/>
        <a:lstStyle/>
        <a:p>
          <a:endParaRPr lang="en-US"/>
        </a:p>
      </dgm:t>
    </dgm:pt>
    <dgm:pt modelId="{8164CD1A-3480-7D4D-8504-B708FE322ABA}" type="sibTrans" cxnId="{741B4A64-0D10-7148-BD44-0D74DB06F8BD}">
      <dgm:prSet/>
      <dgm:spPr/>
      <dgm:t>
        <a:bodyPr/>
        <a:lstStyle/>
        <a:p>
          <a:endParaRPr lang="en-US"/>
        </a:p>
      </dgm:t>
    </dgm:pt>
    <dgm:pt modelId="{3D9FFC66-6B25-594B-B9FA-1755928E816F}">
      <dgm:prSet custT="1"/>
      <dgm:spPr>
        <a:solidFill>
          <a:schemeClr val="tx1"/>
        </a:solidFill>
        <a:ln>
          <a:solidFill>
            <a:schemeClr val="bg2"/>
          </a:solidFill>
        </a:ln>
        <a:effectLst/>
      </dgm:spPr>
      <dgm:t>
        <a:bodyPr/>
        <a:lstStyle/>
        <a:p>
          <a:pPr rtl="0"/>
          <a:r>
            <a:rPr lang="en-US" sz="1500" dirty="0"/>
            <a:t>Each element in the plaintext is mapped into another element</a:t>
          </a:r>
        </a:p>
      </dgm:t>
    </dgm:pt>
    <dgm:pt modelId="{A562CBDE-BA8B-054E-B3CE-E43F0A63E6F5}" type="parTrans" cxnId="{7C6383A9-BE5A-4F4D-B68F-1D4804E620C3}">
      <dgm:prSet/>
      <dgm:spPr/>
      <dgm:t>
        <a:bodyPr/>
        <a:lstStyle/>
        <a:p>
          <a:endParaRPr lang="en-US"/>
        </a:p>
      </dgm:t>
    </dgm:pt>
    <dgm:pt modelId="{1D09AF55-542C-684C-A94B-F567454E36FA}" type="sibTrans" cxnId="{7C6383A9-BE5A-4F4D-B68F-1D4804E620C3}">
      <dgm:prSet/>
      <dgm:spPr/>
      <dgm:t>
        <a:bodyPr/>
        <a:lstStyle/>
        <a:p>
          <a:endParaRPr lang="en-US"/>
        </a:p>
      </dgm:t>
    </dgm:pt>
    <dgm:pt modelId="{089141E7-0D6B-A040-9337-CA26BCFAE617}">
      <dgm:prSet custT="1"/>
      <dgm:spPr>
        <a:solidFill>
          <a:schemeClr val="tx1"/>
        </a:solidFill>
        <a:ln>
          <a:solidFill>
            <a:schemeClr val="bg2"/>
          </a:solidFill>
        </a:ln>
        <a:effectLst/>
      </dgm:spPr>
      <dgm:t>
        <a:bodyPr/>
        <a:lstStyle/>
        <a:p>
          <a:pPr rtl="0"/>
          <a:r>
            <a:rPr lang="en-US" sz="1500" dirty="0"/>
            <a:t>Transposition</a:t>
          </a:r>
        </a:p>
      </dgm:t>
    </dgm:pt>
    <dgm:pt modelId="{FEC64697-8D58-B94A-A641-D04942C17A06}" type="parTrans" cxnId="{2CD43038-C574-4C42-9CD4-B7E055A74FD9}">
      <dgm:prSet/>
      <dgm:spPr/>
      <dgm:t>
        <a:bodyPr/>
        <a:lstStyle/>
        <a:p>
          <a:endParaRPr lang="en-US"/>
        </a:p>
      </dgm:t>
    </dgm:pt>
    <dgm:pt modelId="{19300913-7667-4946-A61B-2A15897F9062}" type="sibTrans" cxnId="{2CD43038-C574-4C42-9CD4-B7E055A74FD9}">
      <dgm:prSet/>
      <dgm:spPr/>
      <dgm:t>
        <a:bodyPr/>
        <a:lstStyle/>
        <a:p>
          <a:endParaRPr lang="en-US"/>
        </a:p>
      </dgm:t>
    </dgm:pt>
    <dgm:pt modelId="{FD08E06E-E6C8-844F-8572-449897E6B384}">
      <dgm:prSet custT="1"/>
      <dgm:spPr>
        <a:solidFill>
          <a:schemeClr val="tx1"/>
        </a:solidFill>
        <a:ln>
          <a:solidFill>
            <a:schemeClr val="bg2"/>
          </a:solidFill>
        </a:ln>
        <a:effectLst/>
      </dgm:spPr>
      <dgm:t>
        <a:bodyPr/>
        <a:lstStyle/>
        <a:p>
          <a:pPr rtl="0"/>
          <a:r>
            <a:rPr lang="en-US" sz="1500" dirty="0"/>
            <a:t>Elements in the plaintext are rearranged</a:t>
          </a:r>
        </a:p>
      </dgm:t>
    </dgm:pt>
    <dgm:pt modelId="{DE452F15-0EB8-AA4E-BFE2-C7F7F1E5BC58}" type="parTrans" cxnId="{0B5592BA-1853-1B4F-9E75-1D52EDE5A984}">
      <dgm:prSet/>
      <dgm:spPr/>
      <dgm:t>
        <a:bodyPr/>
        <a:lstStyle/>
        <a:p>
          <a:endParaRPr lang="en-US"/>
        </a:p>
      </dgm:t>
    </dgm:pt>
    <dgm:pt modelId="{ECF00B45-3B90-9F40-94CF-A28ACE188CDC}" type="sibTrans" cxnId="{0B5592BA-1853-1B4F-9E75-1D52EDE5A984}">
      <dgm:prSet/>
      <dgm:spPr/>
      <dgm:t>
        <a:bodyPr/>
        <a:lstStyle/>
        <a:p>
          <a:endParaRPr lang="en-US"/>
        </a:p>
      </dgm:t>
    </dgm:pt>
    <dgm:pt modelId="{D5C66710-7678-0548-BBCD-1B3C45ACA470}">
      <dgm:prSet custT="1"/>
      <dgm:spPr>
        <a:solidFill>
          <a:schemeClr val="tx1"/>
        </a:solidFill>
        <a:ln>
          <a:solidFill>
            <a:schemeClr val="bg2"/>
          </a:solidFill>
        </a:ln>
        <a:effectLst/>
      </dgm:spPr>
      <dgm:t>
        <a:bodyPr/>
        <a:lstStyle/>
        <a:p>
          <a:pPr rtl="0"/>
          <a:r>
            <a:rPr lang="en-US" sz="1500" dirty="0"/>
            <a:t>Fundamental requirement is that no information be lost</a:t>
          </a:r>
        </a:p>
      </dgm:t>
    </dgm:pt>
    <dgm:pt modelId="{29A7C540-438A-7244-97F3-21D9C204DCA7}" type="parTrans" cxnId="{13FC6B39-17D3-8C46-8C63-5F96469F6A1C}">
      <dgm:prSet/>
      <dgm:spPr/>
      <dgm:t>
        <a:bodyPr/>
        <a:lstStyle/>
        <a:p>
          <a:endParaRPr lang="en-US"/>
        </a:p>
      </dgm:t>
    </dgm:pt>
    <dgm:pt modelId="{ACA26D8B-38A9-4443-887C-135B076D1062}" type="sibTrans" cxnId="{13FC6B39-17D3-8C46-8C63-5F96469F6A1C}">
      <dgm:prSet/>
      <dgm:spPr/>
      <dgm:t>
        <a:bodyPr/>
        <a:lstStyle/>
        <a:p>
          <a:endParaRPr lang="en-US"/>
        </a:p>
      </dgm:t>
    </dgm:pt>
    <dgm:pt modelId="{79D6E2DF-412C-7541-881B-A515A33FA6F3}">
      <dgm:prSet custT="1"/>
      <dgm:spPr>
        <a:solidFill>
          <a:schemeClr val="tx1"/>
        </a:solidFill>
        <a:ln>
          <a:solidFill>
            <a:schemeClr val="bg2"/>
          </a:solidFill>
        </a:ln>
        <a:effectLst/>
      </dgm:spPr>
      <dgm:t>
        <a:bodyPr/>
        <a:lstStyle/>
        <a:p>
          <a:pPr rtl="0"/>
          <a:r>
            <a:rPr lang="en-US" sz="1500" dirty="0"/>
            <a:t>Product systems</a:t>
          </a:r>
        </a:p>
      </dgm:t>
    </dgm:pt>
    <dgm:pt modelId="{5B6645C2-7EF6-0B47-815A-90A82772CE9F}" type="parTrans" cxnId="{964DF95F-736B-F843-B36E-1848E15DCCD0}">
      <dgm:prSet/>
      <dgm:spPr/>
      <dgm:t>
        <a:bodyPr/>
        <a:lstStyle/>
        <a:p>
          <a:endParaRPr lang="en-US"/>
        </a:p>
      </dgm:t>
    </dgm:pt>
    <dgm:pt modelId="{2859483C-A9B9-2F4A-8094-E020CA1D329E}" type="sibTrans" cxnId="{964DF95F-736B-F843-B36E-1848E15DCCD0}">
      <dgm:prSet/>
      <dgm:spPr/>
      <dgm:t>
        <a:bodyPr/>
        <a:lstStyle/>
        <a:p>
          <a:endParaRPr lang="en-US"/>
        </a:p>
      </dgm:t>
    </dgm:pt>
    <dgm:pt modelId="{F98A7EBE-A00B-784A-B5CB-A8FEDA7CBC15}">
      <dgm:prSet custT="1"/>
      <dgm:spPr>
        <a:solidFill>
          <a:schemeClr val="tx1"/>
        </a:solidFill>
        <a:ln>
          <a:solidFill>
            <a:schemeClr val="bg2"/>
          </a:solidFill>
        </a:ln>
        <a:effectLst/>
      </dgm:spPr>
      <dgm:t>
        <a:bodyPr/>
        <a:lstStyle/>
        <a:p>
          <a:pPr rtl="0"/>
          <a:r>
            <a:rPr lang="en-US" sz="1500" dirty="0"/>
            <a:t>Involve multiple stages of substitutions and transpositions</a:t>
          </a:r>
        </a:p>
      </dgm:t>
    </dgm:pt>
    <dgm:pt modelId="{5DFA8C56-5B46-2F44-BC08-7951A8A429C7}" type="parTrans" cxnId="{96C9E143-72E3-A44E-9778-B66CF5529964}">
      <dgm:prSet/>
      <dgm:spPr/>
      <dgm:t>
        <a:bodyPr/>
        <a:lstStyle/>
        <a:p>
          <a:endParaRPr lang="en-US"/>
        </a:p>
      </dgm:t>
    </dgm:pt>
    <dgm:pt modelId="{33AFAAD7-B034-B347-A463-22FD0F13DF4A}" type="sibTrans" cxnId="{96C9E143-72E3-A44E-9778-B66CF5529964}">
      <dgm:prSet/>
      <dgm:spPr/>
      <dgm:t>
        <a:bodyPr/>
        <a:lstStyle/>
        <a:p>
          <a:endParaRPr lang="en-US"/>
        </a:p>
      </dgm:t>
    </dgm:pt>
    <dgm:pt modelId="{9535F223-AD85-E940-A596-3796831A0BAD}">
      <dgm:prSet custT="1"/>
      <dgm:spPr>
        <a:solidFill>
          <a:schemeClr val="tx1"/>
        </a:solidFill>
        <a:ln>
          <a:solidFill>
            <a:schemeClr val="bg2"/>
          </a:solidFill>
        </a:ln>
        <a:effectLst/>
      </dgm:spPr>
      <dgm:t>
        <a:bodyPr/>
        <a:lstStyle/>
        <a:p>
          <a:pPr rtl="0"/>
          <a:r>
            <a:rPr lang="en-US" sz="1500" b="1" dirty="0">
              <a:solidFill>
                <a:schemeClr val="tx2">
                  <a:lumMod val="10000"/>
                </a:schemeClr>
              </a:solidFill>
            </a:rPr>
            <a:t>The number of keys used</a:t>
          </a:r>
        </a:p>
      </dgm:t>
    </dgm:pt>
    <dgm:pt modelId="{62F29568-084E-B54F-8F45-3F44E9FD831E}" type="parTrans" cxnId="{B9E62912-2813-5242-BA00-AB5217BDC430}">
      <dgm:prSet/>
      <dgm:spPr/>
      <dgm:t>
        <a:bodyPr/>
        <a:lstStyle/>
        <a:p>
          <a:endParaRPr lang="en-US"/>
        </a:p>
      </dgm:t>
    </dgm:pt>
    <dgm:pt modelId="{A9BD7902-EA27-9F42-BFEA-A95402E1816B}" type="sibTrans" cxnId="{B9E62912-2813-5242-BA00-AB5217BDC430}">
      <dgm:prSet/>
      <dgm:spPr/>
      <dgm:t>
        <a:bodyPr/>
        <a:lstStyle/>
        <a:p>
          <a:endParaRPr lang="en-US"/>
        </a:p>
      </dgm:t>
    </dgm:pt>
    <dgm:pt modelId="{0B06011E-5B09-9848-8AB2-6AF4CF87AF34}">
      <dgm:prSet custT="1"/>
      <dgm:spPr>
        <a:solidFill>
          <a:schemeClr val="tx1"/>
        </a:solidFill>
        <a:ln>
          <a:solidFill>
            <a:schemeClr val="bg2"/>
          </a:solidFill>
        </a:ln>
        <a:effectLst/>
      </dgm:spPr>
      <dgm:t>
        <a:bodyPr/>
        <a:lstStyle/>
        <a:p>
          <a:pPr rtl="0"/>
          <a:r>
            <a:rPr lang="en-US" sz="1500" dirty="0"/>
            <a:t>Referred to as symmetric, single-key, secret-key, or conventional encryption if both sender and receiver use the same key</a:t>
          </a:r>
        </a:p>
      </dgm:t>
    </dgm:pt>
    <dgm:pt modelId="{9A80534F-A4B8-3E43-B18E-7373F9BDA4EA}" type="parTrans" cxnId="{4595F1E3-2C6E-7947-A9A6-FEBB425CA8BA}">
      <dgm:prSet/>
      <dgm:spPr/>
      <dgm:t>
        <a:bodyPr/>
        <a:lstStyle/>
        <a:p>
          <a:endParaRPr lang="en-US"/>
        </a:p>
      </dgm:t>
    </dgm:pt>
    <dgm:pt modelId="{F05B5D8E-15BC-BF46-B944-EECA670DBCAE}" type="sibTrans" cxnId="{4595F1E3-2C6E-7947-A9A6-FEBB425CA8BA}">
      <dgm:prSet/>
      <dgm:spPr/>
      <dgm:t>
        <a:bodyPr/>
        <a:lstStyle/>
        <a:p>
          <a:endParaRPr lang="en-US"/>
        </a:p>
      </dgm:t>
    </dgm:pt>
    <dgm:pt modelId="{5D898EB6-3E76-1242-81D7-AD9C84D66755}">
      <dgm:prSet custT="1"/>
      <dgm:spPr>
        <a:solidFill>
          <a:schemeClr val="tx1"/>
        </a:solidFill>
        <a:ln>
          <a:solidFill>
            <a:schemeClr val="bg2"/>
          </a:solidFill>
        </a:ln>
        <a:effectLst/>
      </dgm:spPr>
      <dgm:t>
        <a:bodyPr/>
        <a:lstStyle/>
        <a:p>
          <a:pPr rtl="0"/>
          <a:r>
            <a:rPr lang="en-US" sz="1500" dirty="0"/>
            <a:t>Referred to as asymmetric, two-key, or public-key encryption if the sender and receiver each use a different key</a:t>
          </a:r>
        </a:p>
      </dgm:t>
    </dgm:pt>
    <dgm:pt modelId="{FA55D433-8EAE-5849-87C1-D7551D5CBA80}" type="parTrans" cxnId="{D00C8188-324A-D64E-9C8C-1B1E38A14F90}">
      <dgm:prSet/>
      <dgm:spPr/>
      <dgm:t>
        <a:bodyPr/>
        <a:lstStyle/>
        <a:p>
          <a:endParaRPr lang="en-US"/>
        </a:p>
      </dgm:t>
    </dgm:pt>
    <dgm:pt modelId="{59FECBA0-4C2B-EC48-AA55-BEA1C0DF2CBD}" type="sibTrans" cxnId="{D00C8188-324A-D64E-9C8C-1B1E38A14F90}">
      <dgm:prSet/>
      <dgm:spPr/>
      <dgm:t>
        <a:bodyPr/>
        <a:lstStyle/>
        <a:p>
          <a:endParaRPr lang="en-US"/>
        </a:p>
      </dgm:t>
    </dgm:pt>
    <dgm:pt modelId="{38D2D91D-DAF4-DB4B-95A3-7322330CB699}">
      <dgm:prSet custT="1"/>
      <dgm:spPr>
        <a:solidFill>
          <a:schemeClr val="tx1"/>
        </a:solidFill>
        <a:ln>
          <a:solidFill>
            <a:schemeClr val="bg2"/>
          </a:solidFill>
        </a:ln>
        <a:effectLst/>
      </dgm:spPr>
      <dgm:t>
        <a:bodyPr/>
        <a:lstStyle/>
        <a:p>
          <a:pPr rtl="0"/>
          <a:r>
            <a:rPr lang="en-US" sz="1500" b="1" dirty="0">
              <a:solidFill>
                <a:schemeClr val="tx2">
                  <a:lumMod val="10000"/>
                </a:schemeClr>
              </a:solidFill>
            </a:rPr>
            <a:t>The way in which the plaintext is processed</a:t>
          </a:r>
        </a:p>
      </dgm:t>
    </dgm:pt>
    <dgm:pt modelId="{71E86FFE-56CF-D348-BF41-74979C62A036}" type="parTrans" cxnId="{A6BE17FC-C727-3445-A68B-4BE587ED4820}">
      <dgm:prSet/>
      <dgm:spPr/>
      <dgm:t>
        <a:bodyPr/>
        <a:lstStyle/>
        <a:p>
          <a:endParaRPr lang="en-US"/>
        </a:p>
      </dgm:t>
    </dgm:pt>
    <dgm:pt modelId="{12E61AA5-45F7-3640-A32D-6A40077C5F29}" type="sibTrans" cxnId="{A6BE17FC-C727-3445-A68B-4BE587ED4820}">
      <dgm:prSet/>
      <dgm:spPr/>
      <dgm:t>
        <a:bodyPr/>
        <a:lstStyle/>
        <a:p>
          <a:endParaRPr lang="en-US"/>
        </a:p>
      </dgm:t>
    </dgm:pt>
    <dgm:pt modelId="{D5495F8B-EDFB-5140-9465-1CFF616C459C}">
      <dgm:prSet custT="1"/>
      <dgm:spPr>
        <a:solidFill>
          <a:schemeClr val="tx1"/>
        </a:solidFill>
        <a:ln>
          <a:solidFill>
            <a:schemeClr val="bg2"/>
          </a:solidFill>
        </a:ln>
        <a:effectLst/>
      </dgm:spPr>
      <dgm:t>
        <a:bodyPr/>
        <a:lstStyle/>
        <a:p>
          <a:pPr rtl="0"/>
          <a:r>
            <a:rPr lang="en-US" sz="1500" b="1" dirty="0">
              <a:solidFill>
                <a:schemeClr val="bg2"/>
              </a:solidFill>
            </a:rPr>
            <a:t>Block cipher</a:t>
          </a:r>
          <a:r>
            <a:rPr lang="en-US" sz="1500" dirty="0"/>
            <a:t> processes the input one block of elements at a time, producing an output block for each input block</a:t>
          </a:r>
        </a:p>
      </dgm:t>
    </dgm:pt>
    <dgm:pt modelId="{C33F4845-F589-BD4B-85FE-E5EF9D130889}" type="parTrans" cxnId="{B15D1C95-48FB-944B-87A2-698B2826FCC3}">
      <dgm:prSet/>
      <dgm:spPr/>
      <dgm:t>
        <a:bodyPr/>
        <a:lstStyle/>
        <a:p>
          <a:endParaRPr lang="en-US"/>
        </a:p>
      </dgm:t>
    </dgm:pt>
    <dgm:pt modelId="{E80507CE-200D-D94B-8B0A-23B2D3F944E2}" type="sibTrans" cxnId="{B15D1C95-48FB-944B-87A2-698B2826FCC3}">
      <dgm:prSet/>
      <dgm:spPr/>
      <dgm:t>
        <a:bodyPr/>
        <a:lstStyle/>
        <a:p>
          <a:endParaRPr lang="en-US"/>
        </a:p>
      </dgm:t>
    </dgm:pt>
    <dgm:pt modelId="{A2199EA0-C9E1-114F-B25D-AD23F071B99F}">
      <dgm:prSet custT="1"/>
      <dgm:spPr>
        <a:solidFill>
          <a:schemeClr val="tx1"/>
        </a:solidFill>
        <a:ln>
          <a:solidFill>
            <a:schemeClr val="bg2"/>
          </a:solidFill>
        </a:ln>
        <a:effectLst/>
      </dgm:spPr>
      <dgm:t>
        <a:bodyPr/>
        <a:lstStyle/>
        <a:p>
          <a:pPr rtl="0"/>
          <a:r>
            <a:rPr lang="en-US" sz="1500" dirty="0"/>
            <a:t>Stream cipher processes the input elements continuously, producing output one element at a time, as it goes along</a:t>
          </a:r>
          <a:endParaRPr lang="en-AU" sz="1500" dirty="0"/>
        </a:p>
      </dgm:t>
    </dgm:pt>
    <dgm:pt modelId="{BF84E94B-95B4-6145-8056-6A4764328E55}" type="parTrans" cxnId="{3DA22110-A7ED-2C43-98CD-8A9A2972D7D1}">
      <dgm:prSet/>
      <dgm:spPr/>
      <dgm:t>
        <a:bodyPr/>
        <a:lstStyle/>
        <a:p>
          <a:endParaRPr lang="en-US"/>
        </a:p>
      </dgm:t>
    </dgm:pt>
    <dgm:pt modelId="{77FBCB6B-E2C0-0A49-9DEE-FCDBA9BD6C8A}" type="sibTrans" cxnId="{3DA22110-A7ED-2C43-98CD-8A9A2972D7D1}">
      <dgm:prSet/>
      <dgm:spPr/>
      <dgm:t>
        <a:bodyPr/>
        <a:lstStyle/>
        <a:p>
          <a:endParaRPr lang="en-US"/>
        </a:p>
      </dgm:t>
    </dgm:pt>
    <dgm:pt modelId="{EFC30412-E8D5-F741-8F1C-2E5C4C7106B5}" type="pres">
      <dgm:prSet presAssocID="{15FED214-2245-9A46-90FD-86223C2349C1}" presName="Name0" presStyleCnt="0">
        <dgm:presLayoutVars>
          <dgm:dir/>
          <dgm:animLvl val="lvl"/>
          <dgm:resizeHandles val="exact"/>
        </dgm:presLayoutVars>
      </dgm:prSet>
      <dgm:spPr/>
    </dgm:pt>
    <dgm:pt modelId="{992B2769-D43B-CC4C-B8AE-E4619E569008}" type="pres">
      <dgm:prSet presAssocID="{EA206282-92E7-8342-AFF6-E75182D05617}" presName="linNode" presStyleCnt="0"/>
      <dgm:spPr/>
    </dgm:pt>
    <dgm:pt modelId="{FE2324E1-7119-1445-B8AB-53A9F838CF6A}" type="pres">
      <dgm:prSet presAssocID="{EA206282-92E7-8342-AFF6-E75182D05617}" presName="parentText" presStyleLbl="node1" presStyleIdx="0" presStyleCnt="1" custScaleX="79346" custScaleY="100098" custLinFactNeighborX="-5708" custLinFactNeighborY="-2996">
        <dgm:presLayoutVars>
          <dgm:chMax val="1"/>
          <dgm:bulletEnabled val="1"/>
        </dgm:presLayoutVars>
      </dgm:prSet>
      <dgm:spPr/>
    </dgm:pt>
    <dgm:pt modelId="{6624A370-2C29-214E-8DEE-1BE1C25FD472}" type="pres">
      <dgm:prSet presAssocID="{EA206282-92E7-8342-AFF6-E75182D05617}" presName="descendantText" presStyleLbl="alignAccFollowNode1" presStyleIdx="0" presStyleCnt="1" custScaleX="113618" custScaleY="125122" custLinFactNeighborX="-3627" custLinFactNeighborY="61">
        <dgm:presLayoutVars>
          <dgm:bulletEnabled val="1"/>
        </dgm:presLayoutVars>
      </dgm:prSet>
      <dgm:spPr/>
    </dgm:pt>
  </dgm:ptLst>
  <dgm:cxnLst>
    <dgm:cxn modelId="{E6FE9B07-1424-2D4E-8BF7-5A19FB4FCB82}" type="presOf" srcId="{A2199EA0-C9E1-114F-B25D-AD23F071B99F}" destId="{6624A370-2C29-214E-8DEE-1BE1C25FD472}" srcOrd="0" destOrd="13" presId="urn:microsoft.com/office/officeart/2005/8/layout/vList5"/>
    <dgm:cxn modelId="{3DA22110-A7ED-2C43-98CD-8A9A2972D7D1}" srcId="{38D2D91D-DAF4-DB4B-95A3-7322330CB699}" destId="{A2199EA0-C9E1-114F-B25D-AD23F071B99F}" srcOrd="1" destOrd="0" parTransId="{BF84E94B-95B4-6145-8056-6A4764328E55}" sibTransId="{77FBCB6B-E2C0-0A49-9DEE-FCDBA9BD6C8A}"/>
    <dgm:cxn modelId="{B9E62912-2813-5242-BA00-AB5217BDC430}" srcId="{EA206282-92E7-8342-AFF6-E75182D05617}" destId="{9535F223-AD85-E940-A596-3796831A0BAD}" srcOrd="1" destOrd="0" parTransId="{62F29568-084E-B54F-8F45-3F44E9FD831E}" sibTransId="{A9BD7902-EA27-9F42-BFEA-A95402E1816B}"/>
    <dgm:cxn modelId="{DF5A1B27-4AC9-CC47-97A5-4FBE7BFEB392}" type="presOf" srcId="{FD08E06E-E6C8-844F-8572-449897E6B384}" destId="{6624A370-2C29-214E-8DEE-1BE1C25FD472}" srcOrd="0" destOrd="4" presId="urn:microsoft.com/office/officeart/2005/8/layout/vList5"/>
    <dgm:cxn modelId="{CE14382E-48DB-7343-8004-284D085EFB1B}" type="presOf" srcId="{3D9FFC66-6B25-594B-B9FA-1755928E816F}" destId="{6624A370-2C29-214E-8DEE-1BE1C25FD472}" srcOrd="0" destOrd="2" presId="urn:microsoft.com/office/officeart/2005/8/layout/vList5"/>
    <dgm:cxn modelId="{6AC74B30-8221-3043-BA11-B3F1F406C748}" type="presOf" srcId="{15FED214-2245-9A46-90FD-86223C2349C1}" destId="{EFC30412-E8D5-F741-8F1C-2E5C4C7106B5}" srcOrd="0" destOrd="0" presId="urn:microsoft.com/office/officeart/2005/8/layout/vList5"/>
    <dgm:cxn modelId="{C2403831-BDE1-9544-BDCF-DAA332EF361D}" type="presOf" srcId="{C4E87E63-BD55-A440-A0FE-ED556E2DAA09}" destId="{6624A370-2C29-214E-8DEE-1BE1C25FD472}" srcOrd="0" destOrd="1" presId="urn:microsoft.com/office/officeart/2005/8/layout/vList5"/>
    <dgm:cxn modelId="{2CD43038-C574-4C42-9CD4-B7E055A74FD9}" srcId="{86EE2B06-F133-FD4F-9EEB-1350F8B6B9D6}" destId="{089141E7-0D6B-A040-9337-CA26BCFAE617}" srcOrd="1" destOrd="0" parTransId="{FEC64697-8D58-B94A-A641-D04942C17A06}" sibTransId="{19300913-7667-4946-A61B-2A15897F9062}"/>
    <dgm:cxn modelId="{13FC6B39-17D3-8C46-8C63-5F96469F6A1C}" srcId="{089141E7-0D6B-A040-9337-CA26BCFAE617}" destId="{D5C66710-7678-0548-BBCD-1B3C45ACA470}" srcOrd="1" destOrd="0" parTransId="{29A7C540-438A-7244-97F3-21D9C204DCA7}" sibTransId="{ACA26D8B-38A9-4443-887C-135B076D1062}"/>
    <dgm:cxn modelId="{AAC16B5C-F54A-CF44-9911-8CB18344ACB3}" type="presOf" srcId="{F98A7EBE-A00B-784A-B5CB-A8FEDA7CBC15}" destId="{6624A370-2C29-214E-8DEE-1BE1C25FD472}" srcOrd="0" destOrd="7" presId="urn:microsoft.com/office/officeart/2005/8/layout/vList5"/>
    <dgm:cxn modelId="{964DF95F-736B-F843-B36E-1848E15DCCD0}" srcId="{86EE2B06-F133-FD4F-9EEB-1350F8B6B9D6}" destId="{79D6E2DF-412C-7541-881B-A515A33FA6F3}" srcOrd="2" destOrd="0" parTransId="{5B6645C2-7EF6-0B47-815A-90A82772CE9F}" sibTransId="{2859483C-A9B9-2F4A-8094-E020CA1D329E}"/>
    <dgm:cxn modelId="{96C9E143-72E3-A44E-9778-B66CF5529964}" srcId="{79D6E2DF-412C-7541-881B-A515A33FA6F3}" destId="{F98A7EBE-A00B-784A-B5CB-A8FEDA7CBC15}" srcOrd="0" destOrd="0" parTransId="{5DFA8C56-5B46-2F44-BC08-7951A8A429C7}" sibTransId="{33AFAAD7-B034-B347-A463-22FD0F13DF4A}"/>
    <dgm:cxn modelId="{741B4A64-0D10-7148-BD44-0D74DB06F8BD}" srcId="{86EE2B06-F133-FD4F-9EEB-1350F8B6B9D6}" destId="{C4E87E63-BD55-A440-A0FE-ED556E2DAA09}" srcOrd="0" destOrd="0" parTransId="{36BFD0D4-7D50-1043-B2BB-0A7ED4DAA876}" sibTransId="{8164CD1A-3480-7D4D-8504-B708FE322ABA}"/>
    <dgm:cxn modelId="{305E574E-7022-C74B-9511-D27EFC3DC1E0}" type="presOf" srcId="{5D898EB6-3E76-1242-81D7-AD9C84D66755}" destId="{6624A370-2C29-214E-8DEE-1BE1C25FD472}" srcOrd="0" destOrd="10" presId="urn:microsoft.com/office/officeart/2005/8/layout/vList5"/>
    <dgm:cxn modelId="{7C48DC7D-B67B-5D42-A9EE-059D524A70C8}" type="presOf" srcId="{089141E7-0D6B-A040-9337-CA26BCFAE617}" destId="{6624A370-2C29-214E-8DEE-1BE1C25FD472}" srcOrd="0" destOrd="3" presId="urn:microsoft.com/office/officeart/2005/8/layout/vList5"/>
    <dgm:cxn modelId="{632A2484-9313-214D-A5AD-F4F9131D7AD3}" type="presOf" srcId="{D5C66710-7678-0548-BBCD-1B3C45ACA470}" destId="{6624A370-2C29-214E-8DEE-1BE1C25FD472}" srcOrd="0" destOrd="5" presId="urn:microsoft.com/office/officeart/2005/8/layout/vList5"/>
    <dgm:cxn modelId="{D00C8188-324A-D64E-9C8C-1B1E38A14F90}" srcId="{9535F223-AD85-E940-A596-3796831A0BAD}" destId="{5D898EB6-3E76-1242-81D7-AD9C84D66755}" srcOrd="1" destOrd="0" parTransId="{FA55D433-8EAE-5849-87C1-D7551D5CBA80}" sibTransId="{59FECBA0-4C2B-EC48-AA55-BEA1C0DF2CBD}"/>
    <dgm:cxn modelId="{B15D1C95-48FB-944B-87A2-698B2826FCC3}" srcId="{38D2D91D-DAF4-DB4B-95A3-7322330CB699}" destId="{D5495F8B-EDFB-5140-9465-1CFF616C459C}" srcOrd="0" destOrd="0" parTransId="{C33F4845-F589-BD4B-85FE-E5EF9D130889}" sibTransId="{E80507CE-200D-D94B-8B0A-23B2D3F944E2}"/>
    <dgm:cxn modelId="{B528EE99-5272-D242-9B32-E4C7CCB6D4AC}" type="presOf" srcId="{9535F223-AD85-E940-A596-3796831A0BAD}" destId="{6624A370-2C29-214E-8DEE-1BE1C25FD472}" srcOrd="0" destOrd="8" presId="urn:microsoft.com/office/officeart/2005/8/layout/vList5"/>
    <dgm:cxn modelId="{7C6383A9-BE5A-4F4D-B68F-1D4804E620C3}" srcId="{C4E87E63-BD55-A440-A0FE-ED556E2DAA09}" destId="{3D9FFC66-6B25-594B-B9FA-1755928E816F}" srcOrd="0" destOrd="0" parTransId="{A562CBDE-BA8B-054E-B3CE-E43F0A63E6F5}" sibTransId="{1D09AF55-542C-684C-A94B-F567454E36FA}"/>
    <dgm:cxn modelId="{8228BDB1-94B4-104B-BE46-37CA7BC87372}" type="presOf" srcId="{D5495F8B-EDFB-5140-9465-1CFF616C459C}" destId="{6624A370-2C29-214E-8DEE-1BE1C25FD472}" srcOrd="0" destOrd="12" presId="urn:microsoft.com/office/officeart/2005/8/layout/vList5"/>
    <dgm:cxn modelId="{0B5592BA-1853-1B4F-9E75-1D52EDE5A984}" srcId="{089141E7-0D6B-A040-9337-CA26BCFAE617}" destId="{FD08E06E-E6C8-844F-8572-449897E6B384}" srcOrd="0" destOrd="0" parTransId="{DE452F15-0EB8-AA4E-BFE2-C7F7F1E5BC58}" sibTransId="{ECF00B45-3B90-9F40-94CF-A28ACE188CDC}"/>
    <dgm:cxn modelId="{93542BBD-D191-934C-B197-7D9E9D7BA457}" type="presOf" srcId="{79D6E2DF-412C-7541-881B-A515A33FA6F3}" destId="{6624A370-2C29-214E-8DEE-1BE1C25FD472}" srcOrd="0" destOrd="6" presId="urn:microsoft.com/office/officeart/2005/8/layout/vList5"/>
    <dgm:cxn modelId="{769B4EC0-57B0-6D47-8350-E10797B5025E}" type="presOf" srcId="{86EE2B06-F133-FD4F-9EEB-1350F8B6B9D6}" destId="{6624A370-2C29-214E-8DEE-1BE1C25FD472}" srcOrd="0" destOrd="0" presId="urn:microsoft.com/office/officeart/2005/8/layout/vList5"/>
    <dgm:cxn modelId="{022695C7-33C4-E648-A8FF-F21776C13F0F}" type="presOf" srcId="{EA206282-92E7-8342-AFF6-E75182D05617}" destId="{FE2324E1-7119-1445-B8AB-53A9F838CF6A}" srcOrd="0" destOrd="0" presId="urn:microsoft.com/office/officeart/2005/8/layout/vList5"/>
    <dgm:cxn modelId="{BEEEAADE-EB90-BE45-A72D-E2B7CDDE1F0E}" srcId="{15FED214-2245-9A46-90FD-86223C2349C1}" destId="{EA206282-92E7-8342-AFF6-E75182D05617}" srcOrd="0" destOrd="0" parTransId="{D88A5BB3-58B0-D441-8B36-2D6E14FD614C}" sibTransId="{730F8711-1A56-7240-B669-E457A071B362}"/>
    <dgm:cxn modelId="{8FF630E0-89E4-2D48-86B4-B056A0A378C6}" type="presOf" srcId="{0B06011E-5B09-9848-8AB2-6AF4CF87AF34}" destId="{6624A370-2C29-214E-8DEE-1BE1C25FD472}" srcOrd="0" destOrd="9" presId="urn:microsoft.com/office/officeart/2005/8/layout/vList5"/>
    <dgm:cxn modelId="{4595F1E3-2C6E-7947-A9A6-FEBB425CA8BA}" srcId="{9535F223-AD85-E940-A596-3796831A0BAD}" destId="{0B06011E-5B09-9848-8AB2-6AF4CF87AF34}" srcOrd="0" destOrd="0" parTransId="{9A80534F-A4B8-3E43-B18E-7373F9BDA4EA}" sibTransId="{F05B5D8E-15BC-BF46-B944-EECA670DBCAE}"/>
    <dgm:cxn modelId="{3A37B9EA-0EF1-D843-911D-CF0BBEA50C85}" srcId="{EA206282-92E7-8342-AFF6-E75182D05617}" destId="{86EE2B06-F133-FD4F-9EEB-1350F8B6B9D6}" srcOrd="0" destOrd="0" parTransId="{EF3CD432-843C-6143-ACB2-03DA910500F0}" sibTransId="{C2120984-82C7-F043-B180-D13509D49427}"/>
    <dgm:cxn modelId="{D724DEF7-0C4A-534C-B7EE-5B050EB7757B}" type="presOf" srcId="{38D2D91D-DAF4-DB4B-95A3-7322330CB699}" destId="{6624A370-2C29-214E-8DEE-1BE1C25FD472}" srcOrd="0" destOrd="11" presId="urn:microsoft.com/office/officeart/2005/8/layout/vList5"/>
    <dgm:cxn modelId="{A6BE17FC-C727-3445-A68B-4BE587ED4820}" srcId="{EA206282-92E7-8342-AFF6-E75182D05617}" destId="{38D2D91D-DAF4-DB4B-95A3-7322330CB699}" srcOrd="2" destOrd="0" parTransId="{71E86FFE-56CF-D348-BF41-74979C62A036}" sibTransId="{12E61AA5-45F7-3640-A32D-6A40077C5F29}"/>
    <dgm:cxn modelId="{B34D8931-DD39-F440-A202-DBF58647E5E2}" type="presParOf" srcId="{EFC30412-E8D5-F741-8F1C-2E5C4C7106B5}" destId="{992B2769-D43B-CC4C-B8AE-E4619E569008}" srcOrd="0" destOrd="0" presId="urn:microsoft.com/office/officeart/2005/8/layout/vList5"/>
    <dgm:cxn modelId="{B169BDC5-75CF-8243-885C-4B833FCD3D9B}" type="presParOf" srcId="{992B2769-D43B-CC4C-B8AE-E4619E569008}" destId="{FE2324E1-7119-1445-B8AB-53A9F838CF6A}" srcOrd="0" destOrd="0" presId="urn:microsoft.com/office/officeart/2005/8/layout/vList5"/>
    <dgm:cxn modelId="{F82936E1-42B5-C743-B3E4-3007E96588A3}" type="presParOf" srcId="{992B2769-D43B-CC4C-B8AE-E4619E569008}" destId="{6624A370-2C29-214E-8DEE-1BE1C25FD4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98C14-EC1A-C044-AC9A-2483F9CB7F7A}">
      <dsp:nvSpPr>
        <dsp:cNvPr id="0" name=""/>
        <dsp:cNvSpPr/>
      </dsp:nvSpPr>
      <dsp:spPr>
        <a:xfrm>
          <a:off x="0" y="254445"/>
          <a:ext cx="8839200" cy="1927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Data confidentiality</a:t>
          </a:r>
        </a:p>
        <a:p>
          <a:pPr marL="342900" lvl="2" indent="-171450" algn="l" defTabSz="711200" rtl="0">
            <a:lnSpc>
              <a:spcPct val="90000"/>
            </a:lnSpc>
            <a:spcBef>
              <a:spcPct val="0"/>
            </a:spcBef>
            <a:spcAft>
              <a:spcPct val="15000"/>
            </a:spcAft>
            <a:buChar char="•"/>
          </a:pPr>
          <a:r>
            <a:rPr lang="en-US" sz="1600" kern="1200" dirty="0"/>
            <a:t>Assures that private or confidential information is not made available or disclosed to unauthorized individuals</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Privacy</a:t>
          </a:r>
        </a:p>
        <a:p>
          <a:pPr marL="342900" lvl="2" indent="-171450" algn="l" defTabSz="711200" rtl="0">
            <a:lnSpc>
              <a:spcPct val="90000"/>
            </a:lnSpc>
            <a:spcBef>
              <a:spcPct val="0"/>
            </a:spcBef>
            <a:spcAft>
              <a:spcPct val="15000"/>
            </a:spcAft>
            <a:buChar char="•"/>
          </a:pPr>
          <a:r>
            <a:rPr lang="en-US" sz="1600" kern="1200" dirty="0"/>
            <a:t>Assures that individuals control or influence what information related to them may be collected and stored and by whom and to whom that information may be disclosed</a:t>
          </a:r>
        </a:p>
      </dsp:txBody>
      <dsp:txXfrm>
        <a:off x="0" y="254445"/>
        <a:ext cx="8839200" cy="1927800"/>
      </dsp:txXfrm>
    </dsp:sp>
    <dsp:sp modelId="{6049758F-6852-7E48-A5F6-439FA44B34F9}">
      <dsp:nvSpPr>
        <dsp:cNvPr id="0" name=""/>
        <dsp:cNvSpPr/>
      </dsp:nvSpPr>
      <dsp:spPr>
        <a:xfrm>
          <a:off x="441960" y="36194"/>
          <a:ext cx="2834651" cy="30681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Confidentiality</a:t>
          </a:r>
        </a:p>
      </dsp:txBody>
      <dsp:txXfrm>
        <a:off x="456937" y="51171"/>
        <a:ext cx="2804697" cy="276856"/>
      </dsp:txXfrm>
    </dsp:sp>
    <dsp:sp modelId="{4DA3C829-4C77-2E4B-ACF0-22E49FD0F419}">
      <dsp:nvSpPr>
        <dsp:cNvPr id="0" name=""/>
        <dsp:cNvSpPr/>
      </dsp:nvSpPr>
      <dsp:spPr>
        <a:xfrm>
          <a:off x="0" y="2435492"/>
          <a:ext cx="88392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Data integrity</a:t>
          </a:r>
        </a:p>
        <a:p>
          <a:pPr marL="342900" lvl="2" indent="-171450" algn="l" defTabSz="711200" rtl="0">
            <a:lnSpc>
              <a:spcPct val="90000"/>
            </a:lnSpc>
            <a:spcBef>
              <a:spcPct val="0"/>
            </a:spcBef>
            <a:spcAft>
              <a:spcPct val="15000"/>
            </a:spcAft>
            <a:buChar char="•"/>
          </a:pPr>
          <a:r>
            <a:rPr lang="en-US" sz="1600" kern="1200" dirty="0"/>
            <a:t>Assures that information and programs are changed only in a specified and authorized manner</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System integrity</a:t>
          </a:r>
        </a:p>
        <a:p>
          <a:pPr marL="342900" lvl="2" indent="-171450" algn="l" defTabSz="711200" rtl="0">
            <a:lnSpc>
              <a:spcPct val="90000"/>
            </a:lnSpc>
            <a:spcBef>
              <a:spcPct val="0"/>
            </a:spcBef>
            <a:spcAft>
              <a:spcPct val="15000"/>
            </a:spcAft>
            <a:buChar char="•"/>
          </a:pPr>
          <a:r>
            <a:rPr lang="en-US" sz="1600" kern="1200" dirty="0"/>
            <a:t>Assures that a system performs its intended function in an unimpaired manner, free from deliberate or inadvertent unauthorized manipulation of the system</a:t>
          </a:r>
        </a:p>
      </dsp:txBody>
      <dsp:txXfrm>
        <a:off x="0" y="2435492"/>
        <a:ext cx="8839200" cy="1701000"/>
      </dsp:txXfrm>
    </dsp:sp>
    <dsp:sp modelId="{D865B79C-0930-C042-ADB5-25A0D1DA2B7F}">
      <dsp:nvSpPr>
        <dsp:cNvPr id="0" name=""/>
        <dsp:cNvSpPr/>
      </dsp:nvSpPr>
      <dsp:spPr>
        <a:xfrm>
          <a:off x="441960" y="2214645"/>
          <a:ext cx="2834651" cy="309407"/>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Integrity</a:t>
          </a:r>
        </a:p>
      </dsp:txBody>
      <dsp:txXfrm>
        <a:off x="457064" y="2229749"/>
        <a:ext cx="2804443" cy="279199"/>
      </dsp:txXfrm>
    </dsp:sp>
    <dsp:sp modelId="{CC27436A-1E4D-D84D-A7FC-05F0DE392564}">
      <dsp:nvSpPr>
        <dsp:cNvPr id="0" name=""/>
        <dsp:cNvSpPr/>
      </dsp:nvSpPr>
      <dsp:spPr>
        <a:xfrm>
          <a:off x="0" y="4408305"/>
          <a:ext cx="88392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t>Assures that systems work promptly and service is not denied to authorized users</a:t>
          </a:r>
        </a:p>
      </dsp:txBody>
      <dsp:txXfrm>
        <a:off x="0" y="4408305"/>
        <a:ext cx="8839200" cy="737100"/>
      </dsp:txXfrm>
    </dsp:sp>
    <dsp:sp modelId="{667DCDD7-116F-2549-8EDA-F2F25FC22E3F}">
      <dsp:nvSpPr>
        <dsp:cNvPr id="0" name=""/>
        <dsp:cNvSpPr/>
      </dsp:nvSpPr>
      <dsp:spPr>
        <a:xfrm>
          <a:off x="441960" y="4168892"/>
          <a:ext cx="2834651" cy="32797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Availability</a:t>
          </a:r>
        </a:p>
      </dsp:txBody>
      <dsp:txXfrm>
        <a:off x="457970" y="4184902"/>
        <a:ext cx="2802631" cy="2959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C02C-288A-DA42-8A5A-AD24899E8C5B}">
      <dsp:nvSpPr>
        <dsp:cNvPr id="0" name=""/>
        <dsp:cNvSpPr/>
      </dsp:nvSpPr>
      <dsp:spPr>
        <a:xfrm>
          <a:off x="1846" y="1792634"/>
          <a:ext cx="1750662" cy="144393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Larger block sizes mean greater security but reduced encryption/decryption speed </a:t>
          </a:r>
        </a:p>
      </dsp:txBody>
      <dsp:txXfrm>
        <a:off x="35075" y="1825863"/>
        <a:ext cx="1684204" cy="1068058"/>
      </dsp:txXfrm>
    </dsp:sp>
    <dsp:sp modelId="{37F07004-B4E2-274B-97BA-EFD208E09297}">
      <dsp:nvSpPr>
        <dsp:cNvPr id="0" name=""/>
        <dsp:cNvSpPr/>
      </dsp:nvSpPr>
      <dsp:spPr>
        <a:xfrm>
          <a:off x="1963136" y="2038416"/>
          <a:ext cx="1912131" cy="1912131"/>
        </a:xfrm>
        <a:prstGeom prst="leftCircularArrow">
          <a:avLst>
            <a:gd name="adj1" fmla="val 2820"/>
            <a:gd name="adj2" fmla="val 344259"/>
            <a:gd name="adj3" fmla="val 1933418"/>
            <a:gd name="adj4" fmla="val 8838137"/>
            <a:gd name="adj5" fmla="val 3289"/>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BCF578A3-0060-FC4C-BFDD-3FD5D2848F40}">
      <dsp:nvSpPr>
        <dsp:cNvPr id="0" name=""/>
        <dsp:cNvSpPr/>
      </dsp:nvSpPr>
      <dsp:spPr>
        <a:xfrm>
          <a:off x="685803" y="3200400"/>
          <a:ext cx="1556144" cy="61882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Block size</a:t>
          </a:r>
        </a:p>
      </dsp:txBody>
      <dsp:txXfrm>
        <a:off x="703928" y="3218525"/>
        <a:ext cx="1519894" cy="582577"/>
      </dsp:txXfrm>
    </dsp:sp>
    <dsp:sp modelId="{93254B04-6912-8A47-A0E6-9130E48447AC}">
      <dsp:nvSpPr>
        <dsp:cNvPr id="0" name=""/>
        <dsp:cNvSpPr/>
      </dsp:nvSpPr>
      <dsp:spPr>
        <a:xfrm>
          <a:off x="2411191" y="1835598"/>
          <a:ext cx="1981697" cy="17312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Larger key size means greater security but may decrease encryption/decryption speed </a:t>
          </a:r>
        </a:p>
      </dsp:txBody>
      <dsp:txXfrm>
        <a:off x="2451031" y="2246415"/>
        <a:ext cx="1902017" cy="1280571"/>
      </dsp:txXfrm>
    </dsp:sp>
    <dsp:sp modelId="{2FE4269D-A769-5240-9262-FA4E8E07F719}">
      <dsp:nvSpPr>
        <dsp:cNvPr id="0" name=""/>
        <dsp:cNvSpPr/>
      </dsp:nvSpPr>
      <dsp:spPr>
        <a:xfrm>
          <a:off x="3886210" y="1447804"/>
          <a:ext cx="2337359" cy="2337359"/>
        </a:xfrm>
        <a:prstGeom prst="circularArrow">
          <a:avLst>
            <a:gd name="adj1" fmla="val 2307"/>
            <a:gd name="adj2" fmla="val 278294"/>
            <a:gd name="adj3" fmla="val 19044029"/>
            <a:gd name="adj4" fmla="val 12073345"/>
            <a:gd name="adj5" fmla="val 2691"/>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971BE99B-D76C-824F-B2BA-90D2592A2AB9}">
      <dsp:nvSpPr>
        <dsp:cNvPr id="0" name=""/>
        <dsp:cNvSpPr/>
      </dsp:nvSpPr>
      <dsp:spPr>
        <a:xfrm>
          <a:off x="2895606" y="1752597"/>
          <a:ext cx="1556144" cy="61882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Key size</a:t>
          </a:r>
        </a:p>
      </dsp:txBody>
      <dsp:txXfrm>
        <a:off x="2913731" y="1770722"/>
        <a:ext cx="1519894" cy="582577"/>
      </dsp:txXfrm>
    </dsp:sp>
    <dsp:sp modelId="{30950607-4463-D449-BB02-829252873B29}">
      <dsp:nvSpPr>
        <dsp:cNvPr id="0" name=""/>
        <dsp:cNvSpPr/>
      </dsp:nvSpPr>
      <dsp:spPr>
        <a:xfrm>
          <a:off x="4800605" y="1600198"/>
          <a:ext cx="1936425" cy="1810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The essence of a symmetric block cipher is that a single round offers inadequate security but that multiple rounds offer increasing security</a:t>
          </a:r>
        </a:p>
      </dsp:txBody>
      <dsp:txXfrm>
        <a:off x="4842274" y="1641867"/>
        <a:ext cx="1853087" cy="1339346"/>
      </dsp:txXfrm>
    </dsp:sp>
    <dsp:sp modelId="{AB056B91-D6DE-BD4E-9F11-533A89E7A64D}">
      <dsp:nvSpPr>
        <dsp:cNvPr id="0" name=""/>
        <dsp:cNvSpPr/>
      </dsp:nvSpPr>
      <dsp:spPr>
        <a:xfrm>
          <a:off x="6324602" y="2362207"/>
          <a:ext cx="1663339" cy="1663339"/>
        </a:xfrm>
        <a:prstGeom prst="leftCircularArrow">
          <a:avLst>
            <a:gd name="adj1" fmla="val 3241"/>
            <a:gd name="adj2" fmla="val 399699"/>
            <a:gd name="adj3" fmla="val 1071799"/>
            <a:gd name="adj4" fmla="val 7921078"/>
            <a:gd name="adj5" fmla="val 3781"/>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2CDA08E-3BB2-4943-914E-906AB3BA3C25}">
      <dsp:nvSpPr>
        <dsp:cNvPr id="0" name=""/>
        <dsp:cNvSpPr/>
      </dsp:nvSpPr>
      <dsp:spPr>
        <a:xfrm>
          <a:off x="5257793" y="3352800"/>
          <a:ext cx="1556144" cy="618821"/>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Number of rounds </a:t>
          </a:r>
        </a:p>
      </dsp:txBody>
      <dsp:txXfrm>
        <a:off x="5275918" y="3370925"/>
        <a:ext cx="1519894" cy="582571"/>
      </dsp:txXfrm>
    </dsp:sp>
    <dsp:sp modelId="{1097FD51-F910-7646-9AFE-55C4AB333411}">
      <dsp:nvSpPr>
        <dsp:cNvPr id="0" name=""/>
        <dsp:cNvSpPr/>
      </dsp:nvSpPr>
      <dsp:spPr>
        <a:xfrm>
          <a:off x="6815972" y="1598827"/>
          <a:ext cx="1750662" cy="18287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Greater complexity in this algorithm should lead to greater difficulty of cryptanalysis</a:t>
          </a:r>
        </a:p>
      </dsp:txBody>
      <dsp:txXfrm>
        <a:off x="6858058" y="2032798"/>
        <a:ext cx="1666490" cy="1352738"/>
      </dsp:txXfrm>
    </dsp:sp>
    <dsp:sp modelId="{FE1928A0-969F-644A-8013-B1DB918045BF}">
      <dsp:nvSpPr>
        <dsp:cNvPr id="0" name=""/>
        <dsp:cNvSpPr/>
      </dsp:nvSpPr>
      <dsp:spPr>
        <a:xfrm>
          <a:off x="7205008" y="1481846"/>
          <a:ext cx="1556144" cy="61882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Subkey generation algorithm</a:t>
          </a:r>
        </a:p>
      </dsp:txBody>
      <dsp:txXfrm>
        <a:off x="7223133" y="1499971"/>
        <a:ext cx="1519894" cy="5825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7A603-D583-8C47-92BC-417E29609453}">
      <dsp:nvSpPr>
        <dsp:cNvPr id="0" name=""/>
        <dsp:cNvSpPr/>
      </dsp:nvSpPr>
      <dsp:spPr>
        <a:xfrm>
          <a:off x="0" y="461263"/>
          <a:ext cx="1773651" cy="14628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Greater complexity generally means greater resistance to cryptanalysis</a:t>
          </a:r>
        </a:p>
      </dsp:txBody>
      <dsp:txXfrm>
        <a:off x="33665" y="494928"/>
        <a:ext cx="1706321" cy="1082084"/>
      </dsp:txXfrm>
    </dsp:sp>
    <dsp:sp modelId="{4DD0FEE9-989F-9542-83DD-6CFE86587014}">
      <dsp:nvSpPr>
        <dsp:cNvPr id="0" name=""/>
        <dsp:cNvSpPr/>
      </dsp:nvSpPr>
      <dsp:spPr>
        <a:xfrm>
          <a:off x="1335844" y="422238"/>
          <a:ext cx="2596104" cy="2596104"/>
        </a:xfrm>
        <a:prstGeom prst="leftCircularArrow">
          <a:avLst>
            <a:gd name="adj1" fmla="val 3223"/>
            <a:gd name="adj2" fmla="val 397327"/>
            <a:gd name="adj3" fmla="val 2799519"/>
            <a:gd name="adj4" fmla="val 9651171"/>
            <a:gd name="adj5" fmla="val 3761"/>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25E6896-E60A-8947-8704-669265B3724E}">
      <dsp:nvSpPr>
        <dsp:cNvPr id="0" name=""/>
        <dsp:cNvSpPr/>
      </dsp:nvSpPr>
      <dsp:spPr>
        <a:xfrm>
          <a:off x="325999" y="1675705"/>
          <a:ext cx="1576578" cy="626953"/>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Round function </a:t>
          </a:r>
          <a:endParaRPr lang="en-US" sz="1400" kern="1200" dirty="0"/>
        </a:p>
      </dsp:txBody>
      <dsp:txXfrm>
        <a:off x="344362" y="1694068"/>
        <a:ext cx="1539852" cy="590227"/>
      </dsp:txXfrm>
    </dsp:sp>
    <dsp:sp modelId="{C89988BB-0666-E04E-A18A-63A9B65B5068}">
      <dsp:nvSpPr>
        <dsp:cNvPr id="0" name=""/>
        <dsp:cNvSpPr/>
      </dsp:nvSpPr>
      <dsp:spPr>
        <a:xfrm>
          <a:off x="2147656" y="540597"/>
          <a:ext cx="2831899" cy="21852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In many cases, encryption is embedded in applications or utility functions in such a way as to preclude a hardware implementation; accordingly, the seed of execution of the algorithm becomes a concern</a:t>
          </a:r>
        </a:p>
      </dsp:txBody>
      <dsp:txXfrm>
        <a:off x="2197946" y="1059165"/>
        <a:ext cx="2731319" cy="1616438"/>
      </dsp:txXfrm>
    </dsp:sp>
    <dsp:sp modelId="{EDD22A6E-0474-C64C-965A-E0FCE4A5825D}">
      <dsp:nvSpPr>
        <dsp:cNvPr id="0" name=""/>
        <dsp:cNvSpPr/>
      </dsp:nvSpPr>
      <dsp:spPr>
        <a:xfrm>
          <a:off x="4363025" y="203667"/>
          <a:ext cx="3024571" cy="3024571"/>
        </a:xfrm>
        <a:prstGeom prst="circularArrow">
          <a:avLst>
            <a:gd name="adj1" fmla="val 2767"/>
            <a:gd name="adj2" fmla="val 337399"/>
            <a:gd name="adj3" fmla="val 19549191"/>
            <a:gd name="adj4" fmla="val 12637612"/>
            <a:gd name="adj5" fmla="val 3228"/>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4C126584-AA51-964E-89E5-36CE00B1B962}">
      <dsp:nvSpPr>
        <dsp:cNvPr id="0" name=""/>
        <dsp:cNvSpPr/>
      </dsp:nvSpPr>
      <dsp:spPr>
        <a:xfrm>
          <a:off x="3352794" y="403915"/>
          <a:ext cx="1576578" cy="744645"/>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Fast software encryption/decryption</a:t>
          </a:r>
        </a:p>
      </dsp:txBody>
      <dsp:txXfrm>
        <a:off x="3374604" y="425725"/>
        <a:ext cx="1532958" cy="701025"/>
      </dsp:txXfrm>
    </dsp:sp>
    <dsp:sp modelId="{0745205E-E8A9-F64D-A6B7-E92863EB3370}">
      <dsp:nvSpPr>
        <dsp:cNvPr id="0" name=""/>
        <dsp:cNvSpPr/>
      </dsp:nvSpPr>
      <dsp:spPr>
        <a:xfrm>
          <a:off x="5603297" y="410018"/>
          <a:ext cx="2394003" cy="21771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If the algorithm can be concisely and clearly explained, it is easier to analyze that algorithm for cryptanalytic vulnerabilities and therefore develop a higher level of assurance as to its strength</a:t>
          </a:r>
        </a:p>
      </dsp:txBody>
      <dsp:txXfrm>
        <a:off x="5653400" y="460121"/>
        <a:ext cx="2293797" cy="1610421"/>
      </dsp:txXfrm>
    </dsp:sp>
    <dsp:sp modelId="{278A1380-6017-A54D-A2D3-86438E6CC903}">
      <dsp:nvSpPr>
        <dsp:cNvPr id="0" name=""/>
        <dsp:cNvSpPr/>
      </dsp:nvSpPr>
      <dsp:spPr>
        <a:xfrm>
          <a:off x="6424421" y="2358828"/>
          <a:ext cx="1576578" cy="626953"/>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Ease of analysis</a:t>
          </a:r>
        </a:p>
      </dsp:txBody>
      <dsp:txXfrm>
        <a:off x="6442784" y="2377191"/>
        <a:ext cx="1539852" cy="5902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9C4DB-1737-6D46-B1B4-84B728DD8CF4}">
      <dsp:nvSpPr>
        <dsp:cNvPr id="0" name=""/>
        <dsp:cNvSpPr/>
      </dsp:nvSpPr>
      <dsp:spPr>
        <a:xfrm>
          <a:off x="1597000" y="1383205"/>
          <a:ext cx="2901999" cy="2901999"/>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The three most important symmetric block ciphers</a:t>
          </a:r>
        </a:p>
      </dsp:txBody>
      <dsp:txXfrm>
        <a:off x="2021988" y="1808193"/>
        <a:ext cx="2052023" cy="2052023"/>
      </dsp:txXfrm>
    </dsp:sp>
    <dsp:sp modelId="{59B8FDB9-F74B-D845-8B50-38667D4728A5}">
      <dsp:nvSpPr>
        <dsp:cNvPr id="0" name=""/>
        <dsp:cNvSpPr/>
      </dsp:nvSpPr>
      <dsp:spPr>
        <a:xfrm>
          <a:off x="2286009" y="609607"/>
          <a:ext cx="1450999" cy="1450999"/>
        </a:xfrm>
        <a:prstGeom prst="ellipse">
          <a:avLst/>
        </a:prstGeom>
        <a:solidFill>
          <a:schemeClr val="tx1"/>
        </a:solidFill>
        <a:ln>
          <a:solidFill>
            <a:srgbClr val="000000"/>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lumMod val="10000"/>
                </a:schemeClr>
              </a:solidFill>
            </a:rPr>
            <a:t>Data Encryption Standard (DES)</a:t>
          </a:r>
        </a:p>
      </dsp:txBody>
      <dsp:txXfrm>
        <a:off x="2498503" y="822101"/>
        <a:ext cx="1026011" cy="1026011"/>
      </dsp:txXfrm>
    </dsp:sp>
    <dsp:sp modelId="{1CB0E79D-0620-A94B-98C7-6F1C0D17ED7B}">
      <dsp:nvSpPr>
        <dsp:cNvPr id="0" name=""/>
        <dsp:cNvSpPr/>
      </dsp:nvSpPr>
      <dsp:spPr>
        <a:xfrm>
          <a:off x="3957575" y="3052716"/>
          <a:ext cx="1450999" cy="1450999"/>
        </a:xfrm>
        <a:prstGeom prst="ellipse">
          <a:avLst/>
        </a:prstGeom>
        <a:solidFill>
          <a:schemeClr val="tx1"/>
        </a:solidFill>
        <a:ln>
          <a:solidFill>
            <a:srgbClr val="000000"/>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lumMod val="10000"/>
                </a:schemeClr>
              </a:solidFill>
            </a:rPr>
            <a:t>Triple DES (3DES)</a:t>
          </a:r>
        </a:p>
      </dsp:txBody>
      <dsp:txXfrm>
        <a:off x="4170069" y="3265210"/>
        <a:ext cx="1026011" cy="1026011"/>
      </dsp:txXfrm>
    </dsp:sp>
    <dsp:sp modelId="{6D2DFC04-5D8A-D94D-9494-8C250C5C903E}">
      <dsp:nvSpPr>
        <dsp:cNvPr id="0" name=""/>
        <dsp:cNvSpPr/>
      </dsp:nvSpPr>
      <dsp:spPr>
        <a:xfrm>
          <a:off x="687425" y="3052716"/>
          <a:ext cx="1450999" cy="1450999"/>
        </a:xfrm>
        <a:prstGeom prst="ellipse">
          <a:avLst/>
        </a:prstGeom>
        <a:solidFill>
          <a:schemeClr val="tx1"/>
        </a:solidFill>
        <a:ln>
          <a:solidFill>
            <a:srgbClr val="000000"/>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lumMod val="10000"/>
                </a:schemeClr>
              </a:solidFill>
            </a:rPr>
            <a:t>Advanced Encryption Standard (AES)</a:t>
          </a:r>
        </a:p>
      </dsp:txBody>
      <dsp:txXfrm>
        <a:off x="899919" y="3265210"/>
        <a:ext cx="1026011" cy="10260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44A16-FB27-0646-9734-817A42977298}">
      <dsp:nvSpPr>
        <dsp:cNvPr id="0" name=""/>
        <dsp:cNvSpPr/>
      </dsp:nvSpPr>
      <dsp:spPr>
        <a:xfrm>
          <a:off x="2514596" y="0"/>
          <a:ext cx="4343400" cy="186928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The distribution of bits in the sequence should be uniform</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Frequency of occurrence of ones and zeros should be approximately the same</a:t>
          </a:r>
        </a:p>
      </dsp:txBody>
      <dsp:txXfrm>
        <a:off x="2514596" y="233660"/>
        <a:ext cx="3642420" cy="1401961"/>
      </dsp:txXfrm>
    </dsp:sp>
    <dsp:sp modelId="{C3BCA257-D996-654D-AF2F-A3C2462A37B1}">
      <dsp:nvSpPr>
        <dsp:cNvPr id="0" name=""/>
        <dsp:cNvSpPr/>
      </dsp:nvSpPr>
      <dsp:spPr>
        <a:xfrm>
          <a:off x="76197" y="228601"/>
          <a:ext cx="2438384" cy="1482844"/>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1" i="0" kern="1200" dirty="0">
              <a:solidFill>
                <a:schemeClr val="tx1"/>
              </a:solidFill>
            </a:rPr>
            <a:t>Uniform distribution</a:t>
          </a:r>
        </a:p>
      </dsp:txBody>
      <dsp:txXfrm>
        <a:off x="148583" y="300987"/>
        <a:ext cx="2293612" cy="1338072"/>
      </dsp:txXfrm>
    </dsp:sp>
    <dsp:sp modelId="{365406C8-FB8C-0C4F-AC15-5DEAC578EE37}">
      <dsp:nvSpPr>
        <dsp:cNvPr id="0" name=""/>
        <dsp:cNvSpPr/>
      </dsp:nvSpPr>
      <dsp:spPr>
        <a:xfrm>
          <a:off x="2594315" y="2056877"/>
          <a:ext cx="4339158" cy="200712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No one subsequence in the sequence can be inferred from the others</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There is no test to “prove” independence</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The general strategy is to apply a number of tests until the confidence that independence exists is sufficiently strong</a:t>
          </a:r>
        </a:p>
      </dsp:txBody>
      <dsp:txXfrm>
        <a:off x="2594315" y="2307767"/>
        <a:ext cx="3586487" cy="1505342"/>
      </dsp:txXfrm>
    </dsp:sp>
    <dsp:sp modelId="{D190538A-078A-544B-855B-D009CBED4A62}">
      <dsp:nvSpPr>
        <dsp:cNvPr id="0" name=""/>
        <dsp:cNvSpPr/>
      </dsp:nvSpPr>
      <dsp:spPr>
        <a:xfrm>
          <a:off x="0" y="2310205"/>
          <a:ext cx="2595019" cy="149979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chemeClr val="tx1"/>
              </a:solidFill>
            </a:rPr>
            <a:t>Independence</a:t>
          </a:r>
        </a:p>
      </dsp:txBody>
      <dsp:txXfrm>
        <a:off x="73214" y="2383419"/>
        <a:ext cx="2448591" cy="13533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7643A-B1DB-B845-83BE-BAA3FEF2D8E8}">
      <dsp:nvSpPr>
        <dsp:cNvPr id="0" name=""/>
        <dsp:cNvSpPr/>
      </dsp:nvSpPr>
      <dsp:spPr>
        <a:xfrm rot="5400000">
          <a:off x="4602814" y="-1732171"/>
          <a:ext cx="1107913" cy="48534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Designed specifically and solely for the purpose of generating pseudorandom bit streams</a:t>
          </a:r>
        </a:p>
      </dsp:txBody>
      <dsp:txXfrm rot="-5400000">
        <a:off x="2730055" y="194672"/>
        <a:ext cx="4799348" cy="999745"/>
      </dsp:txXfrm>
    </dsp:sp>
    <dsp:sp modelId="{E5FA5D52-14F2-A346-9893-D0456FC1A331}">
      <dsp:nvSpPr>
        <dsp:cNvPr id="0" name=""/>
        <dsp:cNvSpPr/>
      </dsp:nvSpPr>
      <dsp:spPr>
        <a:xfrm>
          <a:off x="0" y="2098"/>
          <a:ext cx="2730055" cy="1384892"/>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Purpose-built algorithms</a:t>
          </a:r>
        </a:p>
      </dsp:txBody>
      <dsp:txXfrm>
        <a:off x="67605" y="69703"/>
        <a:ext cx="2594845" cy="1249682"/>
      </dsp:txXfrm>
    </dsp:sp>
    <dsp:sp modelId="{A4D56555-1D64-714E-BF77-B75F000B160C}">
      <dsp:nvSpPr>
        <dsp:cNvPr id="0" name=""/>
        <dsp:cNvSpPr/>
      </dsp:nvSpPr>
      <dsp:spPr>
        <a:xfrm rot="5400000">
          <a:off x="4602814" y="-278034"/>
          <a:ext cx="1107913" cy="48534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Cryptographic algorithms have the effect of randomizing input</a:t>
          </a:r>
        </a:p>
        <a:p>
          <a:pPr marL="171450" lvl="1" indent="-171450" algn="l" defTabSz="711200" rtl="0">
            <a:lnSpc>
              <a:spcPct val="90000"/>
            </a:lnSpc>
            <a:spcBef>
              <a:spcPct val="0"/>
            </a:spcBef>
            <a:spcAft>
              <a:spcPct val="15000"/>
            </a:spcAft>
            <a:buChar char="•"/>
          </a:pPr>
          <a:r>
            <a:rPr lang="en-US" sz="1600" kern="1200" dirty="0"/>
            <a:t>Can serve as the core of PRNGs</a:t>
          </a:r>
        </a:p>
      </dsp:txBody>
      <dsp:txXfrm rot="-5400000">
        <a:off x="2730055" y="1648809"/>
        <a:ext cx="4799348" cy="999745"/>
      </dsp:txXfrm>
    </dsp:sp>
    <dsp:sp modelId="{11A75C36-EF87-854F-803B-7A7AEF2C78C1}">
      <dsp:nvSpPr>
        <dsp:cNvPr id="0" name=""/>
        <dsp:cNvSpPr/>
      </dsp:nvSpPr>
      <dsp:spPr>
        <a:xfrm>
          <a:off x="0" y="1456235"/>
          <a:ext cx="2730055" cy="1384892"/>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Algorithms based on existing cryptographic algorithms</a:t>
          </a:r>
        </a:p>
      </dsp:txBody>
      <dsp:txXfrm>
        <a:off x="67605" y="1523840"/>
        <a:ext cx="2594845" cy="1249682"/>
      </dsp:txXfrm>
    </dsp:sp>
    <dsp:sp modelId="{990AE34C-971D-5646-9A5B-7164C868745B}">
      <dsp:nvSpPr>
        <dsp:cNvPr id="0" name=""/>
        <dsp:cNvSpPr/>
      </dsp:nvSpPr>
      <dsp:spPr>
        <a:xfrm rot="5400000">
          <a:off x="4602814" y="1176102"/>
          <a:ext cx="1107913" cy="48534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Symmetric block ciphers</a:t>
          </a:r>
        </a:p>
        <a:p>
          <a:pPr marL="171450" lvl="1" indent="-171450" algn="l" defTabSz="711200" rtl="0">
            <a:lnSpc>
              <a:spcPct val="90000"/>
            </a:lnSpc>
            <a:spcBef>
              <a:spcPct val="0"/>
            </a:spcBef>
            <a:spcAft>
              <a:spcPct val="15000"/>
            </a:spcAft>
            <a:buChar char="•"/>
          </a:pPr>
          <a:r>
            <a:rPr lang="en-US" sz="1600" kern="1200" dirty="0"/>
            <a:t>Asymmetric ciphers</a:t>
          </a:r>
        </a:p>
        <a:p>
          <a:pPr marL="171450" lvl="1" indent="-171450" algn="l" defTabSz="711200" rtl="0">
            <a:lnSpc>
              <a:spcPct val="90000"/>
            </a:lnSpc>
            <a:spcBef>
              <a:spcPct val="0"/>
            </a:spcBef>
            <a:spcAft>
              <a:spcPct val="15000"/>
            </a:spcAft>
            <a:buChar char="•"/>
          </a:pPr>
          <a:r>
            <a:rPr lang="en-US" sz="1600" kern="1200" dirty="0"/>
            <a:t>Hash functions and message authentication codes</a:t>
          </a:r>
        </a:p>
      </dsp:txBody>
      <dsp:txXfrm rot="-5400000">
        <a:off x="2730055" y="3102945"/>
        <a:ext cx="4799348" cy="999745"/>
      </dsp:txXfrm>
    </dsp:sp>
    <dsp:sp modelId="{0AFCEBCD-5C04-F944-B4F6-326676E9DDDB}">
      <dsp:nvSpPr>
        <dsp:cNvPr id="0" name=""/>
        <dsp:cNvSpPr/>
      </dsp:nvSpPr>
      <dsp:spPr>
        <a:xfrm>
          <a:off x="0" y="2910372"/>
          <a:ext cx="2730055" cy="1384892"/>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Three broad categories of cryptographic algorithms are commonly used to create PRNGs:</a:t>
          </a:r>
        </a:p>
      </dsp:txBody>
      <dsp:txXfrm>
        <a:off x="67605" y="2977977"/>
        <a:ext cx="2594845" cy="12496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6C4A4-2D64-584B-98B7-0563B68AA852}">
      <dsp:nvSpPr>
        <dsp:cNvPr id="0" name=""/>
        <dsp:cNvSpPr/>
      </dsp:nvSpPr>
      <dsp:spPr>
        <a:xfrm rot="5400000">
          <a:off x="-120210" y="259268"/>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1. </a:t>
          </a:r>
        </a:p>
      </dsp:txBody>
      <dsp:txXfrm rot="-5400000">
        <a:off x="0" y="419548"/>
        <a:ext cx="560980" cy="240420"/>
      </dsp:txXfrm>
    </dsp:sp>
    <dsp:sp modelId="{EA4B26B6-F995-9243-9619-3CD6F2334751}">
      <dsp:nvSpPr>
        <dsp:cNvPr id="0" name=""/>
        <dsp:cNvSpPr/>
      </dsp:nvSpPr>
      <dsp:spPr>
        <a:xfrm rot="5400000">
          <a:off x="3182335" y="-2482296"/>
          <a:ext cx="520910"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H can be applied to a block of data of any size.</a:t>
          </a:r>
          <a:endParaRPr lang="en-US" sz="1400" kern="1200" dirty="0"/>
        </a:p>
      </dsp:txBody>
      <dsp:txXfrm rot="-5400000">
        <a:off x="560981" y="164487"/>
        <a:ext cx="5738190" cy="470052"/>
      </dsp:txXfrm>
    </dsp:sp>
    <dsp:sp modelId="{D3C83A50-6AC5-9741-9ED2-186F4049AB1A}">
      <dsp:nvSpPr>
        <dsp:cNvPr id="0" name=""/>
        <dsp:cNvSpPr/>
      </dsp:nvSpPr>
      <dsp:spPr>
        <a:xfrm rot="5400000">
          <a:off x="-120210" y="980186"/>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2.</a:t>
          </a:r>
        </a:p>
      </dsp:txBody>
      <dsp:txXfrm rot="-5400000">
        <a:off x="0" y="1140466"/>
        <a:ext cx="560980" cy="240420"/>
      </dsp:txXfrm>
    </dsp:sp>
    <dsp:sp modelId="{2D4DCFF8-A69A-9E4F-841A-55D0B8F03949}">
      <dsp:nvSpPr>
        <dsp:cNvPr id="0" name=""/>
        <dsp:cNvSpPr/>
      </dsp:nvSpPr>
      <dsp:spPr>
        <a:xfrm rot="5400000">
          <a:off x="3182335" y="-1761378"/>
          <a:ext cx="520910"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 H produces a fixed-length output.</a:t>
          </a:r>
        </a:p>
      </dsp:txBody>
      <dsp:txXfrm rot="-5400000">
        <a:off x="560981" y="885405"/>
        <a:ext cx="5738190" cy="470052"/>
      </dsp:txXfrm>
    </dsp:sp>
    <dsp:sp modelId="{3CB76504-1FE3-6542-8F0C-8428630B4C24}">
      <dsp:nvSpPr>
        <dsp:cNvPr id="0" name=""/>
        <dsp:cNvSpPr/>
      </dsp:nvSpPr>
      <dsp:spPr>
        <a:xfrm rot="5400000">
          <a:off x="-120210" y="1701103"/>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3. </a:t>
          </a:r>
        </a:p>
      </dsp:txBody>
      <dsp:txXfrm rot="-5400000">
        <a:off x="0" y="1861383"/>
        <a:ext cx="560980" cy="240420"/>
      </dsp:txXfrm>
    </dsp:sp>
    <dsp:sp modelId="{7431E085-0141-7746-A6A5-4A396BCF3C66}">
      <dsp:nvSpPr>
        <dsp:cNvPr id="0" name=""/>
        <dsp:cNvSpPr/>
      </dsp:nvSpPr>
      <dsp:spPr>
        <a:xfrm rot="5400000">
          <a:off x="3182335" y="-1040461"/>
          <a:ext cx="520910"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H(x) is relatively easy to compute for any given x, making both hardware and software implementations practical.</a:t>
          </a:r>
        </a:p>
      </dsp:txBody>
      <dsp:txXfrm rot="-5400000">
        <a:off x="560981" y="1606322"/>
        <a:ext cx="5738190" cy="470052"/>
      </dsp:txXfrm>
    </dsp:sp>
    <dsp:sp modelId="{44D24781-B8FA-F448-B59D-CD27768E87ED}">
      <dsp:nvSpPr>
        <dsp:cNvPr id="0" name=""/>
        <dsp:cNvSpPr/>
      </dsp:nvSpPr>
      <dsp:spPr>
        <a:xfrm rot="5400000">
          <a:off x="-120210" y="2519163"/>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4.</a:t>
          </a:r>
        </a:p>
      </dsp:txBody>
      <dsp:txXfrm rot="-5400000">
        <a:off x="0" y="2679443"/>
        <a:ext cx="560980" cy="240420"/>
      </dsp:txXfrm>
    </dsp:sp>
    <dsp:sp modelId="{23F1BE15-BDA9-3945-94C4-64D1299B023F}">
      <dsp:nvSpPr>
        <dsp:cNvPr id="0" name=""/>
        <dsp:cNvSpPr/>
      </dsp:nvSpPr>
      <dsp:spPr>
        <a:xfrm rot="5400000">
          <a:off x="3085193" y="-222401"/>
          <a:ext cx="715193"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 For any given code h, it is computationally infeasible to find x such that H(x) = h. A hash function with this property is referred to as  one-way or preimage resistant.</a:t>
          </a:r>
        </a:p>
      </dsp:txBody>
      <dsp:txXfrm rot="-5400000">
        <a:off x="560981" y="2336724"/>
        <a:ext cx="5728706" cy="645367"/>
      </dsp:txXfrm>
    </dsp:sp>
    <dsp:sp modelId="{D1E489F5-2F0F-5642-AC3B-E50603C3CCE7}">
      <dsp:nvSpPr>
        <dsp:cNvPr id="0" name=""/>
        <dsp:cNvSpPr/>
      </dsp:nvSpPr>
      <dsp:spPr>
        <a:xfrm rot="5400000">
          <a:off x="-120210" y="3413658"/>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5.</a:t>
          </a:r>
        </a:p>
      </dsp:txBody>
      <dsp:txXfrm rot="-5400000">
        <a:off x="0" y="3573938"/>
        <a:ext cx="560980" cy="240420"/>
      </dsp:txXfrm>
    </dsp:sp>
    <dsp:sp modelId="{4C1BBB1F-0533-4F47-BEAF-6DC68631565C}">
      <dsp:nvSpPr>
        <dsp:cNvPr id="0" name=""/>
        <dsp:cNvSpPr/>
      </dsp:nvSpPr>
      <dsp:spPr>
        <a:xfrm rot="5400000">
          <a:off x="3008757" y="672093"/>
          <a:ext cx="868065"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 For any given block x, it is computationally infeasible to find y  x with H(y) = H(x). A hash function with this property is referred to as  second preimage resistant. This is sometimes referred to as  weak collision resistant.</a:t>
          </a:r>
        </a:p>
      </dsp:txBody>
      <dsp:txXfrm rot="-5400000">
        <a:off x="560981" y="3162245"/>
        <a:ext cx="5721244" cy="783315"/>
      </dsp:txXfrm>
    </dsp:sp>
    <dsp:sp modelId="{35D1E034-A8AE-244D-8321-90BB0B0FAF95}">
      <dsp:nvSpPr>
        <dsp:cNvPr id="0" name=""/>
        <dsp:cNvSpPr/>
      </dsp:nvSpPr>
      <dsp:spPr>
        <a:xfrm rot="5400000">
          <a:off x="-120210" y="4464408"/>
          <a:ext cx="801400" cy="560980"/>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6.</a:t>
          </a:r>
        </a:p>
      </dsp:txBody>
      <dsp:txXfrm rot="-5400000">
        <a:off x="0" y="4624688"/>
        <a:ext cx="560980" cy="240420"/>
      </dsp:txXfrm>
    </dsp:sp>
    <dsp:sp modelId="{0AA3BBC5-1B55-2E47-A516-53363A11081C}">
      <dsp:nvSpPr>
        <dsp:cNvPr id="0" name=""/>
        <dsp:cNvSpPr/>
      </dsp:nvSpPr>
      <dsp:spPr>
        <a:xfrm rot="5400000">
          <a:off x="2852502" y="1722843"/>
          <a:ext cx="1180575" cy="57636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 It is computationally infeasible to find any pair (x, y) such that H(x) = H(y).</a:t>
          </a:r>
        </a:p>
        <a:p>
          <a:pPr marL="114300" lvl="1" indent="-114300" algn="l" defTabSz="622300">
            <a:lnSpc>
              <a:spcPct val="90000"/>
            </a:lnSpc>
            <a:spcBef>
              <a:spcPct val="0"/>
            </a:spcBef>
            <a:spcAft>
              <a:spcPct val="15000"/>
            </a:spcAft>
            <a:buChar char="•"/>
          </a:pPr>
          <a:r>
            <a:rPr lang="en-US" sz="1400" kern="1200" dirty="0">
              <a:solidFill>
                <a:schemeClr val="tx2">
                  <a:lumMod val="10000"/>
                </a:schemeClr>
              </a:solidFill>
            </a:rPr>
            <a:t>A hash function with this property is referred to as  collision resistant. This is sometimes referred to as strong collision resistant.</a:t>
          </a:r>
        </a:p>
      </dsp:txBody>
      <dsp:txXfrm rot="-5400000">
        <a:off x="560981" y="4071996"/>
        <a:ext cx="5705988" cy="106531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CE18D-BEF6-F64D-A219-08D94A173D95}">
      <dsp:nvSpPr>
        <dsp:cNvPr id="0" name=""/>
        <dsp:cNvSpPr/>
      </dsp:nvSpPr>
      <dsp:spPr>
        <a:xfrm>
          <a:off x="2789991" y="2033807"/>
          <a:ext cx="2573416" cy="2573416"/>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glow rad="101600">
            <a:schemeClr val="tx1">
              <a:alpha val="75000"/>
            </a:schemeClr>
          </a:glow>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Basic requirements that must be satisfied by any candidate for SHA-3</a:t>
          </a:r>
        </a:p>
      </dsp:txBody>
      <dsp:txXfrm>
        <a:off x="3166859" y="2410675"/>
        <a:ext cx="1819680" cy="1819680"/>
      </dsp:txXfrm>
    </dsp:sp>
    <dsp:sp modelId="{DE4043E4-4F93-864F-AB95-5C6BC0C59B17}">
      <dsp:nvSpPr>
        <dsp:cNvPr id="0" name=""/>
        <dsp:cNvSpPr/>
      </dsp:nvSpPr>
      <dsp:spPr>
        <a:xfrm rot="12900000">
          <a:off x="1037377" y="1551752"/>
          <a:ext cx="2073971" cy="733423"/>
        </a:xfrm>
        <a:prstGeom prst="leftArrow">
          <a:avLst>
            <a:gd name="adj1" fmla="val 60000"/>
            <a:gd name="adj2" fmla="val 50000"/>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021628D4-F2CA-9844-9576-3DCD3457AC28}">
      <dsp:nvSpPr>
        <dsp:cNvPr id="0" name=""/>
        <dsp:cNvSpPr/>
      </dsp:nvSpPr>
      <dsp:spPr>
        <a:xfrm>
          <a:off x="2541" y="345775"/>
          <a:ext cx="2444746" cy="195579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glow rad="101600">
            <a:schemeClr val="tx1">
              <a:alpha val="75000"/>
            </a:schemeClr>
          </a:glow>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l" defTabSz="666750" rtl="0">
            <a:lnSpc>
              <a:spcPct val="90000"/>
            </a:lnSpc>
            <a:spcBef>
              <a:spcPct val="0"/>
            </a:spcBef>
            <a:spcAft>
              <a:spcPct val="35000"/>
            </a:spcAft>
            <a:buNone/>
          </a:pPr>
          <a:r>
            <a:rPr lang="en-US" sz="1500" kern="1200" dirty="0"/>
            <a:t>1.   It must be possible to       replace SHA-2 with SHA-3 in any application by a simple drop-in substitution. Therefore, SHA-3 must support hash value lengths of 224, 256, 384, and 512 bits.</a:t>
          </a:r>
        </a:p>
      </dsp:txBody>
      <dsp:txXfrm>
        <a:off x="59824" y="403058"/>
        <a:ext cx="2330180" cy="1841230"/>
      </dsp:txXfrm>
    </dsp:sp>
    <dsp:sp modelId="{B2A2B753-8D29-5B45-A568-8FF79DC00661}">
      <dsp:nvSpPr>
        <dsp:cNvPr id="0" name=""/>
        <dsp:cNvSpPr/>
      </dsp:nvSpPr>
      <dsp:spPr>
        <a:xfrm rot="19500000">
          <a:off x="5042050" y="1551752"/>
          <a:ext cx="2073971" cy="733423"/>
        </a:xfrm>
        <a:prstGeom prst="leftArrow">
          <a:avLst>
            <a:gd name="adj1" fmla="val 60000"/>
            <a:gd name="adj2" fmla="val 50000"/>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B9F978B3-B9FC-DA40-81F4-C3507FCDDC3D}">
      <dsp:nvSpPr>
        <dsp:cNvPr id="0" name=""/>
        <dsp:cNvSpPr/>
      </dsp:nvSpPr>
      <dsp:spPr>
        <a:xfrm>
          <a:off x="5706112" y="345775"/>
          <a:ext cx="2444746" cy="195579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glow rad="101600">
            <a:schemeClr val="tx1">
              <a:alpha val="75000"/>
            </a:schemeClr>
          </a:glow>
          <a:softEdge rad="635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l" defTabSz="666750" rtl="0">
            <a:lnSpc>
              <a:spcPct val="90000"/>
            </a:lnSpc>
            <a:spcBef>
              <a:spcPct val="0"/>
            </a:spcBef>
            <a:spcAft>
              <a:spcPct val="35000"/>
            </a:spcAft>
            <a:buNone/>
          </a:pPr>
          <a:r>
            <a:rPr lang="en-US" sz="1500" kern="1200" dirty="0"/>
            <a:t>2.   SHA-3 must preserve the online nature of SHA-2. That is, the algorithm must process comparatively small blocks (512 or 1024 bits) at a time instead of requiring that the entire message be buffered in memory before processing it.</a:t>
          </a:r>
        </a:p>
      </dsp:txBody>
      <dsp:txXfrm>
        <a:off x="5763395" y="403058"/>
        <a:ext cx="2330180" cy="18412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FBE2B-1300-BC4A-B692-73AD7093C0F9}">
      <dsp:nvSpPr>
        <dsp:cNvPr id="0" name=""/>
        <dsp:cNvSpPr/>
      </dsp:nvSpPr>
      <dsp:spPr>
        <a:xfrm>
          <a:off x="0" y="52319"/>
          <a:ext cx="6096000" cy="460800"/>
        </a:xfrm>
        <a:prstGeom prst="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AU" sz="1600" kern="1200" dirty="0">
              <a:solidFill>
                <a:srgbClr val="FFFFFF"/>
              </a:solidFill>
            </a:rPr>
            <a:t>HMAC</a:t>
          </a:r>
          <a:endParaRPr lang="en-US" sz="1600" kern="1200" dirty="0">
            <a:solidFill>
              <a:srgbClr val="FFFFFF"/>
            </a:solidFill>
          </a:endParaRPr>
        </a:p>
      </dsp:txBody>
      <dsp:txXfrm>
        <a:off x="0" y="52319"/>
        <a:ext cx="6096000" cy="460800"/>
      </dsp:txXfrm>
    </dsp:sp>
    <dsp:sp modelId="{191D470A-A7C8-8D48-B7B2-86A043B73F85}">
      <dsp:nvSpPr>
        <dsp:cNvPr id="0" name=""/>
        <dsp:cNvSpPr/>
      </dsp:nvSpPr>
      <dsp:spPr>
        <a:xfrm>
          <a:off x="0" y="513119"/>
          <a:ext cx="6096000" cy="1339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AU" sz="1600" kern="1200" dirty="0">
              <a:solidFill>
                <a:schemeClr val="tx2">
                  <a:lumMod val="10000"/>
                </a:schemeClr>
              </a:solidFill>
            </a:rPr>
            <a:t>Has been issued as RFC 2104</a:t>
          </a:r>
        </a:p>
        <a:p>
          <a:pPr marL="171450" lvl="1" indent="-171450" algn="l" defTabSz="711200">
            <a:lnSpc>
              <a:spcPct val="90000"/>
            </a:lnSpc>
            <a:spcBef>
              <a:spcPct val="0"/>
            </a:spcBef>
            <a:spcAft>
              <a:spcPct val="15000"/>
            </a:spcAft>
            <a:buChar char="•"/>
          </a:pPr>
          <a:r>
            <a:rPr lang="en-AU" sz="1600" kern="1200" dirty="0">
              <a:solidFill>
                <a:schemeClr val="tx2">
                  <a:lumMod val="10000"/>
                </a:schemeClr>
              </a:solidFill>
            </a:rPr>
            <a:t>Has been chosen as the mandatory-to-implement MAC for IP Security</a:t>
          </a:r>
        </a:p>
        <a:p>
          <a:pPr marL="171450" lvl="1" indent="-171450" algn="l" defTabSz="711200">
            <a:lnSpc>
              <a:spcPct val="90000"/>
            </a:lnSpc>
            <a:spcBef>
              <a:spcPct val="0"/>
            </a:spcBef>
            <a:spcAft>
              <a:spcPct val="15000"/>
            </a:spcAft>
            <a:buChar char="•"/>
          </a:pPr>
          <a:r>
            <a:rPr lang="en-AU" sz="1600" kern="1200" dirty="0">
              <a:solidFill>
                <a:schemeClr val="tx2">
                  <a:lumMod val="10000"/>
                </a:schemeClr>
              </a:solidFill>
            </a:rPr>
            <a:t>Is used in other Internet protocols, such as Transport Layer Security (TLS) and Secure Electronic Transaction (SET)</a:t>
          </a:r>
        </a:p>
      </dsp:txBody>
      <dsp:txXfrm>
        <a:off x="0" y="513119"/>
        <a:ext cx="6096000" cy="13395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07FCD-3C91-7040-BD06-6B799BFD8349}">
      <dsp:nvSpPr>
        <dsp:cNvPr id="0" name=""/>
        <dsp:cNvSpPr/>
      </dsp:nvSpPr>
      <dsp:spPr>
        <a:xfrm>
          <a:off x="1219194" y="685806"/>
          <a:ext cx="3870483" cy="134416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55CDB-0889-FE40-95F3-5CEAB85D140C}">
      <dsp:nvSpPr>
        <dsp:cNvPr id="0" name=""/>
        <dsp:cNvSpPr/>
      </dsp:nvSpPr>
      <dsp:spPr>
        <a:xfrm>
          <a:off x="2743199" y="3733801"/>
          <a:ext cx="750093" cy="480060"/>
        </a:xfrm>
        <a:prstGeom prst="downArrow">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dsp:style>
    </dsp:sp>
    <dsp:sp modelId="{5A4B9020-EB56-1D48-AA5D-0986CB554B15}">
      <dsp:nvSpPr>
        <dsp:cNvPr id="0" name=""/>
        <dsp:cNvSpPr/>
      </dsp:nvSpPr>
      <dsp:spPr>
        <a:xfrm>
          <a:off x="1295408" y="3900487"/>
          <a:ext cx="3600450" cy="900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lumMod val="10000"/>
                </a:schemeClr>
              </a:solidFill>
            </a:rPr>
            <a:t>Key algorithmic ingredients</a:t>
          </a:r>
          <a:endParaRPr lang="en-US" sz="2200" kern="1200" dirty="0"/>
        </a:p>
      </dsp:txBody>
      <dsp:txXfrm>
        <a:off x="1295408" y="3900487"/>
        <a:ext cx="3600450" cy="900112"/>
      </dsp:txXfrm>
    </dsp:sp>
    <dsp:sp modelId="{E96601C8-3962-7642-AECF-A0FF5C5C2656}">
      <dsp:nvSpPr>
        <dsp:cNvPr id="0" name=""/>
        <dsp:cNvSpPr/>
      </dsp:nvSpPr>
      <dsp:spPr>
        <a:xfrm>
          <a:off x="2971795" y="609606"/>
          <a:ext cx="2262275" cy="1635796"/>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90000"/>
                </a:schemeClr>
              </a:solidFill>
            </a:rPr>
            <a:t>CMAC authentication algorithm</a:t>
          </a:r>
        </a:p>
      </dsp:txBody>
      <dsp:txXfrm>
        <a:off x="3303098" y="849163"/>
        <a:ext cx="1599669" cy="1156682"/>
      </dsp:txXfrm>
    </dsp:sp>
    <dsp:sp modelId="{6EC31E37-89C6-9C42-8A14-2CB5254898C0}">
      <dsp:nvSpPr>
        <dsp:cNvPr id="0" name=""/>
        <dsp:cNvSpPr/>
      </dsp:nvSpPr>
      <dsp:spPr>
        <a:xfrm>
          <a:off x="1142998" y="685800"/>
          <a:ext cx="1530186" cy="1530200"/>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90000"/>
                </a:schemeClr>
              </a:solidFill>
            </a:rPr>
            <a:t>CTR mode of operation</a:t>
          </a:r>
        </a:p>
      </dsp:txBody>
      <dsp:txXfrm>
        <a:off x="1367089" y="909893"/>
        <a:ext cx="1082004" cy="1082014"/>
      </dsp:txXfrm>
    </dsp:sp>
    <dsp:sp modelId="{10FDE3B1-4B8A-EE49-B370-3A17ED530773}">
      <dsp:nvSpPr>
        <dsp:cNvPr id="0" name=""/>
        <dsp:cNvSpPr/>
      </dsp:nvSpPr>
      <dsp:spPr>
        <a:xfrm>
          <a:off x="2362196" y="2209806"/>
          <a:ext cx="1590201" cy="1477381"/>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chemeClr val="tx2">
                  <a:lumMod val="90000"/>
                </a:schemeClr>
              </a:solidFill>
            </a:rPr>
            <a:t>AES encryption algorithm</a:t>
          </a:r>
        </a:p>
      </dsp:txBody>
      <dsp:txXfrm>
        <a:off x="2595076" y="2426163"/>
        <a:ext cx="1124441" cy="1044667"/>
      </dsp:txXfrm>
    </dsp:sp>
    <dsp:sp modelId="{8F3F9E2D-C44D-C245-996F-734697CB3E71}">
      <dsp:nvSpPr>
        <dsp:cNvPr id="0" name=""/>
        <dsp:cNvSpPr/>
      </dsp:nvSpPr>
      <dsp:spPr>
        <a:xfrm>
          <a:off x="1066780" y="533394"/>
          <a:ext cx="4200525" cy="3360420"/>
        </a:xfrm>
        <a:prstGeom prst="funnel">
          <a:avLst/>
        </a:prstGeom>
        <a:solidFill>
          <a:schemeClr val="lt1">
            <a:hueOff val="0"/>
            <a:satOff val="0"/>
            <a:lumOff val="0"/>
            <a:alpha val="1200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7EFA0-75D7-BE47-9738-A18CE986A1E5}">
      <dsp:nvSpPr>
        <dsp:cNvPr id="0" name=""/>
        <dsp:cNvSpPr/>
      </dsp:nvSpPr>
      <dsp:spPr>
        <a:xfrm>
          <a:off x="0" y="363380"/>
          <a:ext cx="7848600" cy="2910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437388" rIns="60913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Public-key encryption is more secure from cryptanalysis than conventional encryption</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Public-key encryption is a general-purpose technique that has made conventional encryption obsolete</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There is a feeling that key distribution is trivial when using public-key encryption, compared to the rather cumbersome handshaking involved with key distribution centers for conventional encryption</a:t>
          </a:r>
        </a:p>
      </dsp:txBody>
      <dsp:txXfrm>
        <a:off x="0" y="363380"/>
        <a:ext cx="7848600" cy="2910599"/>
      </dsp:txXfrm>
    </dsp:sp>
    <dsp:sp modelId="{2FF598B2-38A5-D546-B459-90779C80D4EA}">
      <dsp:nvSpPr>
        <dsp:cNvPr id="0" name=""/>
        <dsp:cNvSpPr/>
      </dsp:nvSpPr>
      <dsp:spPr>
        <a:xfrm>
          <a:off x="392430" y="53420"/>
          <a:ext cx="3208013" cy="61992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chemeClr val="tx1"/>
              </a:solidFill>
            </a:rPr>
            <a:t>Misconceptions:</a:t>
          </a:r>
        </a:p>
      </dsp:txBody>
      <dsp:txXfrm>
        <a:off x="422692" y="83682"/>
        <a:ext cx="314748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95006-FA94-7A4E-9FF4-7CC079766FD1}">
      <dsp:nvSpPr>
        <dsp:cNvPr id="0" name=""/>
        <dsp:cNvSpPr/>
      </dsp:nvSpPr>
      <dsp:spPr>
        <a:xfrm rot="16200000">
          <a:off x="-454988"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rtl="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Authenticity</a:t>
          </a:r>
        </a:p>
        <a:p>
          <a:pPr marL="228600" lvl="1" indent="-228600" algn="l" defTabSz="1155700" rtl="0">
            <a:lnSpc>
              <a:spcPct val="90000"/>
            </a:lnSpc>
            <a:spcBef>
              <a:spcPct val="0"/>
            </a:spcBef>
            <a:spcAft>
              <a:spcPct val="15000"/>
            </a:spcAft>
            <a:buChar char="•"/>
          </a:pPr>
          <a:r>
            <a:rPr lang="en-US" sz="2600" kern="1200" dirty="0">
              <a:effectLst>
                <a:outerShdw blurRad="38100" dist="38100" dir="2700000" algn="tl">
                  <a:srgbClr val="000000">
                    <a:alpha val="43137"/>
                  </a:srgbClr>
                </a:outerShdw>
              </a:effectLst>
            </a:rPr>
            <a:t>Verifying that users are who they say they are and that each input arriving at the system came from a trusted source </a:t>
          </a:r>
        </a:p>
      </dsp:txBody>
      <dsp:txXfrm rot="5400000">
        <a:off x="3790" y="912494"/>
        <a:ext cx="3644920" cy="2737485"/>
      </dsp:txXfrm>
    </dsp:sp>
    <dsp:sp modelId="{6FA73AC8-DAA8-CE41-8208-3A234E80FA0C}">
      <dsp:nvSpPr>
        <dsp:cNvPr id="0" name=""/>
        <dsp:cNvSpPr/>
      </dsp:nvSpPr>
      <dsp:spPr>
        <a:xfrm rot="16200000">
          <a:off x="3463301"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rtl="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Accountability</a:t>
          </a:r>
        </a:p>
        <a:p>
          <a:pPr marL="228600" lvl="1" indent="-228600" algn="l" defTabSz="1155700" rtl="0">
            <a:lnSpc>
              <a:spcPct val="90000"/>
            </a:lnSpc>
            <a:spcBef>
              <a:spcPct val="0"/>
            </a:spcBef>
            <a:spcAft>
              <a:spcPct val="15000"/>
            </a:spcAft>
            <a:buChar char="•"/>
          </a:pPr>
          <a:r>
            <a:rPr lang="en-US" sz="2600" kern="1200" dirty="0">
              <a:effectLst>
                <a:outerShdw blurRad="38100" dist="38100" dir="2700000" algn="tl">
                  <a:srgbClr val="000000">
                    <a:alpha val="43137"/>
                  </a:srgbClr>
                </a:outerShdw>
              </a:effectLst>
            </a:rPr>
            <a:t>The security goal that generates the requirement for actions of an entity to be traced uniquely to that entity</a:t>
          </a:r>
        </a:p>
      </dsp:txBody>
      <dsp:txXfrm rot="5400000">
        <a:off x="3922079" y="912494"/>
        <a:ext cx="3644920" cy="273748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7074-7E4E-1640-86BF-92D26868AEB3}">
      <dsp:nvSpPr>
        <dsp:cNvPr id="0" name=""/>
        <dsp:cNvSpPr/>
      </dsp:nvSpPr>
      <dsp:spPr>
        <a:xfrm>
          <a:off x="1038969" y="1036066"/>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The use of public-key cryptosystems can be classified into three categories:</a:t>
          </a:r>
        </a:p>
      </dsp:txBody>
      <dsp:txXfrm>
        <a:off x="1065319" y="1062416"/>
        <a:ext cx="1746632" cy="846966"/>
      </dsp:txXfrm>
    </dsp:sp>
    <dsp:sp modelId="{F71DF7E7-8D91-8B44-A74C-92E995DD8351}">
      <dsp:nvSpPr>
        <dsp:cNvPr id="0" name=""/>
        <dsp:cNvSpPr/>
      </dsp:nvSpPr>
      <dsp:spPr>
        <a:xfrm rot="18289469">
          <a:off x="2567999" y="941345"/>
          <a:ext cx="1260335" cy="54492"/>
        </a:xfrm>
        <a:custGeom>
          <a:avLst/>
          <a:gdLst/>
          <a:ahLst/>
          <a:cxnLst/>
          <a:rect l="0" t="0" r="0" b="0"/>
          <a:pathLst>
            <a:path>
              <a:moveTo>
                <a:pt x="0" y="27246"/>
              </a:moveTo>
              <a:lnTo>
                <a:pt x="1260335"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6659" y="937083"/>
        <a:ext cx="63016" cy="63016"/>
      </dsp:txXfrm>
    </dsp:sp>
    <dsp:sp modelId="{F3FD7585-FA72-FB45-8B09-748DC059D495}">
      <dsp:nvSpPr>
        <dsp:cNvPr id="0" name=""/>
        <dsp:cNvSpPr/>
      </dsp:nvSpPr>
      <dsp:spPr>
        <a:xfrm>
          <a:off x="3558033" y="1451"/>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Encryption/decryption</a:t>
          </a:r>
        </a:p>
      </dsp:txBody>
      <dsp:txXfrm>
        <a:off x="3584383" y="27801"/>
        <a:ext cx="1746632" cy="846966"/>
      </dsp:txXfrm>
    </dsp:sp>
    <dsp:sp modelId="{F0E737A8-9061-0244-A444-584F576FE7C5}">
      <dsp:nvSpPr>
        <dsp:cNvPr id="0" name=""/>
        <dsp:cNvSpPr/>
      </dsp:nvSpPr>
      <dsp:spPr>
        <a:xfrm>
          <a:off x="5357366" y="424037"/>
          <a:ext cx="719732" cy="54492"/>
        </a:xfrm>
        <a:custGeom>
          <a:avLst/>
          <a:gdLst/>
          <a:ahLst/>
          <a:cxnLst/>
          <a:rect l="0" t="0" r="0" b="0"/>
          <a:pathLst>
            <a:path>
              <a:moveTo>
                <a:pt x="0" y="27246"/>
              </a:moveTo>
              <a:lnTo>
                <a:pt x="719732"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39" y="433290"/>
        <a:ext cx="35986" cy="35986"/>
      </dsp:txXfrm>
    </dsp:sp>
    <dsp:sp modelId="{70A800DC-72BC-AA40-BDEB-5EF377BAE363}">
      <dsp:nvSpPr>
        <dsp:cNvPr id="0" name=""/>
        <dsp:cNvSpPr/>
      </dsp:nvSpPr>
      <dsp:spPr>
        <a:xfrm>
          <a:off x="6077098" y="1451"/>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The sender encrypts a message with the recipient’s public key</a:t>
          </a:r>
        </a:p>
      </dsp:txBody>
      <dsp:txXfrm>
        <a:off x="6103448" y="27801"/>
        <a:ext cx="1746632" cy="846966"/>
      </dsp:txXfrm>
    </dsp:sp>
    <dsp:sp modelId="{2F83DCCC-BC0C-5F4C-9C53-0F23FE1B330C}">
      <dsp:nvSpPr>
        <dsp:cNvPr id="0" name=""/>
        <dsp:cNvSpPr/>
      </dsp:nvSpPr>
      <dsp:spPr>
        <a:xfrm>
          <a:off x="2838301" y="1458653"/>
          <a:ext cx="719732" cy="54492"/>
        </a:xfrm>
        <a:custGeom>
          <a:avLst/>
          <a:gdLst/>
          <a:ahLst/>
          <a:cxnLst/>
          <a:rect l="0" t="0" r="0" b="0"/>
          <a:pathLst>
            <a:path>
              <a:moveTo>
                <a:pt x="0" y="27246"/>
              </a:moveTo>
              <a:lnTo>
                <a:pt x="719732"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0174" y="1467906"/>
        <a:ext cx="35986" cy="35986"/>
      </dsp:txXfrm>
    </dsp:sp>
    <dsp:sp modelId="{E1332030-32E7-C444-B670-F2423325C78A}">
      <dsp:nvSpPr>
        <dsp:cNvPr id="0" name=""/>
        <dsp:cNvSpPr/>
      </dsp:nvSpPr>
      <dsp:spPr>
        <a:xfrm>
          <a:off x="3558033" y="1036066"/>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Digital signature</a:t>
          </a:r>
        </a:p>
      </dsp:txBody>
      <dsp:txXfrm>
        <a:off x="3584383" y="1062416"/>
        <a:ext cx="1746632" cy="846966"/>
      </dsp:txXfrm>
    </dsp:sp>
    <dsp:sp modelId="{D85FA3C9-0AAC-F044-9799-2273BA0E0838}">
      <dsp:nvSpPr>
        <dsp:cNvPr id="0" name=""/>
        <dsp:cNvSpPr/>
      </dsp:nvSpPr>
      <dsp:spPr>
        <a:xfrm>
          <a:off x="5357366" y="1458653"/>
          <a:ext cx="719732" cy="54492"/>
        </a:xfrm>
        <a:custGeom>
          <a:avLst/>
          <a:gdLst/>
          <a:ahLst/>
          <a:cxnLst/>
          <a:rect l="0" t="0" r="0" b="0"/>
          <a:pathLst>
            <a:path>
              <a:moveTo>
                <a:pt x="0" y="27246"/>
              </a:moveTo>
              <a:lnTo>
                <a:pt x="719732"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39" y="1467906"/>
        <a:ext cx="35986" cy="35986"/>
      </dsp:txXfrm>
    </dsp:sp>
    <dsp:sp modelId="{19BF3F60-223A-1344-ADE1-8BEFD6F334E4}">
      <dsp:nvSpPr>
        <dsp:cNvPr id="0" name=""/>
        <dsp:cNvSpPr/>
      </dsp:nvSpPr>
      <dsp:spPr>
        <a:xfrm>
          <a:off x="6077098" y="1036066"/>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The sender “signs” a message with its private key</a:t>
          </a:r>
        </a:p>
      </dsp:txBody>
      <dsp:txXfrm>
        <a:off x="6103448" y="1062416"/>
        <a:ext cx="1746632" cy="846966"/>
      </dsp:txXfrm>
    </dsp:sp>
    <dsp:sp modelId="{265FC26E-5D46-5548-A66A-8FE265B86E6A}">
      <dsp:nvSpPr>
        <dsp:cNvPr id="0" name=""/>
        <dsp:cNvSpPr/>
      </dsp:nvSpPr>
      <dsp:spPr>
        <a:xfrm rot="3310531">
          <a:off x="2567999" y="1975961"/>
          <a:ext cx="1260335" cy="54492"/>
        </a:xfrm>
        <a:custGeom>
          <a:avLst/>
          <a:gdLst/>
          <a:ahLst/>
          <a:cxnLst/>
          <a:rect l="0" t="0" r="0" b="0"/>
          <a:pathLst>
            <a:path>
              <a:moveTo>
                <a:pt x="0" y="27246"/>
              </a:moveTo>
              <a:lnTo>
                <a:pt x="1260335"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6659" y="1971699"/>
        <a:ext cx="63016" cy="63016"/>
      </dsp:txXfrm>
    </dsp:sp>
    <dsp:sp modelId="{9C59387D-E86C-0A46-829D-CA2BC51C1C58}">
      <dsp:nvSpPr>
        <dsp:cNvPr id="0" name=""/>
        <dsp:cNvSpPr/>
      </dsp:nvSpPr>
      <dsp:spPr>
        <a:xfrm>
          <a:off x="3558033" y="2070682"/>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Key exchange </a:t>
          </a:r>
        </a:p>
      </dsp:txBody>
      <dsp:txXfrm>
        <a:off x="3584383" y="2097032"/>
        <a:ext cx="1746632" cy="846966"/>
      </dsp:txXfrm>
    </dsp:sp>
    <dsp:sp modelId="{F81D28AA-68F5-6940-BCDC-574DEFE00089}">
      <dsp:nvSpPr>
        <dsp:cNvPr id="0" name=""/>
        <dsp:cNvSpPr/>
      </dsp:nvSpPr>
      <dsp:spPr>
        <a:xfrm>
          <a:off x="5357366" y="2493269"/>
          <a:ext cx="719732" cy="54492"/>
        </a:xfrm>
        <a:custGeom>
          <a:avLst/>
          <a:gdLst/>
          <a:ahLst/>
          <a:cxnLst/>
          <a:rect l="0" t="0" r="0" b="0"/>
          <a:pathLst>
            <a:path>
              <a:moveTo>
                <a:pt x="0" y="27246"/>
              </a:moveTo>
              <a:lnTo>
                <a:pt x="719732" y="27246"/>
              </a:lnTo>
            </a:path>
          </a:pathLst>
        </a:custGeom>
        <a:noFill/>
        <a:ln w="12700"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39" y="2502522"/>
        <a:ext cx="35986" cy="35986"/>
      </dsp:txXfrm>
    </dsp:sp>
    <dsp:sp modelId="{F14AF6C4-852C-5A49-9F48-B47F405D651F}">
      <dsp:nvSpPr>
        <dsp:cNvPr id="0" name=""/>
        <dsp:cNvSpPr/>
      </dsp:nvSpPr>
      <dsp:spPr>
        <a:xfrm>
          <a:off x="6077098" y="2070682"/>
          <a:ext cx="1799332" cy="89966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Two sides cooperate to exchange a session key</a:t>
          </a:r>
        </a:p>
      </dsp:txBody>
      <dsp:txXfrm>
        <a:off x="6103448" y="2097032"/>
        <a:ext cx="1746632" cy="8469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A2BA2-7472-124E-BE72-8990A48475AE}">
      <dsp:nvSpPr>
        <dsp:cNvPr id="0" name=""/>
        <dsp:cNvSpPr/>
      </dsp:nvSpPr>
      <dsp:spPr>
        <a:xfrm rot="5400000">
          <a:off x="-169068" y="169670"/>
          <a:ext cx="1127124" cy="788987"/>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1</a:t>
          </a:r>
        </a:p>
      </dsp:txBody>
      <dsp:txXfrm rot="-5400000">
        <a:off x="1" y="395096"/>
        <a:ext cx="788987" cy="338137"/>
      </dsp:txXfrm>
    </dsp:sp>
    <dsp:sp modelId="{9FC08B60-5E3F-0E49-9791-EF2F83E1A70E}">
      <dsp:nvSpPr>
        <dsp:cNvPr id="0" name=""/>
        <dsp:cNvSpPr/>
      </dsp:nvSpPr>
      <dsp:spPr>
        <a:xfrm rot="5400000">
          <a:off x="3419078" y="-2629489"/>
          <a:ext cx="732631" cy="59928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schemeClr val="tx2">
                  <a:lumMod val="10000"/>
                </a:schemeClr>
              </a:solidFill>
            </a:rPr>
            <a:t>A key can be selected by A and physically delivered to B</a:t>
          </a:r>
          <a:endParaRPr lang="en-US" sz="1600" kern="1200"/>
        </a:p>
      </dsp:txBody>
      <dsp:txXfrm rot="-5400000">
        <a:off x="788988" y="36365"/>
        <a:ext cx="5957048" cy="661103"/>
      </dsp:txXfrm>
    </dsp:sp>
    <dsp:sp modelId="{068549D1-A582-6B41-957B-036194975C33}">
      <dsp:nvSpPr>
        <dsp:cNvPr id="0" name=""/>
        <dsp:cNvSpPr/>
      </dsp:nvSpPr>
      <dsp:spPr>
        <a:xfrm rot="5400000">
          <a:off x="-169068" y="1148227"/>
          <a:ext cx="1127124" cy="788987"/>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rPr>
            <a:t>2</a:t>
          </a:r>
        </a:p>
      </dsp:txBody>
      <dsp:txXfrm rot="-5400000">
        <a:off x="1" y="1373653"/>
        <a:ext cx="788987" cy="338137"/>
      </dsp:txXfrm>
    </dsp:sp>
    <dsp:sp modelId="{F811FB3C-3361-D042-A6C7-853FE2BFF8DC}">
      <dsp:nvSpPr>
        <dsp:cNvPr id="0" name=""/>
        <dsp:cNvSpPr/>
      </dsp:nvSpPr>
      <dsp:spPr>
        <a:xfrm rot="5400000">
          <a:off x="3419078" y="-1650931"/>
          <a:ext cx="732631" cy="59928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schemeClr val="tx2">
                  <a:lumMod val="10000"/>
                </a:schemeClr>
              </a:solidFill>
            </a:rPr>
            <a:t>A third party can select the key and physically deliver it to A and B</a:t>
          </a:r>
          <a:endParaRPr lang="en-US" sz="1600" kern="1200" dirty="0">
            <a:solidFill>
              <a:schemeClr val="tx2">
                <a:lumMod val="10000"/>
              </a:schemeClr>
            </a:solidFill>
          </a:endParaRPr>
        </a:p>
      </dsp:txBody>
      <dsp:txXfrm rot="-5400000">
        <a:off x="788988" y="1014923"/>
        <a:ext cx="5957048" cy="661103"/>
      </dsp:txXfrm>
    </dsp:sp>
    <dsp:sp modelId="{4A9A17AF-0C7B-A340-B7D3-0C109B44908D}">
      <dsp:nvSpPr>
        <dsp:cNvPr id="0" name=""/>
        <dsp:cNvSpPr/>
      </dsp:nvSpPr>
      <dsp:spPr>
        <a:xfrm rot="5400000">
          <a:off x="-169068" y="2126784"/>
          <a:ext cx="1127124" cy="788987"/>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rPr>
            <a:t>3</a:t>
          </a:r>
        </a:p>
      </dsp:txBody>
      <dsp:txXfrm rot="-5400000">
        <a:off x="1" y="2352210"/>
        <a:ext cx="788987" cy="338137"/>
      </dsp:txXfrm>
    </dsp:sp>
    <dsp:sp modelId="{3087D1CD-7ACB-4741-94E2-73E9941287B0}">
      <dsp:nvSpPr>
        <dsp:cNvPr id="0" name=""/>
        <dsp:cNvSpPr/>
      </dsp:nvSpPr>
      <dsp:spPr>
        <a:xfrm rot="5400000">
          <a:off x="3419078" y="-672374"/>
          <a:ext cx="732631" cy="59928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schemeClr val="tx2">
                  <a:lumMod val="10000"/>
                </a:schemeClr>
              </a:solidFill>
            </a:rPr>
            <a:t>If A and B have previously and recently used a key, one party could transmit the new key to the other, using the old key to encrypt the new key</a:t>
          </a:r>
          <a:endParaRPr lang="en-US" sz="1600" kern="1200" dirty="0">
            <a:solidFill>
              <a:schemeClr val="tx2">
                <a:lumMod val="10000"/>
              </a:schemeClr>
            </a:solidFill>
          </a:endParaRPr>
        </a:p>
      </dsp:txBody>
      <dsp:txXfrm rot="-5400000">
        <a:off x="788988" y="1993480"/>
        <a:ext cx="5957048" cy="661103"/>
      </dsp:txXfrm>
    </dsp:sp>
    <dsp:sp modelId="{224B5349-0D08-C243-9BC3-4E3DD9AE0CF6}">
      <dsp:nvSpPr>
        <dsp:cNvPr id="0" name=""/>
        <dsp:cNvSpPr/>
      </dsp:nvSpPr>
      <dsp:spPr>
        <a:xfrm rot="5400000">
          <a:off x="-169068" y="3105342"/>
          <a:ext cx="1127124" cy="788987"/>
        </a:xfrm>
        <a:prstGeom prst="chevr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rPr>
            <a:t>4</a:t>
          </a:r>
          <a:endParaRPr lang="en-AU" sz="2300" kern="1200" dirty="0">
            <a:solidFill>
              <a:srgbClr val="FFFFFF"/>
            </a:solidFill>
          </a:endParaRPr>
        </a:p>
      </dsp:txBody>
      <dsp:txXfrm rot="-5400000">
        <a:off x="1" y="3330768"/>
        <a:ext cx="788987" cy="338137"/>
      </dsp:txXfrm>
    </dsp:sp>
    <dsp:sp modelId="{89EDF869-0E09-2148-B6D2-F87E9B656F74}">
      <dsp:nvSpPr>
        <dsp:cNvPr id="0" name=""/>
        <dsp:cNvSpPr/>
      </dsp:nvSpPr>
      <dsp:spPr>
        <a:xfrm rot="5400000">
          <a:off x="3419078" y="306183"/>
          <a:ext cx="732631" cy="59928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schemeClr val="tx2">
                  <a:lumMod val="10000"/>
                </a:schemeClr>
              </a:solidFill>
            </a:rPr>
            <a:t>If </a:t>
          </a:r>
          <a:r>
            <a:rPr lang="en-US" sz="1600" kern="1200" dirty="0">
              <a:solidFill>
                <a:schemeClr val="tx2">
                  <a:lumMod val="10000"/>
                </a:schemeClr>
              </a:solidFill>
            </a:rPr>
            <a:t>A and B each have an encrypted connection to a third party C, C could deliver a key on the encrypted links to A and B</a:t>
          </a:r>
          <a:endParaRPr lang="en-AU" sz="1600" kern="1200" dirty="0">
            <a:solidFill>
              <a:schemeClr val="tx2">
                <a:lumMod val="10000"/>
              </a:schemeClr>
            </a:solidFill>
          </a:endParaRPr>
        </a:p>
      </dsp:txBody>
      <dsp:txXfrm rot="-5400000">
        <a:off x="788988" y="2972037"/>
        <a:ext cx="5957048" cy="66110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46C90-D532-BA42-B436-F931EE84391E}">
      <dsp:nvSpPr>
        <dsp:cNvPr id="0" name=""/>
        <dsp:cNvSpPr/>
      </dsp:nvSpPr>
      <dsp:spPr>
        <a:xfrm>
          <a:off x="0" y="162487"/>
          <a:ext cx="6477000" cy="489600"/>
        </a:xfrm>
        <a:prstGeom prst="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AU" sz="2000" b="1" i="0" kern="1200" dirty="0">
              <a:solidFill>
                <a:schemeClr val="tx1"/>
              </a:solidFill>
            </a:rPr>
            <a:t>Two versions are in use</a:t>
          </a:r>
          <a:endParaRPr lang="en-US" sz="2000" b="1" i="0" kern="1200" dirty="0">
            <a:solidFill>
              <a:schemeClr val="tx1"/>
            </a:solidFill>
          </a:endParaRPr>
        </a:p>
      </dsp:txBody>
      <dsp:txXfrm>
        <a:off x="0" y="162487"/>
        <a:ext cx="6477000" cy="489600"/>
      </dsp:txXfrm>
    </dsp:sp>
    <dsp:sp modelId="{2178B525-AB9D-C742-8090-CC1993F944AB}">
      <dsp:nvSpPr>
        <dsp:cNvPr id="0" name=""/>
        <dsp:cNvSpPr/>
      </dsp:nvSpPr>
      <dsp:spPr>
        <a:xfrm>
          <a:off x="0" y="652087"/>
          <a:ext cx="6477000" cy="11666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AU" sz="1700" kern="1200">
              <a:solidFill>
                <a:schemeClr val="tx2">
                  <a:lumMod val="10000"/>
                </a:schemeClr>
              </a:solidFill>
            </a:rPr>
            <a:t>Version 4 implementations still exist, although this version is being phased out</a:t>
          </a:r>
          <a:endParaRPr lang="en-AU" sz="1700" kern="1200" dirty="0">
            <a:solidFill>
              <a:schemeClr val="tx2">
                <a:lumMod val="10000"/>
              </a:schemeClr>
            </a:solidFill>
          </a:endParaRPr>
        </a:p>
        <a:p>
          <a:pPr marL="171450" lvl="1" indent="-171450" algn="l" defTabSz="755650">
            <a:lnSpc>
              <a:spcPct val="90000"/>
            </a:lnSpc>
            <a:spcBef>
              <a:spcPct val="0"/>
            </a:spcBef>
            <a:spcAft>
              <a:spcPct val="15000"/>
            </a:spcAft>
            <a:buChar char="•"/>
          </a:pPr>
          <a:r>
            <a:rPr lang="en-AU" sz="1700" kern="1200" dirty="0">
              <a:solidFill>
                <a:schemeClr val="tx2">
                  <a:lumMod val="10000"/>
                </a:schemeClr>
              </a:solidFill>
            </a:rPr>
            <a:t>Version 5 corrects some of the security deficiencies of version 4 and has been issued as a proposed Internet Standard (RFC 4120)</a:t>
          </a:r>
        </a:p>
      </dsp:txBody>
      <dsp:txXfrm>
        <a:off x="0" y="652087"/>
        <a:ext cx="6477000" cy="11666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91D2F-39AB-F849-86F3-8E6726650645}">
      <dsp:nvSpPr>
        <dsp:cNvPr id="0" name=""/>
        <dsp:cNvSpPr/>
      </dsp:nvSpPr>
      <dsp:spPr>
        <a:xfrm>
          <a:off x="437405" y="251"/>
          <a:ext cx="3620988" cy="90524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A Kerberos environment consists of:</a:t>
          </a:r>
        </a:p>
      </dsp:txBody>
      <dsp:txXfrm>
        <a:off x="437405" y="251"/>
        <a:ext cx="3620988" cy="905247"/>
      </dsp:txXfrm>
    </dsp:sp>
    <dsp:sp modelId="{A71F5CCB-286E-4A47-975C-76329DB1211F}">
      <dsp:nvSpPr>
        <dsp:cNvPr id="0" name=""/>
        <dsp:cNvSpPr/>
      </dsp:nvSpPr>
      <dsp:spPr>
        <a:xfrm rot="5400000">
          <a:off x="2168690" y="984707"/>
          <a:ext cx="158418" cy="158418"/>
        </a:xfrm>
        <a:prstGeom prst="rightArrow">
          <a:avLst>
            <a:gd name="adj1" fmla="val 667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66CB141-C6BE-F74B-A2EB-6B4EBF0649E8}">
      <dsp:nvSpPr>
        <dsp:cNvPr id="0" name=""/>
        <dsp:cNvSpPr/>
      </dsp:nvSpPr>
      <dsp:spPr>
        <a:xfrm>
          <a:off x="437405" y="1222334"/>
          <a:ext cx="3620988" cy="90524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bg2"/>
              </a:solidFill>
            </a:rPr>
            <a:t>A Kerberos server</a:t>
          </a:r>
        </a:p>
      </dsp:txBody>
      <dsp:txXfrm>
        <a:off x="437405" y="1222334"/>
        <a:ext cx="3620988" cy="905247"/>
      </dsp:txXfrm>
    </dsp:sp>
    <dsp:sp modelId="{EBE89028-067C-E741-9647-EBBB7CC4D768}">
      <dsp:nvSpPr>
        <dsp:cNvPr id="0" name=""/>
        <dsp:cNvSpPr/>
      </dsp:nvSpPr>
      <dsp:spPr>
        <a:xfrm rot="5400000">
          <a:off x="2168690" y="2206790"/>
          <a:ext cx="158418" cy="158418"/>
        </a:xfrm>
        <a:prstGeom prst="rightArrow">
          <a:avLst>
            <a:gd name="adj1" fmla="val 667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DCF4B11A-2F15-E340-8B86-D9F8E20DCBF0}">
      <dsp:nvSpPr>
        <dsp:cNvPr id="0" name=""/>
        <dsp:cNvSpPr/>
      </dsp:nvSpPr>
      <dsp:spPr>
        <a:xfrm>
          <a:off x="437405" y="2444418"/>
          <a:ext cx="3620988" cy="90524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bg2"/>
              </a:solidFill>
            </a:rPr>
            <a:t>A number of clients</a:t>
          </a:r>
        </a:p>
      </dsp:txBody>
      <dsp:txXfrm>
        <a:off x="437405" y="2444418"/>
        <a:ext cx="3620988" cy="905247"/>
      </dsp:txXfrm>
    </dsp:sp>
    <dsp:sp modelId="{E8B461D8-753C-8D49-9C19-7C48DDA73832}">
      <dsp:nvSpPr>
        <dsp:cNvPr id="0" name=""/>
        <dsp:cNvSpPr/>
      </dsp:nvSpPr>
      <dsp:spPr>
        <a:xfrm rot="5400000">
          <a:off x="2168690" y="3428874"/>
          <a:ext cx="158418" cy="158418"/>
        </a:xfrm>
        <a:prstGeom prst="rightArrow">
          <a:avLst>
            <a:gd name="adj1" fmla="val 66700"/>
            <a:gd name="adj2" fmla="val 50000"/>
          </a:avLst>
        </a:prstGeom>
        <a:solidFill>
          <a:schemeClr val="bg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01C7256-D756-AB4D-A0A4-EF38321FED66}">
      <dsp:nvSpPr>
        <dsp:cNvPr id="0" name=""/>
        <dsp:cNvSpPr/>
      </dsp:nvSpPr>
      <dsp:spPr>
        <a:xfrm>
          <a:off x="437405" y="3666501"/>
          <a:ext cx="3620988" cy="90524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bg2"/>
              </a:solidFill>
            </a:rPr>
            <a:t>A number of application servers</a:t>
          </a:r>
        </a:p>
      </dsp:txBody>
      <dsp:txXfrm>
        <a:off x="437405" y="3666501"/>
        <a:ext cx="3620988" cy="90524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E0CAD-50A5-8348-9428-2D2551246C2C}">
      <dsp:nvSpPr>
        <dsp:cNvPr id="0" name=""/>
        <dsp:cNvSpPr/>
      </dsp:nvSpPr>
      <dsp:spPr>
        <a:xfrm>
          <a:off x="4707" y="1517795"/>
          <a:ext cx="1307808" cy="1307808"/>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tx1"/>
              </a:solidFill>
            </a:rPr>
            <a:t>A service or user name</a:t>
          </a:r>
        </a:p>
      </dsp:txBody>
      <dsp:txXfrm>
        <a:off x="4707" y="1517795"/>
        <a:ext cx="1307808" cy="1307808"/>
      </dsp:txXfrm>
    </dsp:sp>
    <dsp:sp modelId="{E5CCC60F-E632-FE4E-B4BE-3C439B488E69}">
      <dsp:nvSpPr>
        <dsp:cNvPr id="0" name=""/>
        <dsp:cNvSpPr/>
      </dsp:nvSpPr>
      <dsp:spPr>
        <a:xfrm>
          <a:off x="1418709" y="1792435"/>
          <a:ext cx="758528" cy="758528"/>
        </a:xfrm>
        <a:prstGeom prst="mathPlus">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8709" y="1792435"/>
        <a:ext cx="758528" cy="758528"/>
      </dsp:txXfrm>
    </dsp:sp>
    <dsp:sp modelId="{44BE51AF-127A-E747-91BE-19632316C82A}">
      <dsp:nvSpPr>
        <dsp:cNvPr id="0" name=""/>
        <dsp:cNvSpPr/>
      </dsp:nvSpPr>
      <dsp:spPr>
        <a:xfrm>
          <a:off x="2283432" y="1517795"/>
          <a:ext cx="1307808" cy="1307808"/>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tx1"/>
              </a:solidFill>
            </a:rPr>
            <a:t>An instance name</a:t>
          </a:r>
        </a:p>
      </dsp:txBody>
      <dsp:txXfrm>
        <a:off x="2283432" y="1517795"/>
        <a:ext cx="1307808" cy="1307808"/>
      </dsp:txXfrm>
    </dsp:sp>
    <dsp:sp modelId="{EA760A91-88CF-7E43-97DB-E361D25CD882}">
      <dsp:nvSpPr>
        <dsp:cNvPr id="0" name=""/>
        <dsp:cNvSpPr/>
      </dsp:nvSpPr>
      <dsp:spPr>
        <a:xfrm>
          <a:off x="3697435" y="1792435"/>
          <a:ext cx="758528" cy="758528"/>
        </a:xfrm>
        <a:prstGeom prst="mathPlus">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697435" y="1792435"/>
        <a:ext cx="758528" cy="758528"/>
      </dsp:txXfrm>
    </dsp:sp>
    <dsp:sp modelId="{9E764BD8-FBF6-7A45-9C42-EADB0879DB09}">
      <dsp:nvSpPr>
        <dsp:cNvPr id="0" name=""/>
        <dsp:cNvSpPr/>
      </dsp:nvSpPr>
      <dsp:spPr>
        <a:xfrm>
          <a:off x="4562158" y="1517795"/>
          <a:ext cx="1307808" cy="1307808"/>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tx1"/>
              </a:solidFill>
            </a:rPr>
            <a:t>A realm name</a:t>
          </a:r>
        </a:p>
      </dsp:txBody>
      <dsp:txXfrm>
        <a:off x="4562158" y="1517795"/>
        <a:ext cx="1307808" cy="1307808"/>
      </dsp:txXfrm>
    </dsp:sp>
    <dsp:sp modelId="{B20953ED-69CE-A545-B888-88FBC05C681D}">
      <dsp:nvSpPr>
        <dsp:cNvPr id="0" name=""/>
        <dsp:cNvSpPr/>
      </dsp:nvSpPr>
      <dsp:spPr>
        <a:xfrm>
          <a:off x="5976161" y="1792435"/>
          <a:ext cx="758528" cy="758528"/>
        </a:xfrm>
        <a:prstGeom prst="mathEqual">
          <a:avLst/>
        </a:prstGeom>
        <a:blipFill rotWithShape="1">
          <a:blip xmlns:r="http://schemas.openxmlformats.org/officeDocument/2006/relationships" r:embed="rId1">
            <a:duotone>
              <a:schemeClr val="accent1">
                <a:tint val="60000"/>
                <a:hueOff val="0"/>
                <a:satOff val="0"/>
                <a:lumOff val="0"/>
                <a:alphaOff val="0"/>
                <a:shade val="10000"/>
                <a:satMod val="135000"/>
              </a:schemeClr>
              <a:schemeClr val="accent1">
                <a:tint val="60000"/>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76161" y="1792435"/>
        <a:ext cx="758528" cy="758528"/>
      </dsp:txXfrm>
    </dsp:sp>
    <dsp:sp modelId="{4BB569A0-18B1-5E4B-AEE4-3FAD50F46CAA}">
      <dsp:nvSpPr>
        <dsp:cNvPr id="0" name=""/>
        <dsp:cNvSpPr/>
      </dsp:nvSpPr>
      <dsp:spPr>
        <a:xfrm>
          <a:off x="6840884" y="1517795"/>
          <a:ext cx="1307808" cy="1307808"/>
        </a:xfrm>
        <a:prstGeom prst="ellips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tx1"/>
              </a:solidFill>
            </a:rPr>
            <a:t>Principal name</a:t>
          </a:r>
        </a:p>
      </dsp:txBody>
      <dsp:txXfrm>
        <a:off x="6840884" y="1517795"/>
        <a:ext cx="1307808" cy="130780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62CC8-C687-B44D-A1F9-214B82C9B592}">
      <dsp:nvSpPr>
        <dsp:cNvPr id="0" name=""/>
        <dsp:cNvSpPr/>
      </dsp:nvSpPr>
      <dsp:spPr>
        <a:xfrm>
          <a:off x="0" y="0"/>
          <a:ext cx="7124700" cy="146304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i="0" kern="1200" dirty="0">
              <a:solidFill>
                <a:schemeClr val="bg2"/>
              </a:solidFill>
            </a:rPr>
            <a:t>Includes a number of optional extensions that may be added to the version 2 format</a:t>
          </a:r>
        </a:p>
      </dsp:txBody>
      <dsp:txXfrm>
        <a:off x="0" y="0"/>
        <a:ext cx="5631667" cy="1463040"/>
      </dsp:txXfrm>
    </dsp:sp>
    <dsp:sp modelId="{219C4395-9029-7149-85EE-F197F1323CEB}">
      <dsp:nvSpPr>
        <dsp:cNvPr id="0" name=""/>
        <dsp:cNvSpPr/>
      </dsp:nvSpPr>
      <dsp:spPr>
        <a:xfrm>
          <a:off x="628649" y="1706879"/>
          <a:ext cx="7124700" cy="146304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i="0" kern="1200" dirty="0">
              <a:solidFill>
                <a:schemeClr val="bg2"/>
              </a:solidFill>
            </a:rPr>
            <a:t>Each extension consists of:</a:t>
          </a:r>
        </a:p>
        <a:p>
          <a:pPr marL="114300" lvl="1" indent="-114300" algn="l" defTabSz="622300" rtl="0">
            <a:lnSpc>
              <a:spcPct val="90000"/>
            </a:lnSpc>
            <a:spcBef>
              <a:spcPct val="0"/>
            </a:spcBef>
            <a:spcAft>
              <a:spcPct val="15000"/>
            </a:spcAft>
            <a:buChar char="•"/>
          </a:pPr>
          <a:r>
            <a:rPr lang="en-US" sz="1400" b="1" i="0" kern="1200" dirty="0">
              <a:solidFill>
                <a:schemeClr val="bg2"/>
              </a:solidFill>
            </a:rPr>
            <a:t>An extension identifier</a:t>
          </a:r>
        </a:p>
        <a:p>
          <a:pPr marL="114300" lvl="1" indent="-114300" algn="l" defTabSz="622300" rtl="0">
            <a:lnSpc>
              <a:spcPct val="90000"/>
            </a:lnSpc>
            <a:spcBef>
              <a:spcPct val="0"/>
            </a:spcBef>
            <a:spcAft>
              <a:spcPct val="15000"/>
            </a:spcAft>
            <a:buChar char="•"/>
          </a:pPr>
          <a:r>
            <a:rPr lang="en-US" sz="1400" b="1" i="0" kern="1200" dirty="0">
              <a:solidFill>
                <a:schemeClr val="bg2"/>
              </a:solidFill>
            </a:rPr>
            <a:t>A criticality indicator</a:t>
          </a:r>
        </a:p>
        <a:p>
          <a:pPr marL="114300" lvl="1" indent="-114300" algn="l" defTabSz="622300" rtl="0">
            <a:lnSpc>
              <a:spcPct val="90000"/>
            </a:lnSpc>
            <a:spcBef>
              <a:spcPct val="0"/>
            </a:spcBef>
            <a:spcAft>
              <a:spcPct val="15000"/>
            </a:spcAft>
            <a:buChar char="•"/>
          </a:pPr>
          <a:r>
            <a:rPr lang="en-US" sz="1400" b="1" i="0" kern="1200" dirty="0">
              <a:solidFill>
                <a:schemeClr val="bg2"/>
              </a:solidFill>
            </a:rPr>
            <a:t>An extension value</a:t>
          </a:r>
        </a:p>
      </dsp:txBody>
      <dsp:txXfrm>
        <a:off x="628649" y="1706879"/>
        <a:ext cx="5545074" cy="1463040"/>
      </dsp:txXfrm>
    </dsp:sp>
    <dsp:sp modelId="{1B0B7151-9BBF-644F-B0E8-42116B23801F}">
      <dsp:nvSpPr>
        <dsp:cNvPr id="0" name=""/>
        <dsp:cNvSpPr/>
      </dsp:nvSpPr>
      <dsp:spPr>
        <a:xfrm>
          <a:off x="1257299" y="3413759"/>
          <a:ext cx="7124700" cy="146304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i="0" kern="1200" dirty="0">
              <a:solidFill>
                <a:schemeClr val="bg2"/>
              </a:solidFill>
            </a:rPr>
            <a:t>The certificate extensions fall into three main categories:</a:t>
          </a:r>
        </a:p>
        <a:p>
          <a:pPr marL="114300" lvl="1" indent="-114300" algn="l" defTabSz="622300" rtl="0">
            <a:lnSpc>
              <a:spcPct val="90000"/>
            </a:lnSpc>
            <a:spcBef>
              <a:spcPct val="0"/>
            </a:spcBef>
            <a:spcAft>
              <a:spcPct val="15000"/>
            </a:spcAft>
            <a:buChar char="•"/>
          </a:pPr>
          <a:r>
            <a:rPr lang="en-US" sz="1400" b="1" i="0" kern="1200" dirty="0">
              <a:solidFill>
                <a:schemeClr val="bg2"/>
              </a:solidFill>
            </a:rPr>
            <a:t>Key and policy information</a:t>
          </a:r>
        </a:p>
        <a:p>
          <a:pPr marL="114300" lvl="1" indent="-114300" algn="l" defTabSz="622300" rtl="0">
            <a:lnSpc>
              <a:spcPct val="90000"/>
            </a:lnSpc>
            <a:spcBef>
              <a:spcPct val="0"/>
            </a:spcBef>
            <a:spcAft>
              <a:spcPct val="15000"/>
            </a:spcAft>
            <a:buChar char="•"/>
          </a:pPr>
          <a:r>
            <a:rPr lang="en-US" sz="1400" b="1" i="0" kern="1200" dirty="0">
              <a:solidFill>
                <a:schemeClr val="bg2"/>
              </a:solidFill>
            </a:rPr>
            <a:t>Subject and issuer attributes</a:t>
          </a:r>
        </a:p>
        <a:p>
          <a:pPr marL="114300" lvl="1" indent="-114300" algn="l" defTabSz="622300" rtl="0">
            <a:lnSpc>
              <a:spcPct val="90000"/>
            </a:lnSpc>
            <a:spcBef>
              <a:spcPct val="0"/>
            </a:spcBef>
            <a:spcAft>
              <a:spcPct val="15000"/>
            </a:spcAft>
            <a:buChar char="•"/>
          </a:pPr>
          <a:r>
            <a:rPr lang="en-US" sz="1400" b="1" i="0" kern="1200" dirty="0">
              <a:solidFill>
                <a:schemeClr val="bg2"/>
              </a:solidFill>
            </a:rPr>
            <a:t>Certification path constraints</a:t>
          </a:r>
        </a:p>
      </dsp:txBody>
      <dsp:txXfrm>
        <a:off x="1257299" y="3413759"/>
        <a:ext cx="5545074" cy="1463040"/>
      </dsp:txXfrm>
    </dsp:sp>
    <dsp:sp modelId="{C5EAB97F-AA72-3141-ADBE-AFF38E803E36}">
      <dsp:nvSpPr>
        <dsp:cNvPr id="0" name=""/>
        <dsp:cNvSpPr/>
      </dsp:nvSpPr>
      <dsp:spPr>
        <a:xfrm>
          <a:off x="6173724" y="1109472"/>
          <a:ext cx="950976" cy="950976"/>
        </a:xfrm>
        <a:prstGeom prst="downArrow">
          <a:avLst>
            <a:gd name="adj1" fmla="val 55000"/>
            <a:gd name="adj2" fmla="val 45000"/>
          </a:avLst>
        </a:prstGeom>
        <a:solidFill>
          <a:srgbClr val="800000"/>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173724" y="1109472"/>
        <a:ext cx="950976" cy="950976"/>
      </dsp:txXfrm>
    </dsp:sp>
    <dsp:sp modelId="{A3B1E715-E713-B84C-9727-F735A68245C9}">
      <dsp:nvSpPr>
        <dsp:cNvPr id="0" name=""/>
        <dsp:cNvSpPr/>
      </dsp:nvSpPr>
      <dsp:spPr>
        <a:xfrm>
          <a:off x="6802374" y="2806598"/>
          <a:ext cx="950976" cy="950976"/>
        </a:xfrm>
        <a:prstGeom prst="downArrow">
          <a:avLst>
            <a:gd name="adj1" fmla="val 55000"/>
            <a:gd name="adj2" fmla="val 45000"/>
          </a:avLst>
        </a:prstGeom>
        <a:solidFill>
          <a:srgbClr val="800000"/>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02374" y="2806598"/>
        <a:ext cx="950976" cy="9509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71742-09C4-1047-8E12-69FE3259A0BB}">
      <dsp:nvSpPr>
        <dsp:cNvPr id="0" name=""/>
        <dsp:cNvSpPr/>
      </dsp:nvSpPr>
      <dsp:spPr>
        <a:xfrm>
          <a:off x="0" y="76200"/>
          <a:ext cx="1981200" cy="71954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oftEdge rad="1016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Includes:</a:t>
          </a:r>
        </a:p>
      </dsp:txBody>
      <dsp:txXfrm>
        <a:off x="0" y="76200"/>
        <a:ext cx="1981200" cy="719549"/>
      </dsp:txXfrm>
    </dsp:sp>
    <dsp:sp modelId="{9A16C004-FFD6-ED4E-9144-A191893ADDB5}">
      <dsp:nvSpPr>
        <dsp:cNvPr id="0" name=""/>
        <dsp:cNvSpPr/>
      </dsp:nvSpPr>
      <dsp:spPr>
        <a:xfrm>
          <a:off x="0" y="729274"/>
          <a:ext cx="6096000"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solidFill>
                <a:schemeClr val="tx2">
                  <a:lumMod val="10000"/>
                </a:schemeClr>
              </a:solidFill>
            </a:rPr>
            <a:t>Authority key identifier</a:t>
          </a:r>
          <a:endParaRPr lang="en-US" sz="2300" kern="1200" dirty="0">
            <a:solidFill>
              <a:schemeClr val="tx2">
                <a:lumMod val="10000"/>
              </a:schemeClr>
            </a:solidFill>
          </a:endParaRPr>
        </a:p>
        <a:p>
          <a:pPr marL="228600" lvl="1" indent="-228600" algn="l" defTabSz="1022350">
            <a:lnSpc>
              <a:spcPct val="90000"/>
            </a:lnSpc>
            <a:spcBef>
              <a:spcPct val="0"/>
            </a:spcBef>
            <a:spcAft>
              <a:spcPct val="20000"/>
            </a:spcAft>
            <a:buChar char="•"/>
          </a:pPr>
          <a:r>
            <a:rPr lang="en-US" sz="2300" kern="1200">
              <a:solidFill>
                <a:schemeClr val="tx2">
                  <a:lumMod val="10000"/>
                </a:schemeClr>
              </a:solidFill>
            </a:rPr>
            <a:t>Subject key identifier</a:t>
          </a:r>
          <a:endParaRPr lang="en-US" sz="2300" kern="1200" dirty="0">
            <a:solidFill>
              <a:schemeClr val="tx2">
                <a:lumMod val="10000"/>
              </a:schemeClr>
            </a:solidFill>
          </a:endParaRPr>
        </a:p>
        <a:p>
          <a:pPr marL="228600" lvl="1" indent="-228600" algn="l" defTabSz="1022350">
            <a:lnSpc>
              <a:spcPct val="90000"/>
            </a:lnSpc>
            <a:spcBef>
              <a:spcPct val="0"/>
            </a:spcBef>
            <a:spcAft>
              <a:spcPct val="20000"/>
            </a:spcAft>
            <a:buChar char="•"/>
          </a:pPr>
          <a:r>
            <a:rPr lang="en-US" sz="2300" kern="1200">
              <a:solidFill>
                <a:schemeClr val="tx2">
                  <a:lumMod val="10000"/>
                </a:schemeClr>
              </a:solidFill>
            </a:rPr>
            <a:t>Key usage</a:t>
          </a:r>
          <a:endParaRPr lang="en-US" sz="2300" kern="1200" dirty="0">
            <a:solidFill>
              <a:schemeClr val="tx2">
                <a:lumMod val="10000"/>
              </a:schemeClr>
            </a:solidFill>
          </a:endParaRPr>
        </a:p>
        <a:p>
          <a:pPr marL="228600" lvl="1" indent="-228600" algn="l" defTabSz="1022350">
            <a:lnSpc>
              <a:spcPct val="90000"/>
            </a:lnSpc>
            <a:spcBef>
              <a:spcPct val="0"/>
            </a:spcBef>
            <a:spcAft>
              <a:spcPct val="20000"/>
            </a:spcAft>
            <a:buChar char="•"/>
          </a:pPr>
          <a:r>
            <a:rPr lang="en-US" sz="2300" kern="1200">
              <a:solidFill>
                <a:schemeClr val="tx2">
                  <a:lumMod val="10000"/>
                </a:schemeClr>
              </a:solidFill>
            </a:rPr>
            <a:t>Private-key usage period</a:t>
          </a:r>
          <a:endParaRPr lang="en-US" sz="2300" kern="1200" dirty="0">
            <a:solidFill>
              <a:schemeClr val="tx2">
                <a:lumMod val="10000"/>
              </a:schemeClr>
            </a:solidFill>
          </a:endParaRPr>
        </a:p>
        <a:p>
          <a:pPr marL="228600" lvl="1" indent="-228600" algn="l" defTabSz="1022350">
            <a:lnSpc>
              <a:spcPct val="90000"/>
            </a:lnSpc>
            <a:spcBef>
              <a:spcPct val="0"/>
            </a:spcBef>
            <a:spcAft>
              <a:spcPct val="20000"/>
            </a:spcAft>
            <a:buChar char="•"/>
          </a:pPr>
          <a:r>
            <a:rPr lang="en-US" sz="2300" kern="1200">
              <a:solidFill>
                <a:schemeClr val="tx2">
                  <a:lumMod val="10000"/>
                </a:schemeClr>
              </a:solidFill>
            </a:rPr>
            <a:t>Certificate policies</a:t>
          </a:r>
          <a:endParaRPr lang="en-US" sz="2300" kern="1200" dirty="0">
            <a:solidFill>
              <a:schemeClr val="tx2">
                <a:lumMod val="10000"/>
              </a:schemeClr>
            </a:solidFill>
          </a:endParaRPr>
        </a:p>
        <a:p>
          <a:pPr marL="228600" lvl="1" indent="-228600" algn="l" defTabSz="1022350">
            <a:lnSpc>
              <a:spcPct val="90000"/>
            </a:lnSpc>
            <a:spcBef>
              <a:spcPct val="0"/>
            </a:spcBef>
            <a:spcAft>
              <a:spcPct val="20000"/>
            </a:spcAft>
            <a:buChar char="•"/>
          </a:pPr>
          <a:r>
            <a:rPr lang="en-US" sz="2300" kern="1200">
              <a:solidFill>
                <a:schemeClr val="tx2">
                  <a:lumMod val="10000"/>
                </a:schemeClr>
              </a:solidFill>
            </a:rPr>
            <a:t>Policy mappings</a:t>
          </a:r>
          <a:endParaRPr lang="en-US" sz="2300" kern="1200" dirty="0">
            <a:solidFill>
              <a:schemeClr val="tx2">
                <a:lumMod val="10000"/>
              </a:schemeClr>
            </a:solidFill>
          </a:endParaRPr>
        </a:p>
      </dsp:txBody>
      <dsp:txXfrm>
        <a:off x="0" y="729274"/>
        <a:ext cx="6096000" cy="2359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EA31E-2C2B-974C-9300-D371B52A8611}">
      <dsp:nvSpPr>
        <dsp:cNvPr id="0" name=""/>
        <dsp:cNvSpPr/>
      </dsp:nvSpPr>
      <dsp:spPr>
        <a:xfrm>
          <a:off x="76199" y="1"/>
          <a:ext cx="1828800" cy="62361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oftEdge rad="1016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Includes:</a:t>
          </a:r>
        </a:p>
      </dsp:txBody>
      <dsp:txXfrm>
        <a:off x="76199" y="1"/>
        <a:ext cx="1828800" cy="623610"/>
      </dsp:txXfrm>
    </dsp:sp>
    <dsp:sp modelId="{CC47CFBC-6B12-FE45-A718-879C4BC1F710}">
      <dsp:nvSpPr>
        <dsp:cNvPr id="0" name=""/>
        <dsp:cNvSpPr/>
      </dsp:nvSpPr>
      <dsp:spPr>
        <a:xfrm>
          <a:off x="0" y="626015"/>
          <a:ext cx="6096000" cy="1022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tx2">
                  <a:lumMod val="10000"/>
                </a:schemeClr>
              </a:solidFill>
            </a:rPr>
            <a:t>Subject alternative name </a:t>
          </a:r>
          <a:endParaRPr lang="en-US" sz="2000" kern="1200" dirty="0">
            <a:solidFill>
              <a:schemeClr val="tx2">
                <a:lumMod val="10000"/>
              </a:schemeClr>
            </a:solidFill>
          </a:endParaRPr>
        </a:p>
        <a:p>
          <a:pPr marL="228600" lvl="1" indent="-228600" algn="l" defTabSz="889000">
            <a:lnSpc>
              <a:spcPct val="90000"/>
            </a:lnSpc>
            <a:spcBef>
              <a:spcPct val="0"/>
            </a:spcBef>
            <a:spcAft>
              <a:spcPct val="20000"/>
            </a:spcAft>
            <a:buChar char="•"/>
          </a:pPr>
          <a:r>
            <a:rPr lang="en-US" sz="2000" kern="1200">
              <a:solidFill>
                <a:schemeClr val="tx2">
                  <a:lumMod val="10000"/>
                </a:schemeClr>
              </a:solidFill>
            </a:rPr>
            <a:t>Issuer alternative name </a:t>
          </a:r>
          <a:endParaRPr lang="en-US" sz="2000" kern="1200" dirty="0">
            <a:solidFill>
              <a:schemeClr val="tx2">
                <a:lumMod val="10000"/>
              </a:schemeClr>
            </a:solidFill>
          </a:endParaRPr>
        </a:p>
        <a:p>
          <a:pPr marL="228600" lvl="1" indent="-228600" algn="l" defTabSz="889000">
            <a:lnSpc>
              <a:spcPct val="90000"/>
            </a:lnSpc>
            <a:spcBef>
              <a:spcPct val="0"/>
            </a:spcBef>
            <a:spcAft>
              <a:spcPct val="20000"/>
            </a:spcAft>
            <a:buChar char="•"/>
          </a:pPr>
          <a:r>
            <a:rPr lang="en-US" sz="2000" kern="1200">
              <a:solidFill>
                <a:schemeClr val="tx2">
                  <a:lumMod val="10000"/>
                </a:schemeClr>
              </a:solidFill>
            </a:rPr>
            <a:t>Subject directory attributes</a:t>
          </a:r>
          <a:endParaRPr lang="en-US" sz="2000" kern="1200" dirty="0">
            <a:solidFill>
              <a:schemeClr val="tx2">
                <a:lumMod val="10000"/>
              </a:schemeClr>
            </a:solidFill>
          </a:endParaRPr>
        </a:p>
      </dsp:txBody>
      <dsp:txXfrm>
        <a:off x="0" y="626015"/>
        <a:ext cx="6096000" cy="102258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CF717-C7AF-544A-8545-94FAE6C198A7}">
      <dsp:nvSpPr>
        <dsp:cNvPr id="0" name=""/>
        <dsp:cNvSpPr/>
      </dsp:nvSpPr>
      <dsp:spPr>
        <a:xfrm>
          <a:off x="0" y="0"/>
          <a:ext cx="1524000" cy="57563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softEdge rad="101600"/>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Includes:</a:t>
          </a:r>
        </a:p>
      </dsp:txBody>
      <dsp:txXfrm>
        <a:off x="0" y="0"/>
        <a:ext cx="1524000" cy="575639"/>
      </dsp:txXfrm>
    </dsp:sp>
    <dsp:sp modelId="{EA8A86C7-3E78-A248-A628-BA76547E270E}">
      <dsp:nvSpPr>
        <dsp:cNvPr id="0" name=""/>
        <dsp:cNvSpPr/>
      </dsp:nvSpPr>
      <dsp:spPr>
        <a:xfrm>
          <a:off x="0" y="590839"/>
          <a:ext cx="60960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solidFill>
                <a:schemeClr val="tx2">
                  <a:lumMod val="10000"/>
                </a:schemeClr>
              </a:solidFill>
            </a:rPr>
            <a:t>Basic constraints</a:t>
          </a:r>
          <a:endParaRPr lang="en-US" sz="1900" kern="1200" dirty="0">
            <a:solidFill>
              <a:schemeClr val="tx2">
                <a:lumMod val="10000"/>
              </a:schemeClr>
            </a:solidFill>
          </a:endParaRPr>
        </a:p>
        <a:p>
          <a:pPr marL="171450" lvl="1" indent="-171450" algn="l" defTabSz="844550">
            <a:lnSpc>
              <a:spcPct val="90000"/>
            </a:lnSpc>
            <a:spcBef>
              <a:spcPct val="0"/>
            </a:spcBef>
            <a:spcAft>
              <a:spcPct val="20000"/>
            </a:spcAft>
            <a:buChar char="•"/>
          </a:pPr>
          <a:r>
            <a:rPr lang="en-US" sz="1900" kern="1200">
              <a:solidFill>
                <a:schemeClr val="tx2">
                  <a:lumMod val="10000"/>
                </a:schemeClr>
              </a:solidFill>
            </a:rPr>
            <a:t>Name constraints</a:t>
          </a:r>
          <a:endParaRPr lang="en-US" sz="1900" kern="1200" dirty="0">
            <a:solidFill>
              <a:schemeClr val="tx2">
                <a:lumMod val="10000"/>
              </a:schemeClr>
            </a:solidFill>
          </a:endParaRPr>
        </a:p>
        <a:p>
          <a:pPr marL="171450" lvl="1" indent="-171450" algn="l" defTabSz="844550">
            <a:lnSpc>
              <a:spcPct val="90000"/>
            </a:lnSpc>
            <a:spcBef>
              <a:spcPct val="0"/>
            </a:spcBef>
            <a:spcAft>
              <a:spcPct val="20000"/>
            </a:spcAft>
            <a:buChar char="•"/>
          </a:pPr>
          <a:r>
            <a:rPr lang="en-US" sz="1900" kern="1200">
              <a:solidFill>
                <a:schemeClr val="tx2">
                  <a:lumMod val="10000"/>
                </a:schemeClr>
              </a:solidFill>
            </a:rPr>
            <a:t>Policy constraints</a:t>
          </a:r>
          <a:endParaRPr lang="en-US" sz="1900" kern="1200" dirty="0">
            <a:solidFill>
              <a:schemeClr val="tx2">
                <a:lumMod val="10000"/>
              </a:schemeClr>
            </a:solidFill>
          </a:endParaRPr>
        </a:p>
      </dsp:txBody>
      <dsp:txXfrm>
        <a:off x="0" y="590839"/>
        <a:ext cx="6096000" cy="96876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31BC6-7BB5-5A4D-8367-5F88A7535315}">
      <dsp:nvSpPr>
        <dsp:cNvPr id="0" name=""/>
        <dsp:cNvSpPr/>
      </dsp:nvSpPr>
      <dsp:spPr>
        <a:xfrm>
          <a:off x="0" y="252209"/>
          <a:ext cx="86106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8278" tIns="291592" rIns="66827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Appear similar to HTML documents that are visible as Web pages, but provide greater functionality</a:t>
          </a:r>
        </a:p>
        <a:p>
          <a:pPr marL="114300" lvl="1" indent="-114300" algn="l" defTabSz="622300" rtl="0">
            <a:lnSpc>
              <a:spcPct val="90000"/>
            </a:lnSpc>
            <a:spcBef>
              <a:spcPct val="0"/>
            </a:spcBef>
            <a:spcAft>
              <a:spcPct val="15000"/>
            </a:spcAft>
            <a:buChar char="•"/>
          </a:pPr>
          <a:r>
            <a:rPr lang="en-US" sz="1400" kern="1200" dirty="0"/>
            <a:t>Includes strict definitions of the data type of each field</a:t>
          </a:r>
        </a:p>
        <a:p>
          <a:pPr marL="114300" lvl="1" indent="-114300" algn="l" defTabSz="622300" rtl="0">
            <a:lnSpc>
              <a:spcPct val="90000"/>
            </a:lnSpc>
            <a:spcBef>
              <a:spcPct val="0"/>
            </a:spcBef>
            <a:spcAft>
              <a:spcPct val="15000"/>
            </a:spcAft>
            <a:buChar char="•"/>
          </a:pPr>
          <a:r>
            <a:rPr lang="en-US" sz="1400" kern="1200" dirty="0"/>
            <a:t>Provides encoding rules for commands that are used to transfer and update data objects</a:t>
          </a:r>
        </a:p>
      </dsp:txBody>
      <dsp:txXfrm>
        <a:off x="0" y="252209"/>
        <a:ext cx="8610600" cy="1212750"/>
      </dsp:txXfrm>
    </dsp:sp>
    <dsp:sp modelId="{6B32BA75-6936-434E-9CD9-88E62580523F}">
      <dsp:nvSpPr>
        <dsp:cNvPr id="0" name=""/>
        <dsp:cNvSpPr/>
      </dsp:nvSpPr>
      <dsp:spPr>
        <a:xfrm>
          <a:off x="430530" y="45569"/>
          <a:ext cx="4389106" cy="41328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622300" rtl="0">
            <a:lnSpc>
              <a:spcPct val="90000"/>
            </a:lnSpc>
            <a:spcBef>
              <a:spcPct val="0"/>
            </a:spcBef>
            <a:spcAft>
              <a:spcPct val="35000"/>
            </a:spcAft>
            <a:buNone/>
          </a:pPr>
          <a:r>
            <a:rPr lang="en-US" sz="1400" kern="1200" dirty="0"/>
            <a:t>The Extensible Markup Language (XML)</a:t>
          </a:r>
        </a:p>
      </dsp:txBody>
      <dsp:txXfrm>
        <a:off x="450705" y="65744"/>
        <a:ext cx="4348756" cy="372930"/>
      </dsp:txXfrm>
    </dsp:sp>
    <dsp:sp modelId="{B3FCDE9C-CFAA-434A-B825-B697C8ED832C}">
      <dsp:nvSpPr>
        <dsp:cNvPr id="0" name=""/>
        <dsp:cNvSpPr/>
      </dsp:nvSpPr>
      <dsp:spPr>
        <a:xfrm>
          <a:off x="0" y="1747199"/>
          <a:ext cx="861060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8278" tIns="291592" rIns="66827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Minimal set of conventions for invoking code using XML over HTTP</a:t>
          </a:r>
        </a:p>
        <a:p>
          <a:pPr marL="114300" lvl="1" indent="-114300" algn="l" defTabSz="622300" rtl="0">
            <a:lnSpc>
              <a:spcPct val="90000"/>
            </a:lnSpc>
            <a:spcBef>
              <a:spcPct val="0"/>
            </a:spcBef>
            <a:spcAft>
              <a:spcPct val="15000"/>
            </a:spcAft>
            <a:buChar char="•"/>
          </a:pPr>
          <a:r>
            <a:rPr lang="en-US" sz="1400" kern="1200" dirty="0"/>
            <a:t>Enables applications to request services from one another with XML-based requests and receive responses as data formatted with XML</a:t>
          </a:r>
        </a:p>
      </dsp:txBody>
      <dsp:txXfrm>
        <a:off x="0" y="1747199"/>
        <a:ext cx="8610600" cy="992250"/>
      </dsp:txXfrm>
    </dsp:sp>
    <dsp:sp modelId="{FDEB36BC-2C35-0C48-93B8-FA98B5A99F55}">
      <dsp:nvSpPr>
        <dsp:cNvPr id="0" name=""/>
        <dsp:cNvSpPr/>
      </dsp:nvSpPr>
      <dsp:spPr>
        <a:xfrm>
          <a:off x="430530" y="1540559"/>
          <a:ext cx="4198640" cy="41328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622300" rtl="0">
            <a:lnSpc>
              <a:spcPct val="90000"/>
            </a:lnSpc>
            <a:spcBef>
              <a:spcPct val="0"/>
            </a:spcBef>
            <a:spcAft>
              <a:spcPct val="35000"/>
            </a:spcAft>
            <a:buNone/>
          </a:pPr>
          <a:r>
            <a:rPr lang="en-US" sz="1400" kern="1200" dirty="0"/>
            <a:t>The Simple Object Access Protocol (SOAP)</a:t>
          </a:r>
        </a:p>
      </dsp:txBody>
      <dsp:txXfrm>
        <a:off x="450705" y="1560734"/>
        <a:ext cx="4158290" cy="372930"/>
      </dsp:txXfrm>
    </dsp:sp>
    <dsp:sp modelId="{CDF3016D-0FC4-7247-B42A-2FBD7144B962}">
      <dsp:nvSpPr>
        <dsp:cNvPr id="0" name=""/>
        <dsp:cNvSpPr/>
      </dsp:nvSpPr>
      <dsp:spPr>
        <a:xfrm>
          <a:off x="0" y="3021690"/>
          <a:ext cx="861060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8278" tIns="291592" rIns="66827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A set of SOAP extensions for implementing message integrity and confidentiality in Web services</a:t>
          </a:r>
        </a:p>
        <a:p>
          <a:pPr marL="114300" lvl="1" indent="-114300" algn="l" defTabSz="622300" rtl="0">
            <a:lnSpc>
              <a:spcPct val="90000"/>
            </a:lnSpc>
            <a:spcBef>
              <a:spcPct val="0"/>
            </a:spcBef>
            <a:spcAft>
              <a:spcPct val="15000"/>
            </a:spcAft>
            <a:buChar char="•"/>
          </a:pPr>
          <a:r>
            <a:rPr lang="en-US" sz="1400" kern="1200" dirty="0"/>
            <a:t>Assigns security tokens to each message for use in authentication</a:t>
          </a:r>
        </a:p>
      </dsp:txBody>
      <dsp:txXfrm>
        <a:off x="0" y="3021690"/>
        <a:ext cx="8610600" cy="992250"/>
      </dsp:txXfrm>
    </dsp:sp>
    <dsp:sp modelId="{55858F26-1262-914D-A4A3-F90723FD3015}">
      <dsp:nvSpPr>
        <dsp:cNvPr id="0" name=""/>
        <dsp:cNvSpPr/>
      </dsp:nvSpPr>
      <dsp:spPr>
        <a:xfrm>
          <a:off x="430530" y="2815049"/>
          <a:ext cx="2103147" cy="41328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622300" rtl="0">
            <a:lnSpc>
              <a:spcPct val="90000"/>
            </a:lnSpc>
            <a:spcBef>
              <a:spcPct val="0"/>
            </a:spcBef>
            <a:spcAft>
              <a:spcPct val="35000"/>
            </a:spcAft>
            <a:buNone/>
          </a:pPr>
          <a:r>
            <a:rPr lang="en-US" sz="1400" kern="1200" dirty="0"/>
            <a:t>WS-Security</a:t>
          </a:r>
        </a:p>
      </dsp:txBody>
      <dsp:txXfrm>
        <a:off x="450705" y="2835224"/>
        <a:ext cx="2062797" cy="372930"/>
      </dsp:txXfrm>
    </dsp:sp>
    <dsp:sp modelId="{1E98EEB7-9766-7443-A696-B46B50DEEBA7}">
      <dsp:nvSpPr>
        <dsp:cNvPr id="0" name=""/>
        <dsp:cNvSpPr/>
      </dsp:nvSpPr>
      <dsp:spPr>
        <a:xfrm>
          <a:off x="0" y="4296180"/>
          <a:ext cx="861060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8278" tIns="291592" rIns="668278"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An XML-based language for the exchange of security information between online business partners</a:t>
          </a:r>
        </a:p>
        <a:p>
          <a:pPr marL="114300" lvl="1" indent="-114300" algn="l" defTabSz="622300" rtl="0">
            <a:lnSpc>
              <a:spcPct val="90000"/>
            </a:lnSpc>
            <a:spcBef>
              <a:spcPct val="0"/>
            </a:spcBef>
            <a:spcAft>
              <a:spcPct val="15000"/>
            </a:spcAft>
            <a:buChar char="•"/>
          </a:pPr>
          <a:r>
            <a:rPr lang="en-US" sz="1400" kern="1200" dirty="0"/>
            <a:t>Conveys authentication information in the form of assertions about subjects</a:t>
          </a:r>
        </a:p>
      </dsp:txBody>
      <dsp:txXfrm>
        <a:off x="0" y="4296180"/>
        <a:ext cx="8610600" cy="992250"/>
      </dsp:txXfrm>
    </dsp:sp>
    <dsp:sp modelId="{9E038DC7-AA3B-9B4A-91F6-58B134F6C1B3}">
      <dsp:nvSpPr>
        <dsp:cNvPr id="0" name=""/>
        <dsp:cNvSpPr/>
      </dsp:nvSpPr>
      <dsp:spPr>
        <a:xfrm>
          <a:off x="430530" y="4089540"/>
          <a:ext cx="4808253" cy="41328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622300" rtl="0">
            <a:lnSpc>
              <a:spcPct val="90000"/>
            </a:lnSpc>
            <a:spcBef>
              <a:spcPct val="0"/>
            </a:spcBef>
            <a:spcAft>
              <a:spcPct val="35000"/>
            </a:spcAft>
            <a:buNone/>
          </a:pPr>
          <a:r>
            <a:rPr lang="en-US" sz="1400" kern="1200" dirty="0"/>
            <a:t>Security Assertion Markup Language (SAML)</a:t>
          </a:r>
        </a:p>
      </dsp:txBody>
      <dsp:txXfrm>
        <a:off x="450705" y="4109715"/>
        <a:ext cx="4767903"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DBAC6-25DB-7848-AE10-A620F7695C2D}">
      <dsp:nvSpPr>
        <dsp:cNvPr id="0" name=""/>
        <dsp:cNvSpPr/>
      </dsp:nvSpPr>
      <dsp:spPr>
        <a:xfrm rot="10800000">
          <a:off x="2931157" y="0"/>
          <a:ext cx="5603242"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severe or catastrophic adverse effect on organizational operations, organizational assets, or individuals </a:t>
          </a:r>
        </a:p>
      </dsp:txBody>
      <dsp:txXfrm rot="10800000">
        <a:off x="3898389" y="0"/>
        <a:ext cx="4636010" cy="1701799"/>
      </dsp:txXfrm>
    </dsp:sp>
    <dsp:sp modelId="{323F2C42-63B1-9D46-8116-55010DB641B3}">
      <dsp:nvSpPr>
        <dsp:cNvPr id="0" name=""/>
        <dsp:cNvSpPr/>
      </dsp:nvSpPr>
      <dsp:spPr>
        <a:xfrm>
          <a:off x="1905002" y="0"/>
          <a:ext cx="1993387" cy="1701799"/>
        </a:xfrm>
        <a:prstGeom prst="trapezoid">
          <a:avLst>
            <a:gd name="adj" fmla="val 56836"/>
          </a:avLst>
        </a:prstGeom>
        <a:solidFill>
          <a:schemeClr val="accent6">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rtl="0">
            <a:lnSpc>
              <a:spcPct val="90000"/>
            </a:lnSpc>
            <a:spcBef>
              <a:spcPct val="0"/>
            </a:spcBef>
            <a:spcAft>
              <a:spcPct val="35000"/>
            </a:spcAft>
            <a:buNone/>
          </a:pPr>
          <a:r>
            <a:rPr lang="en-US" sz="3400" kern="1200" dirty="0"/>
            <a:t>High</a:t>
          </a:r>
        </a:p>
      </dsp:txBody>
      <dsp:txXfrm>
        <a:off x="1905002" y="0"/>
        <a:ext cx="1993387" cy="1701799"/>
      </dsp:txXfrm>
    </dsp:sp>
    <dsp:sp modelId="{EDEB3454-1F7E-594F-B14B-175BDB7A3CA0}">
      <dsp:nvSpPr>
        <dsp:cNvPr id="0" name=""/>
        <dsp:cNvSpPr/>
      </dsp:nvSpPr>
      <dsp:spPr>
        <a:xfrm rot="10800000">
          <a:off x="3868928" y="1701799"/>
          <a:ext cx="4665472"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serious adverse effect on organizational operations, organizational assets, or individuals</a:t>
          </a:r>
        </a:p>
      </dsp:txBody>
      <dsp:txXfrm rot="10800000">
        <a:off x="4836160" y="1701799"/>
        <a:ext cx="3698240" cy="1701799"/>
      </dsp:txXfrm>
    </dsp:sp>
    <dsp:sp modelId="{BD8A4DA2-4774-2747-9C4E-431FEDEE116B}">
      <dsp:nvSpPr>
        <dsp:cNvPr id="0" name=""/>
        <dsp:cNvSpPr/>
      </dsp:nvSpPr>
      <dsp:spPr>
        <a:xfrm>
          <a:off x="967232" y="1701799"/>
          <a:ext cx="3868928" cy="1701799"/>
        </a:xfrm>
        <a:prstGeom prst="trapezoid">
          <a:avLst>
            <a:gd name="adj" fmla="val 56836"/>
          </a:avLst>
        </a:prstGeom>
        <a:solidFill>
          <a:schemeClr val="accent2">
            <a:lumMod val="75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rtl="0">
            <a:lnSpc>
              <a:spcPct val="90000"/>
            </a:lnSpc>
            <a:spcBef>
              <a:spcPct val="0"/>
            </a:spcBef>
            <a:spcAft>
              <a:spcPct val="35000"/>
            </a:spcAft>
            <a:buNone/>
          </a:pPr>
          <a:r>
            <a:rPr lang="en-US" sz="4500" kern="1200" dirty="0"/>
            <a:t>Moderate</a:t>
          </a:r>
        </a:p>
      </dsp:txBody>
      <dsp:txXfrm>
        <a:off x="1644294" y="1701799"/>
        <a:ext cx="2514803" cy="1701799"/>
      </dsp:txXfrm>
    </dsp:sp>
    <dsp:sp modelId="{63798C49-604C-6D4F-B502-7E4BA45356A1}">
      <dsp:nvSpPr>
        <dsp:cNvPr id="0" name=""/>
        <dsp:cNvSpPr/>
      </dsp:nvSpPr>
      <dsp:spPr>
        <a:xfrm rot="10800000">
          <a:off x="4836160" y="3403599"/>
          <a:ext cx="3698240"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limited adverse effect on organizational operations, organizational assets, or individuals</a:t>
          </a:r>
        </a:p>
        <a:p>
          <a:pPr marL="171450" lvl="1" indent="-171450" algn="l" defTabSz="711200" rtl="0">
            <a:lnSpc>
              <a:spcPct val="90000"/>
            </a:lnSpc>
            <a:spcBef>
              <a:spcPct val="0"/>
            </a:spcBef>
            <a:spcAft>
              <a:spcPct val="15000"/>
            </a:spcAft>
            <a:buChar char="•"/>
          </a:pPr>
          <a:endParaRPr lang="en-US" sz="1600" kern="1200" dirty="0"/>
        </a:p>
      </dsp:txBody>
      <dsp:txXfrm rot="10800000">
        <a:off x="5803392" y="3403599"/>
        <a:ext cx="2731008" cy="1701799"/>
      </dsp:txXfrm>
    </dsp:sp>
    <dsp:sp modelId="{680880A8-997B-A541-ADD6-12677C70DBB4}">
      <dsp:nvSpPr>
        <dsp:cNvPr id="0" name=""/>
        <dsp:cNvSpPr/>
      </dsp:nvSpPr>
      <dsp:spPr>
        <a:xfrm>
          <a:off x="0" y="3403599"/>
          <a:ext cx="5803392" cy="1701799"/>
        </a:xfrm>
        <a:prstGeom prst="trapezoid">
          <a:avLst>
            <a:gd name="adj" fmla="val 56836"/>
          </a:avLst>
        </a:prstGeom>
        <a:solidFill>
          <a:schemeClr val="bg1">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rtl="0">
            <a:lnSpc>
              <a:spcPct val="90000"/>
            </a:lnSpc>
            <a:spcBef>
              <a:spcPct val="0"/>
            </a:spcBef>
            <a:spcAft>
              <a:spcPct val="35000"/>
            </a:spcAft>
            <a:buNone/>
          </a:pPr>
          <a:r>
            <a:rPr lang="en-US" sz="4500" kern="1200" dirty="0"/>
            <a:t>Low</a:t>
          </a:r>
        </a:p>
      </dsp:txBody>
      <dsp:txXfrm>
        <a:off x="1015593" y="3403599"/>
        <a:ext cx="3772204" cy="170179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CF5F-C484-DF43-8EBE-7E1C7F7737F6}">
      <dsp:nvSpPr>
        <dsp:cNvPr id="0" name=""/>
        <dsp:cNvSpPr/>
      </dsp:nvSpPr>
      <dsp:spPr>
        <a:xfrm>
          <a:off x="0" y="0"/>
          <a:ext cx="8610600" cy="5248275"/>
        </a:xfrm>
        <a:prstGeom prst="roundRect">
          <a:avLst>
            <a:gd name="adj" fmla="val 85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3240081" numCol="1" spcCol="1270" anchor="t" anchorCtr="0">
          <a:noAutofit/>
        </a:bodyPr>
        <a:lstStyle/>
        <a:p>
          <a:pPr marL="0" lvl="0" indent="0" algn="l" defTabSz="2222500" rtl="0">
            <a:lnSpc>
              <a:spcPct val="90000"/>
            </a:lnSpc>
            <a:spcBef>
              <a:spcPct val="0"/>
            </a:spcBef>
            <a:spcAft>
              <a:spcPct val="35000"/>
            </a:spcAft>
            <a:buNone/>
          </a:pPr>
          <a:r>
            <a:rPr lang="en-US" sz="5000" kern="1200" dirty="0"/>
            <a:t>NAC systems deal with three categories of components:</a:t>
          </a:r>
        </a:p>
      </dsp:txBody>
      <dsp:txXfrm>
        <a:off x="130659" y="130659"/>
        <a:ext cx="8349282" cy="4986957"/>
      </dsp:txXfrm>
    </dsp:sp>
    <dsp:sp modelId="{88A1D4FC-2809-5F40-83C8-39857D0B8609}">
      <dsp:nvSpPr>
        <dsp:cNvPr id="0" name=""/>
        <dsp:cNvSpPr/>
      </dsp:nvSpPr>
      <dsp:spPr>
        <a:xfrm>
          <a:off x="215265" y="1860660"/>
          <a:ext cx="2907759" cy="3363850"/>
        </a:xfrm>
        <a:prstGeom prst="roundRect">
          <a:avLst>
            <a:gd name="adj" fmla="val 10500"/>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dirty="0">
              <a:solidFill>
                <a:schemeClr val="tx2">
                  <a:lumMod val="10000"/>
                </a:schemeClr>
              </a:solidFill>
            </a:rPr>
            <a:t>Access requester (AR)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Node that is attempting to access the network and may be any device that is managed by the NAC system, including workstations, servers, printers, cameras, and other IP-enabled devices</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Also referred to as </a:t>
          </a:r>
          <a:r>
            <a:rPr lang="en-US" sz="1600" i="1" kern="1200" dirty="0">
              <a:solidFill>
                <a:schemeClr val="tx2">
                  <a:lumMod val="10000"/>
                </a:schemeClr>
              </a:solidFill>
            </a:rPr>
            <a:t>supplicants, </a:t>
          </a:r>
          <a:r>
            <a:rPr lang="en-US" sz="1600" kern="1200" dirty="0">
              <a:solidFill>
                <a:schemeClr val="tx2">
                  <a:lumMod val="10000"/>
                </a:schemeClr>
              </a:solidFill>
            </a:rPr>
            <a:t>or clients</a:t>
          </a:r>
        </a:p>
      </dsp:txBody>
      <dsp:txXfrm>
        <a:off x="304689" y="1950084"/>
        <a:ext cx="2728911" cy="3185002"/>
      </dsp:txXfrm>
    </dsp:sp>
    <dsp:sp modelId="{7FF6686A-74EE-5943-BA70-D0F55B2B1ED1}">
      <dsp:nvSpPr>
        <dsp:cNvPr id="0" name=""/>
        <dsp:cNvSpPr/>
      </dsp:nvSpPr>
      <dsp:spPr>
        <a:xfrm>
          <a:off x="3168936" y="1860660"/>
          <a:ext cx="2139267" cy="3363850"/>
        </a:xfrm>
        <a:prstGeom prst="roundRect">
          <a:avLst>
            <a:gd name="adj" fmla="val 10500"/>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dirty="0">
              <a:solidFill>
                <a:schemeClr val="tx2">
                  <a:lumMod val="10000"/>
                </a:schemeClr>
              </a:solidFill>
            </a:rPr>
            <a:t>Policy server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Determines what access should be granted</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Often relies on backend systems</a:t>
          </a:r>
        </a:p>
      </dsp:txBody>
      <dsp:txXfrm>
        <a:off x="3234726" y="1926450"/>
        <a:ext cx="2007687" cy="3232270"/>
      </dsp:txXfrm>
    </dsp:sp>
    <dsp:sp modelId="{536F5BF9-5D7B-9D42-BDC3-88FB4BB28578}">
      <dsp:nvSpPr>
        <dsp:cNvPr id="0" name=""/>
        <dsp:cNvSpPr/>
      </dsp:nvSpPr>
      <dsp:spPr>
        <a:xfrm>
          <a:off x="5354115" y="1828800"/>
          <a:ext cx="3033083" cy="3427569"/>
        </a:xfrm>
        <a:prstGeom prst="roundRect">
          <a:avLst>
            <a:gd name="adj" fmla="val 10500"/>
          </a:avLst>
        </a:prstGeom>
        <a:solidFill>
          <a:schemeClr val="lt1">
            <a:alpha val="90000"/>
            <a:hueOff val="0"/>
            <a:satOff val="0"/>
            <a:lumOff val="0"/>
            <a:alphaOff val="0"/>
          </a:schemeClr>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dirty="0">
              <a:solidFill>
                <a:schemeClr val="tx2">
                  <a:lumMod val="10000"/>
                </a:schemeClr>
              </a:solidFill>
            </a:rPr>
            <a:t>Network access server (NAS)</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Functions as an access control point for users in remote locations connecting to an enterprise’s internal network</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Also called a </a:t>
          </a:r>
          <a:r>
            <a:rPr lang="en-US" sz="1600" i="1" kern="1200" dirty="0">
              <a:solidFill>
                <a:schemeClr val="tx2">
                  <a:lumMod val="10000"/>
                </a:schemeClr>
              </a:solidFill>
            </a:rPr>
            <a:t>media gateway, remote access server (RAS), or policy server</a:t>
          </a:r>
          <a:endParaRPr lang="en-US" sz="1600" kern="1200" dirty="0">
            <a:solidFill>
              <a:schemeClr val="tx2">
                <a:lumMod val="10000"/>
              </a:schemeClr>
            </a:solidFill>
          </a:endParaRP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May include its own authentication services or rely on a separate authentication service from the policy server</a:t>
          </a:r>
        </a:p>
      </dsp:txBody>
      <dsp:txXfrm>
        <a:off x="5447393" y="1922078"/>
        <a:ext cx="2846527" cy="324101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BA931-D9E8-4046-A148-57C8E405CCA5}">
      <dsp:nvSpPr>
        <dsp:cNvPr id="0" name=""/>
        <dsp:cNvSpPr/>
      </dsp:nvSpPr>
      <dsp:spPr>
        <a:xfrm>
          <a:off x="0" y="26003"/>
          <a:ext cx="5562600" cy="604800"/>
        </a:xfrm>
        <a:prstGeom prst="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Common NAC enforcement methods:</a:t>
          </a:r>
        </a:p>
      </dsp:txBody>
      <dsp:txXfrm>
        <a:off x="0" y="26003"/>
        <a:ext cx="5562600" cy="604800"/>
      </dsp:txXfrm>
    </dsp:sp>
    <dsp:sp modelId="{B0CB2EAE-D366-7944-9F6D-532EBBE121AB}">
      <dsp:nvSpPr>
        <dsp:cNvPr id="0" name=""/>
        <dsp:cNvSpPr/>
      </dsp:nvSpPr>
      <dsp:spPr>
        <a:xfrm>
          <a:off x="0" y="630803"/>
          <a:ext cx="5562600" cy="1527592"/>
        </a:xfrm>
        <a:prstGeom prst="rect">
          <a:avLst/>
        </a:prstGeom>
        <a:solidFill>
          <a:schemeClr val="bg2">
            <a:lumMod val="25000"/>
            <a:lumOff val="7500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IEEE 802.1X</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Virtual local area networks (VLANs)</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Firewall</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DHCP management</a:t>
          </a:r>
        </a:p>
      </dsp:txBody>
      <dsp:txXfrm>
        <a:off x="0" y="630803"/>
        <a:ext cx="5562600" cy="152759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1ED1-F707-BB40-85ED-BC5059B45CC3}">
      <dsp:nvSpPr>
        <dsp:cNvPr id="0" name=""/>
        <dsp:cNvSpPr/>
      </dsp:nvSpPr>
      <dsp:spPr>
        <a:xfrm>
          <a:off x="0" y="13332"/>
          <a:ext cx="5562600" cy="633600"/>
        </a:xfrm>
        <a:prstGeom prst="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Commonly supported EAP methods:</a:t>
          </a:r>
        </a:p>
      </dsp:txBody>
      <dsp:txXfrm>
        <a:off x="0" y="13332"/>
        <a:ext cx="5562600" cy="633600"/>
      </dsp:txXfrm>
    </dsp:sp>
    <dsp:sp modelId="{5310771D-D79A-C94A-8C48-CFB90208ABE3}">
      <dsp:nvSpPr>
        <dsp:cNvPr id="0" name=""/>
        <dsp:cNvSpPr/>
      </dsp:nvSpPr>
      <dsp:spPr>
        <a:xfrm>
          <a:off x="0" y="646932"/>
          <a:ext cx="5562600" cy="1600335"/>
        </a:xfrm>
        <a:prstGeom prst="rect">
          <a:avLst/>
        </a:prstGeom>
        <a:solidFill>
          <a:schemeClr val="bg2">
            <a:lumMod val="25000"/>
            <a:lumOff val="75000"/>
          </a:schemeClr>
        </a:solidFill>
        <a:ln w="12700"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2">
                  <a:lumMod val="10000"/>
                </a:schemeClr>
              </a:solidFill>
            </a:rPr>
            <a:t>EAP Transport Layer Security</a:t>
          </a:r>
        </a:p>
        <a:p>
          <a:pPr marL="228600" lvl="1" indent="-228600" algn="l" defTabSz="977900">
            <a:lnSpc>
              <a:spcPct val="90000"/>
            </a:lnSpc>
            <a:spcBef>
              <a:spcPct val="0"/>
            </a:spcBef>
            <a:spcAft>
              <a:spcPct val="15000"/>
            </a:spcAft>
            <a:buChar char="•"/>
          </a:pPr>
          <a:r>
            <a:rPr lang="en-US" sz="2200" kern="1200" dirty="0">
              <a:solidFill>
                <a:schemeClr val="tx2">
                  <a:lumMod val="10000"/>
                </a:schemeClr>
              </a:solidFill>
            </a:rPr>
            <a:t>EAP Tunneled TLS</a:t>
          </a:r>
        </a:p>
        <a:p>
          <a:pPr marL="228600" lvl="1" indent="-228600" algn="l" defTabSz="977900">
            <a:lnSpc>
              <a:spcPct val="90000"/>
            </a:lnSpc>
            <a:spcBef>
              <a:spcPct val="0"/>
            </a:spcBef>
            <a:spcAft>
              <a:spcPct val="15000"/>
            </a:spcAft>
            <a:buChar char="•"/>
          </a:pPr>
          <a:r>
            <a:rPr lang="en-US" sz="2200" kern="1200" dirty="0">
              <a:solidFill>
                <a:schemeClr val="tx2">
                  <a:lumMod val="10000"/>
                </a:schemeClr>
              </a:solidFill>
            </a:rPr>
            <a:t>EAP Generalized Pre-Shared Key</a:t>
          </a:r>
        </a:p>
        <a:p>
          <a:pPr marL="228600" lvl="1" indent="-228600" algn="l" defTabSz="977900">
            <a:lnSpc>
              <a:spcPct val="90000"/>
            </a:lnSpc>
            <a:spcBef>
              <a:spcPct val="0"/>
            </a:spcBef>
            <a:spcAft>
              <a:spcPct val="15000"/>
            </a:spcAft>
            <a:buChar char="•"/>
          </a:pPr>
          <a:r>
            <a:rPr lang="en-US" sz="2200" kern="1200" dirty="0">
              <a:solidFill>
                <a:schemeClr val="tx2">
                  <a:lumMod val="10000"/>
                </a:schemeClr>
              </a:solidFill>
            </a:rPr>
            <a:t>EAP-IKEv2</a:t>
          </a:r>
        </a:p>
      </dsp:txBody>
      <dsp:txXfrm>
        <a:off x="0" y="646932"/>
        <a:ext cx="5562600" cy="160033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A81BC-C696-994B-8504-6E480BA86B80}">
      <dsp:nvSpPr>
        <dsp:cNvPr id="0" name=""/>
        <dsp:cNvSpPr/>
      </dsp:nvSpPr>
      <dsp:spPr>
        <a:xfrm>
          <a:off x="4245647" y="3819386"/>
          <a:ext cx="2998199" cy="711186"/>
        </a:xfrm>
        <a:custGeom>
          <a:avLst/>
          <a:gdLst/>
          <a:ahLst/>
          <a:cxnLst/>
          <a:rect l="0" t="0" r="0" b="0"/>
          <a:pathLst>
            <a:path>
              <a:moveTo>
                <a:pt x="0" y="0"/>
              </a:moveTo>
              <a:lnTo>
                <a:pt x="0" y="484652"/>
              </a:lnTo>
              <a:lnTo>
                <a:pt x="2998199" y="484652"/>
              </a:lnTo>
              <a:lnTo>
                <a:pt x="2998199" y="711186"/>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9927" y="3819386"/>
          <a:ext cx="91440" cy="711186"/>
        </a:xfrm>
        <a:custGeom>
          <a:avLst/>
          <a:gdLst/>
          <a:ahLst/>
          <a:cxnLst/>
          <a:rect l="0" t="0" r="0" b="0"/>
          <a:pathLst>
            <a:path>
              <a:moveTo>
                <a:pt x="45720" y="0"/>
              </a:moveTo>
              <a:lnTo>
                <a:pt x="45720" y="711186"/>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47448" y="3819386"/>
          <a:ext cx="2998199" cy="711186"/>
        </a:xfrm>
        <a:custGeom>
          <a:avLst/>
          <a:gdLst/>
          <a:ahLst/>
          <a:cxnLst/>
          <a:rect l="0" t="0" r="0" b="0"/>
          <a:pathLst>
            <a:path>
              <a:moveTo>
                <a:pt x="2998199" y="0"/>
              </a:moveTo>
              <a:lnTo>
                <a:pt x="2998199" y="484652"/>
              </a:lnTo>
              <a:lnTo>
                <a:pt x="0" y="484652"/>
              </a:lnTo>
              <a:lnTo>
                <a:pt x="0" y="711186"/>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51273" y="1555409"/>
          <a:ext cx="1494373" cy="711186"/>
        </a:xfrm>
        <a:custGeom>
          <a:avLst/>
          <a:gdLst/>
          <a:ahLst/>
          <a:cxnLst/>
          <a:rect l="0" t="0" r="0" b="0"/>
          <a:pathLst>
            <a:path>
              <a:moveTo>
                <a:pt x="0" y="0"/>
              </a:moveTo>
              <a:lnTo>
                <a:pt x="0" y="484652"/>
              </a:lnTo>
              <a:lnTo>
                <a:pt x="1494373" y="484652"/>
              </a:lnTo>
              <a:lnTo>
                <a:pt x="1494373" y="711186"/>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56900" y="1555409"/>
          <a:ext cx="1494373" cy="711186"/>
        </a:xfrm>
        <a:custGeom>
          <a:avLst/>
          <a:gdLst/>
          <a:ahLst/>
          <a:cxnLst/>
          <a:rect l="0" t="0" r="0" b="0"/>
          <a:pathLst>
            <a:path>
              <a:moveTo>
                <a:pt x="1494373" y="0"/>
              </a:moveTo>
              <a:lnTo>
                <a:pt x="1494373" y="484652"/>
              </a:lnTo>
              <a:lnTo>
                <a:pt x="0" y="484652"/>
              </a:lnTo>
              <a:lnTo>
                <a:pt x="0" y="711186"/>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28604" y="2619"/>
          <a:ext cx="2445339" cy="15527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800308" y="260738"/>
          <a:ext cx="2445339" cy="15527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Cloud provider (CP)</a:t>
          </a:r>
        </a:p>
      </dsp:txBody>
      <dsp:txXfrm>
        <a:off x="1845788" y="306218"/>
        <a:ext cx="2354379" cy="1461830"/>
      </dsp:txXfrm>
    </dsp:sp>
    <dsp:sp modelId="{9CCBC439-3EA6-1340-8CF2-1FF202293721}">
      <dsp:nvSpPr>
        <dsp:cNvPr id="0" name=""/>
        <dsp:cNvSpPr/>
      </dsp:nvSpPr>
      <dsp:spPr>
        <a:xfrm>
          <a:off x="34230" y="2266595"/>
          <a:ext cx="2445339" cy="15527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305934" y="2524715"/>
          <a:ext cx="2445339" cy="15527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Can provide one or more of the cloud services to meet IT and business requirements of cloud consumers</a:t>
          </a:r>
        </a:p>
      </dsp:txBody>
      <dsp:txXfrm>
        <a:off x="351414" y="2570195"/>
        <a:ext cx="2354379" cy="1461830"/>
      </dsp:txXfrm>
    </dsp:sp>
    <dsp:sp modelId="{0B7268E4-A92E-6840-9021-832A441F2FFD}">
      <dsp:nvSpPr>
        <dsp:cNvPr id="0" name=""/>
        <dsp:cNvSpPr/>
      </dsp:nvSpPr>
      <dsp:spPr>
        <a:xfrm>
          <a:off x="3022978" y="2266595"/>
          <a:ext cx="2445339" cy="15527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94682" y="2524715"/>
          <a:ext cx="2445339" cy="15527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sp:txBody>
      <dsp:txXfrm>
        <a:off x="3340162" y="2570195"/>
        <a:ext cx="2354379" cy="1461830"/>
      </dsp:txXfrm>
    </dsp:sp>
    <dsp:sp modelId="{E6281B85-34DA-B141-A8FC-98CF9BE689B9}">
      <dsp:nvSpPr>
        <dsp:cNvPr id="0" name=""/>
        <dsp:cNvSpPr/>
      </dsp:nvSpPr>
      <dsp:spPr>
        <a:xfrm>
          <a:off x="24779" y="4530572"/>
          <a:ext cx="2445339" cy="15527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96483" y="4788691"/>
          <a:ext cx="2445339" cy="15527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sp:txBody>
      <dsp:txXfrm>
        <a:off x="341963" y="4834171"/>
        <a:ext cx="2354379" cy="1461830"/>
      </dsp:txXfrm>
    </dsp:sp>
    <dsp:sp modelId="{5A03F4AF-861B-154A-B8C7-7CCE384826B1}">
      <dsp:nvSpPr>
        <dsp:cNvPr id="0" name=""/>
        <dsp:cNvSpPr/>
      </dsp:nvSpPr>
      <dsp:spPr>
        <a:xfrm>
          <a:off x="3013527" y="4530572"/>
          <a:ext cx="2464241" cy="176188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5231" y="4788691"/>
          <a:ext cx="2464241" cy="176188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sp:txBody>
      <dsp:txXfrm>
        <a:off x="3336835" y="4840295"/>
        <a:ext cx="2361033" cy="1658681"/>
      </dsp:txXfrm>
    </dsp:sp>
    <dsp:sp modelId="{263B448D-78CB-1048-B61F-AD2055F61647}">
      <dsp:nvSpPr>
        <dsp:cNvPr id="0" name=""/>
        <dsp:cNvSpPr/>
      </dsp:nvSpPr>
      <dsp:spPr>
        <a:xfrm>
          <a:off x="6021177" y="4530572"/>
          <a:ext cx="2445339" cy="15527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2881" y="4788691"/>
          <a:ext cx="2445339" cy="15527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2">
                  <a:lumMod val="10000"/>
                </a:schemeClr>
              </a:solidFill>
            </a:rPr>
            <a:t>For IaaS, the CP acquires the physical computing resources underlying the service, including the servers, networks, storage, and hosting infrastructure</a:t>
          </a:r>
        </a:p>
      </dsp:txBody>
      <dsp:txXfrm>
        <a:off x="6338361" y="4834171"/>
        <a:ext cx="2354379" cy="146183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i="0" kern="1200" dirty="0">
              <a:solidFill>
                <a:schemeClr val="bg1"/>
              </a:solidFill>
              <a:effectLst>
                <a:outerShdw blurRad="38100" dist="38100" dir="2700000" algn="tl">
                  <a:srgbClr val="000000">
                    <a:alpha val="43137"/>
                  </a:srgbClr>
                </a:outerShdw>
              </a:effectLst>
            </a:rPr>
            <a:t>Cloud carrier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 networking facility that provides connectivity and transport of cloud services between cloud consumers and CPs</a:t>
          </a:r>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i="0" kern="1200" dirty="0">
              <a:solidFill>
                <a:schemeClr val="bg1"/>
              </a:solidFill>
              <a:effectLst>
                <a:outerShdw blurRad="38100" dist="38100" dir="2700000" algn="tl">
                  <a:srgbClr val="000000">
                    <a:alpha val="43137"/>
                  </a:srgbClr>
                </a:outerShdw>
              </a:effectLst>
            </a:rPr>
            <a:t>Cloud broker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Useful when cloud services are too complex for a cloud consumer to easily manage</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Three areas of support can be offered by a cloud broker:</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intermediation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Value-added services such as identity management, performance reporting, and enhanced security</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aggregation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The broker combines multiple cloud services to meet consumer needs not specifically addressed by a single CP, or to optimize performance or minimize cost</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arbitrage</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A broker has the flexibility to choose services from multiple agencies</a:t>
          </a: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i="0" kern="1200" dirty="0">
              <a:solidFill>
                <a:schemeClr val="bg1"/>
              </a:solidFill>
              <a:effectLst>
                <a:outerShdw blurRad="38100" dist="38100" dir="2700000" algn="tl">
                  <a:srgbClr val="000000">
                    <a:alpha val="43137"/>
                  </a:srgbClr>
                </a:outerShdw>
              </a:effectLst>
            </a:rPr>
            <a:t>Cloud auditor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An independent entity that can assure that the CP conforms to a set of standards</a:t>
          </a:r>
        </a:p>
      </dsp:txBody>
      <dsp:txXfrm>
        <a:off x="4952994" y="304797"/>
        <a:ext cx="2845451" cy="180491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1CEDF-B8B9-E34D-8A3C-DB0812D3F0C4}">
      <dsp:nvSpPr>
        <dsp:cNvPr id="0" name=""/>
        <dsp:cNvSpPr/>
      </dsp:nvSpPr>
      <dsp:spPr>
        <a:xfrm>
          <a:off x="0" y="258099"/>
          <a:ext cx="8229600" cy="1392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258099"/>
        <a:ext cx="8229600" cy="1392300"/>
      </dsp:txXfrm>
    </dsp:sp>
    <dsp:sp modelId="{37C45156-8F54-824A-A370-3967D3EEBE2A}">
      <dsp:nvSpPr>
        <dsp:cNvPr id="0" name=""/>
        <dsp:cNvSpPr/>
      </dsp:nvSpPr>
      <dsp:spPr>
        <a:xfrm>
          <a:off x="411480" y="7179"/>
          <a:ext cx="5760720" cy="50184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Abuse and nefarious use of cloud computing</a:t>
          </a:r>
        </a:p>
      </dsp:txBody>
      <dsp:txXfrm>
        <a:off x="435978" y="31677"/>
        <a:ext cx="5711724" cy="452844"/>
      </dsp:txXfrm>
    </dsp:sp>
    <dsp:sp modelId="{9411D596-4DE5-3E48-9AC5-F8F3BFB63BE5}">
      <dsp:nvSpPr>
        <dsp:cNvPr id="0" name=""/>
        <dsp:cNvSpPr/>
      </dsp:nvSpPr>
      <dsp:spPr>
        <a:xfrm>
          <a:off x="0" y="1993119"/>
          <a:ext cx="822960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p>
      </dsp:txBody>
      <dsp:txXfrm>
        <a:off x="0" y="1993119"/>
        <a:ext cx="8229600" cy="1606500"/>
      </dsp:txXfrm>
    </dsp:sp>
    <dsp:sp modelId="{6E3F0468-7899-F74E-A661-32C72E12B05A}">
      <dsp:nvSpPr>
        <dsp:cNvPr id="0" name=""/>
        <dsp:cNvSpPr/>
      </dsp:nvSpPr>
      <dsp:spPr>
        <a:xfrm>
          <a:off x="411480" y="1742199"/>
          <a:ext cx="5760720" cy="50184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Malicious insiders</a:t>
          </a:r>
        </a:p>
      </dsp:txBody>
      <dsp:txXfrm>
        <a:off x="435978" y="1766697"/>
        <a:ext cx="5711724" cy="45284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132E0-6FCC-1D46-9383-E979D4B11EAF}">
      <dsp:nvSpPr>
        <dsp:cNvPr id="0" name=""/>
        <dsp:cNvSpPr/>
      </dsp:nvSpPr>
      <dsp:spPr>
        <a:xfrm>
          <a:off x="1051" y="0"/>
          <a:ext cx="2732856" cy="48006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i="0" kern="1200" dirty="0">
              <a:solidFill>
                <a:schemeClr val="bg2"/>
              </a:solidFill>
            </a:rPr>
            <a:t>Insecure interfaces and APIs</a:t>
          </a:r>
        </a:p>
      </dsp:txBody>
      <dsp:txXfrm>
        <a:off x="1051" y="0"/>
        <a:ext cx="2732856" cy="1440180"/>
      </dsp:txXfrm>
    </dsp:sp>
    <dsp:sp modelId="{4AF864B6-07FB-204E-AAB9-09B9D8D67DBD}">
      <dsp:nvSpPr>
        <dsp:cNvPr id="0" name=""/>
        <dsp:cNvSpPr/>
      </dsp:nvSpPr>
      <dsp:spPr>
        <a:xfrm>
          <a:off x="274336" y="1440180"/>
          <a:ext cx="2186284" cy="31203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dirty="0">
              <a:effectLst/>
            </a:rPr>
            <a:t>Countermeasures:  analyzing the security model of CP interfaces; ensuring that strong authentication and access controls are implemented in concert with encryption machines; understanding the dependency chain associated with the API</a:t>
          </a:r>
        </a:p>
      </dsp:txBody>
      <dsp:txXfrm>
        <a:off x="338370" y="1504214"/>
        <a:ext cx="2058216" cy="2992322"/>
      </dsp:txXfrm>
    </dsp:sp>
    <dsp:sp modelId="{2952FDC1-A3E8-D348-85D6-B3CE5D2EC29F}">
      <dsp:nvSpPr>
        <dsp:cNvPr id="0" name=""/>
        <dsp:cNvSpPr/>
      </dsp:nvSpPr>
      <dsp:spPr>
        <a:xfrm>
          <a:off x="2938871" y="0"/>
          <a:ext cx="2732856" cy="48006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i="0" kern="1200" dirty="0">
              <a:solidFill>
                <a:schemeClr val="bg2"/>
              </a:solidFill>
            </a:rPr>
            <a:t>Shared technology issues</a:t>
          </a:r>
        </a:p>
      </dsp:txBody>
      <dsp:txXfrm>
        <a:off x="2938871" y="0"/>
        <a:ext cx="2732856" cy="1440180"/>
      </dsp:txXfrm>
    </dsp:sp>
    <dsp:sp modelId="{24BCFB83-C89B-CE4C-8C4B-2900087FCF37}">
      <dsp:nvSpPr>
        <dsp:cNvPr id="0" name=""/>
        <dsp:cNvSpPr/>
      </dsp:nvSpPr>
      <dsp:spPr>
        <a:xfrm>
          <a:off x="3212157" y="1440180"/>
          <a:ext cx="2186284" cy="31203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dirty="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p>
      </dsp:txBody>
      <dsp:txXfrm>
        <a:off x="3276191" y="1504214"/>
        <a:ext cx="2058216" cy="2992322"/>
      </dsp:txXfrm>
    </dsp:sp>
    <dsp:sp modelId="{B3C53DE6-93CF-2140-BD5A-ED29DC9AA4CD}">
      <dsp:nvSpPr>
        <dsp:cNvPr id="0" name=""/>
        <dsp:cNvSpPr/>
      </dsp:nvSpPr>
      <dsp:spPr>
        <a:xfrm>
          <a:off x="5876691" y="0"/>
          <a:ext cx="2732856" cy="4800600"/>
        </a:xfrm>
        <a:prstGeom prst="roundRect">
          <a:avLst>
            <a:gd name="adj" fmla="val 10000"/>
          </a:avLst>
        </a:prstGeom>
        <a:solidFill>
          <a:schemeClr val="tx2"/>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i="0" kern="1200" dirty="0">
              <a:solidFill>
                <a:schemeClr val="bg2"/>
              </a:solidFill>
            </a:rPr>
            <a:t>Data loss or leakage</a:t>
          </a:r>
        </a:p>
      </dsp:txBody>
      <dsp:txXfrm>
        <a:off x="5876691" y="0"/>
        <a:ext cx="2732856" cy="1440180"/>
      </dsp:txXfrm>
    </dsp:sp>
    <dsp:sp modelId="{6657413B-3488-8548-AF86-65A1AA311D35}">
      <dsp:nvSpPr>
        <dsp:cNvPr id="0" name=""/>
        <dsp:cNvSpPr/>
      </dsp:nvSpPr>
      <dsp:spPr>
        <a:xfrm>
          <a:off x="6149977" y="1440180"/>
          <a:ext cx="2186284" cy="312039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i="0" kern="1200" dirty="0"/>
            <a:t>Countermeasures: implement strong API access control; encrypt and protect integrity of data in transit; analyze data protection at both design and run time; implement strong key generation, storage and management, and destruction practices</a:t>
          </a:r>
        </a:p>
      </dsp:txBody>
      <dsp:txXfrm>
        <a:off x="6214011" y="1504214"/>
        <a:ext cx="2058216" cy="299232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9F38-B7CB-0946-8D65-984FB36982C0}">
      <dsp:nvSpPr>
        <dsp:cNvPr id="0" name=""/>
        <dsp:cNvSpPr/>
      </dsp:nvSpPr>
      <dsp:spPr>
        <a:xfrm>
          <a:off x="0" y="564300"/>
          <a:ext cx="8153400" cy="133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unique DBMS running on a virtual machine instance for each cloud subscriber</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This gives the subscriber complete control over role definition, user authorization, and other administrative tasks related to security</a:t>
          </a:r>
        </a:p>
      </dsp:txBody>
      <dsp:txXfrm>
        <a:off x="0" y="564300"/>
        <a:ext cx="8153400" cy="1335600"/>
      </dsp:txXfrm>
    </dsp:sp>
    <dsp:sp modelId="{34373A28-5844-E844-80AD-BF44751033DE}">
      <dsp:nvSpPr>
        <dsp:cNvPr id="0" name=""/>
        <dsp:cNvSpPr/>
      </dsp:nvSpPr>
      <dsp:spPr>
        <a:xfrm>
          <a:off x="407670" y="328140"/>
          <a:ext cx="5707380" cy="47232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Multi-instance model</a:t>
          </a:r>
        </a:p>
      </dsp:txBody>
      <dsp:txXfrm>
        <a:off x="430727" y="351197"/>
        <a:ext cx="5661266" cy="426206"/>
      </dsp:txXfrm>
    </dsp:sp>
    <dsp:sp modelId="{9FDE540F-9BB5-BC4D-A82E-DE03B169A362}">
      <dsp:nvSpPr>
        <dsp:cNvPr id="0" name=""/>
        <dsp:cNvSpPr/>
      </dsp:nvSpPr>
      <dsp:spPr>
        <a:xfrm>
          <a:off x="0" y="2222460"/>
          <a:ext cx="8153400" cy="133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2794" tIns="333248" rIns="632794"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predefined environment for the cloud subscriber that is shared with other tenants, typically through tagging data with a subscriber identifier </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Tagging gives the appearance of exclusive use of the instance, but relies on the CP to establish and maintain a sound secure database environment</a:t>
          </a:r>
        </a:p>
      </dsp:txBody>
      <dsp:txXfrm>
        <a:off x="0" y="2222460"/>
        <a:ext cx="8153400" cy="1335600"/>
      </dsp:txXfrm>
    </dsp:sp>
    <dsp:sp modelId="{2EF2C0B1-4C35-284C-A2F1-E5B27F6A2B4D}">
      <dsp:nvSpPr>
        <dsp:cNvPr id="0" name=""/>
        <dsp:cNvSpPr/>
      </dsp:nvSpPr>
      <dsp:spPr>
        <a:xfrm>
          <a:off x="407670" y="1986300"/>
          <a:ext cx="5707380" cy="47232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15725" tIns="0" rIns="215725" bIns="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rPr>
            <a:t>Multi-tenant model</a:t>
          </a:r>
        </a:p>
      </dsp:txBody>
      <dsp:txXfrm>
        <a:off x="430727" y="2009357"/>
        <a:ext cx="5661266" cy="42620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AE6FE-6C05-9C4C-A12E-631D03CB2CEC}">
      <dsp:nvSpPr>
        <dsp:cNvPr id="0" name=""/>
        <dsp:cNvSpPr/>
      </dsp:nvSpPr>
      <dsp:spPr>
        <a:xfrm>
          <a:off x="3048030" y="489"/>
          <a:ext cx="5029200" cy="1910581"/>
        </a:xfrm>
        <a:prstGeom prst="rightArrow">
          <a:avLst>
            <a:gd name="adj1" fmla="val 75000"/>
            <a:gd name="adj2" fmla="val 5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b="1" i="0" kern="1200" dirty="0">
              <a:solidFill>
                <a:schemeClr val="bg2"/>
              </a:solidFill>
            </a:rPr>
            <a:t>A transport that provides a suitable type of service</a:t>
          </a:r>
        </a:p>
        <a:p>
          <a:pPr marL="114300" lvl="1" indent="-114300" algn="l" defTabSz="666750">
            <a:lnSpc>
              <a:spcPct val="90000"/>
            </a:lnSpc>
            <a:spcBef>
              <a:spcPct val="0"/>
            </a:spcBef>
            <a:spcAft>
              <a:spcPct val="15000"/>
            </a:spcAft>
            <a:buChar char="•"/>
          </a:pPr>
          <a:r>
            <a:rPr lang="en-US" sz="1500" b="1" i="0" kern="1200" dirty="0">
              <a:solidFill>
                <a:schemeClr val="bg2"/>
              </a:solidFill>
            </a:rPr>
            <a:t>For SSL such connections are peer-to-peer relationships</a:t>
          </a:r>
        </a:p>
        <a:p>
          <a:pPr marL="114300" lvl="1" indent="-114300" algn="l" defTabSz="666750">
            <a:lnSpc>
              <a:spcPct val="90000"/>
            </a:lnSpc>
            <a:spcBef>
              <a:spcPct val="0"/>
            </a:spcBef>
            <a:spcAft>
              <a:spcPct val="15000"/>
            </a:spcAft>
            <a:buChar char="•"/>
          </a:pPr>
          <a:r>
            <a:rPr lang="en-US" sz="1500" b="1" i="0" kern="1200" dirty="0">
              <a:solidFill>
                <a:schemeClr val="bg2"/>
              </a:solidFill>
            </a:rPr>
            <a:t>Connections are transient</a:t>
          </a:r>
        </a:p>
        <a:p>
          <a:pPr marL="114300" lvl="1" indent="-114300" algn="l" defTabSz="666750">
            <a:lnSpc>
              <a:spcPct val="90000"/>
            </a:lnSpc>
            <a:spcBef>
              <a:spcPct val="0"/>
            </a:spcBef>
            <a:spcAft>
              <a:spcPct val="15000"/>
            </a:spcAft>
            <a:buChar char="•"/>
          </a:pPr>
          <a:r>
            <a:rPr lang="en-US" sz="1500" b="1" i="0" kern="1200" dirty="0">
              <a:solidFill>
                <a:schemeClr val="bg2"/>
              </a:solidFill>
            </a:rPr>
            <a:t>Every connection is associated with one session</a:t>
          </a:r>
        </a:p>
      </dsp:txBody>
      <dsp:txXfrm>
        <a:off x="3048030" y="239312"/>
        <a:ext cx="4312732" cy="1432935"/>
      </dsp:txXfrm>
    </dsp:sp>
    <dsp:sp modelId="{08F34587-66FD-914A-A134-A9E7C3FE68E5}">
      <dsp:nvSpPr>
        <dsp:cNvPr id="0" name=""/>
        <dsp:cNvSpPr/>
      </dsp:nvSpPr>
      <dsp:spPr>
        <a:xfrm>
          <a:off x="304819" y="228594"/>
          <a:ext cx="2743260" cy="1442221"/>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SSL connection</a:t>
          </a:r>
        </a:p>
      </dsp:txBody>
      <dsp:txXfrm>
        <a:off x="375222" y="298997"/>
        <a:ext cx="2602454" cy="1301415"/>
      </dsp:txXfrm>
    </dsp:sp>
    <dsp:sp modelId="{FFB34B9B-A8AE-644B-A060-E23965D28C28}">
      <dsp:nvSpPr>
        <dsp:cNvPr id="0" name=""/>
        <dsp:cNvSpPr/>
      </dsp:nvSpPr>
      <dsp:spPr>
        <a:xfrm>
          <a:off x="3200415" y="2102129"/>
          <a:ext cx="5029200" cy="1910581"/>
        </a:xfrm>
        <a:prstGeom prst="rightArrow">
          <a:avLst>
            <a:gd name="adj1" fmla="val 75000"/>
            <a:gd name="adj2" fmla="val 50000"/>
          </a:avLst>
        </a:prstGeom>
        <a:solidFill>
          <a:schemeClr val="tx2"/>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b="1" i="0" kern="1200" dirty="0">
              <a:solidFill>
                <a:schemeClr val="bg2"/>
              </a:solidFill>
            </a:rPr>
            <a:t>An association between a client and a server</a:t>
          </a:r>
        </a:p>
        <a:p>
          <a:pPr marL="114300" lvl="1" indent="-114300" algn="l" defTabSz="622300">
            <a:lnSpc>
              <a:spcPct val="90000"/>
            </a:lnSpc>
            <a:spcBef>
              <a:spcPct val="0"/>
            </a:spcBef>
            <a:spcAft>
              <a:spcPct val="15000"/>
            </a:spcAft>
            <a:buChar char="•"/>
          </a:pPr>
          <a:r>
            <a:rPr lang="en-US" sz="1400" b="1" i="0" kern="1200" dirty="0">
              <a:solidFill>
                <a:schemeClr val="bg2"/>
              </a:solidFill>
            </a:rPr>
            <a:t>Created by the Handshake Protocol</a:t>
          </a:r>
        </a:p>
        <a:p>
          <a:pPr marL="114300" lvl="1" indent="-114300" algn="l" defTabSz="622300">
            <a:lnSpc>
              <a:spcPct val="90000"/>
            </a:lnSpc>
            <a:spcBef>
              <a:spcPct val="0"/>
            </a:spcBef>
            <a:spcAft>
              <a:spcPct val="15000"/>
            </a:spcAft>
            <a:buChar char="•"/>
          </a:pPr>
          <a:r>
            <a:rPr lang="en-US" sz="1400" b="1" i="0" kern="1200" dirty="0">
              <a:solidFill>
                <a:schemeClr val="bg2"/>
              </a:solidFill>
            </a:rPr>
            <a:t>Define a set of cryptographic security parameters which can be shared among multiple connections</a:t>
          </a:r>
        </a:p>
        <a:p>
          <a:pPr marL="114300" lvl="1" indent="-114300" algn="l" defTabSz="622300">
            <a:lnSpc>
              <a:spcPct val="90000"/>
            </a:lnSpc>
            <a:spcBef>
              <a:spcPct val="0"/>
            </a:spcBef>
            <a:spcAft>
              <a:spcPct val="15000"/>
            </a:spcAft>
            <a:buChar char="•"/>
          </a:pPr>
          <a:r>
            <a:rPr lang="en-US" sz="1400" b="1" i="0" kern="1200" dirty="0">
              <a:solidFill>
                <a:schemeClr val="bg2"/>
              </a:solidFill>
            </a:rPr>
            <a:t>Are used to avoid the expensive negotiation of new security parameters for each connection</a:t>
          </a:r>
        </a:p>
      </dsp:txBody>
      <dsp:txXfrm>
        <a:off x="3200415" y="2340952"/>
        <a:ext cx="4312732" cy="1432935"/>
      </dsp:txXfrm>
    </dsp:sp>
    <dsp:sp modelId="{84B68B68-9B5C-664E-8A04-08D6CD31A688}">
      <dsp:nvSpPr>
        <dsp:cNvPr id="0" name=""/>
        <dsp:cNvSpPr/>
      </dsp:nvSpPr>
      <dsp:spPr>
        <a:xfrm>
          <a:off x="152384" y="2286003"/>
          <a:ext cx="3048030" cy="150614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tx1"/>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SSL session</a:t>
          </a:r>
        </a:p>
      </dsp:txBody>
      <dsp:txXfrm>
        <a:off x="225908" y="2359527"/>
        <a:ext cx="2900982" cy="135910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595E0-71CA-6548-BBBB-3E2C9B0B5E0F}">
      <dsp:nvSpPr>
        <dsp:cNvPr id="0" name=""/>
        <dsp:cNvSpPr/>
      </dsp:nvSpPr>
      <dsp:spPr>
        <a:xfrm>
          <a:off x="271214" y="5828"/>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10000"/>
            </a:lnSpc>
            <a:spcBef>
              <a:spcPct val="0"/>
            </a:spcBef>
            <a:spcAft>
              <a:spcPct val="35000"/>
            </a:spcAft>
            <a:buNone/>
          </a:pPr>
          <a:r>
            <a:rPr lang="en-US" sz="2000" b="1" kern="1200" dirty="0">
              <a:solidFill>
                <a:schemeClr val="tx1"/>
              </a:solidFill>
            </a:rPr>
            <a:t>Session identifier</a:t>
          </a:r>
        </a:p>
      </dsp:txBody>
      <dsp:txXfrm>
        <a:off x="292986" y="27600"/>
        <a:ext cx="3807505" cy="699795"/>
      </dsp:txXfrm>
    </dsp:sp>
    <dsp:sp modelId="{ECD1CCEB-CB14-074C-B7EC-6DAC178C6FDC}">
      <dsp:nvSpPr>
        <dsp:cNvPr id="0" name=""/>
        <dsp:cNvSpPr/>
      </dsp:nvSpPr>
      <dsp:spPr>
        <a:xfrm>
          <a:off x="4122264" y="364196"/>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362631"/>
        <a:ext cx="29733" cy="29733"/>
      </dsp:txXfrm>
    </dsp:sp>
    <dsp:sp modelId="{12F33D9A-7FB8-FA40-9DB0-A86F9C65E27E}">
      <dsp:nvSpPr>
        <dsp:cNvPr id="0" name=""/>
        <dsp:cNvSpPr/>
      </dsp:nvSpPr>
      <dsp:spPr>
        <a:xfrm>
          <a:off x="4716935" y="5828"/>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An arbitrary byte sequence chosen by the server to identify an active or resumable session state</a:t>
          </a:r>
        </a:p>
      </dsp:txBody>
      <dsp:txXfrm>
        <a:off x="4738707" y="27600"/>
        <a:ext cx="3807505" cy="699795"/>
      </dsp:txXfrm>
    </dsp:sp>
    <dsp:sp modelId="{4A84F0E6-8550-094F-981C-A5F47EEF972D}">
      <dsp:nvSpPr>
        <dsp:cNvPr id="0" name=""/>
        <dsp:cNvSpPr/>
      </dsp:nvSpPr>
      <dsp:spPr>
        <a:xfrm>
          <a:off x="271214" y="860669"/>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10000"/>
            </a:lnSpc>
            <a:spcBef>
              <a:spcPct val="0"/>
            </a:spcBef>
            <a:spcAft>
              <a:spcPct val="35000"/>
            </a:spcAft>
            <a:buNone/>
          </a:pPr>
          <a:r>
            <a:rPr lang="en-US" sz="2000" b="1" kern="1200" dirty="0">
              <a:solidFill>
                <a:schemeClr val="tx1"/>
              </a:solidFill>
            </a:rPr>
            <a:t>Peer certificate</a:t>
          </a:r>
        </a:p>
      </dsp:txBody>
      <dsp:txXfrm>
        <a:off x="292986" y="882441"/>
        <a:ext cx="3807505" cy="699795"/>
      </dsp:txXfrm>
    </dsp:sp>
    <dsp:sp modelId="{E379C5F6-1E09-734C-9726-D9C647488786}">
      <dsp:nvSpPr>
        <dsp:cNvPr id="0" name=""/>
        <dsp:cNvSpPr/>
      </dsp:nvSpPr>
      <dsp:spPr>
        <a:xfrm>
          <a:off x="4122264" y="1219037"/>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1217472"/>
        <a:ext cx="29733" cy="29733"/>
      </dsp:txXfrm>
    </dsp:sp>
    <dsp:sp modelId="{1B598F8E-2DD9-3C47-AD3F-1E6FDC3A6852}">
      <dsp:nvSpPr>
        <dsp:cNvPr id="0" name=""/>
        <dsp:cNvSpPr/>
      </dsp:nvSpPr>
      <dsp:spPr>
        <a:xfrm>
          <a:off x="4716935" y="860669"/>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An X509.v3 certificate of the peer; this element of the state may be null</a:t>
          </a:r>
        </a:p>
      </dsp:txBody>
      <dsp:txXfrm>
        <a:off x="4738707" y="882441"/>
        <a:ext cx="3807505" cy="699795"/>
      </dsp:txXfrm>
    </dsp:sp>
    <dsp:sp modelId="{8FF9F67B-E2B1-324F-A3F9-FE32507B9A81}">
      <dsp:nvSpPr>
        <dsp:cNvPr id="0" name=""/>
        <dsp:cNvSpPr/>
      </dsp:nvSpPr>
      <dsp:spPr>
        <a:xfrm>
          <a:off x="271214" y="1715510"/>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10000"/>
            </a:lnSpc>
            <a:spcBef>
              <a:spcPct val="0"/>
            </a:spcBef>
            <a:spcAft>
              <a:spcPct val="35000"/>
            </a:spcAft>
            <a:buNone/>
          </a:pPr>
          <a:r>
            <a:rPr lang="en-US" sz="2000" b="1" kern="1200" dirty="0">
              <a:solidFill>
                <a:schemeClr val="tx1"/>
              </a:solidFill>
            </a:rPr>
            <a:t>Compression method</a:t>
          </a:r>
        </a:p>
      </dsp:txBody>
      <dsp:txXfrm>
        <a:off x="292986" y="1737282"/>
        <a:ext cx="3807505" cy="699795"/>
      </dsp:txXfrm>
    </dsp:sp>
    <dsp:sp modelId="{609B4A30-1B81-2045-AB23-32864B4C7873}">
      <dsp:nvSpPr>
        <dsp:cNvPr id="0" name=""/>
        <dsp:cNvSpPr/>
      </dsp:nvSpPr>
      <dsp:spPr>
        <a:xfrm>
          <a:off x="4122264" y="2073877"/>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2072313"/>
        <a:ext cx="29733" cy="29733"/>
      </dsp:txXfrm>
    </dsp:sp>
    <dsp:sp modelId="{C096F08A-401A-AF4B-8EF4-00111DAB1145}">
      <dsp:nvSpPr>
        <dsp:cNvPr id="0" name=""/>
        <dsp:cNvSpPr/>
      </dsp:nvSpPr>
      <dsp:spPr>
        <a:xfrm>
          <a:off x="4716935" y="1715510"/>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The algorithm used to compress data prior to encryption</a:t>
          </a:r>
        </a:p>
      </dsp:txBody>
      <dsp:txXfrm>
        <a:off x="4738707" y="1737282"/>
        <a:ext cx="3807505" cy="699795"/>
      </dsp:txXfrm>
    </dsp:sp>
    <dsp:sp modelId="{778669A4-0C88-2647-839A-94D8BE5E9248}">
      <dsp:nvSpPr>
        <dsp:cNvPr id="0" name=""/>
        <dsp:cNvSpPr/>
      </dsp:nvSpPr>
      <dsp:spPr>
        <a:xfrm>
          <a:off x="271214" y="2570350"/>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80000"/>
            </a:lnSpc>
            <a:spcBef>
              <a:spcPct val="0"/>
            </a:spcBef>
            <a:spcAft>
              <a:spcPct val="35000"/>
            </a:spcAft>
            <a:buNone/>
          </a:pPr>
          <a:r>
            <a:rPr lang="en-US" sz="2000" b="1" kern="1200" dirty="0">
              <a:solidFill>
                <a:schemeClr val="tx1"/>
              </a:solidFill>
            </a:rPr>
            <a:t>Cipher spec</a:t>
          </a:r>
        </a:p>
      </dsp:txBody>
      <dsp:txXfrm>
        <a:off x="292986" y="2592122"/>
        <a:ext cx="3807505" cy="699795"/>
      </dsp:txXfrm>
    </dsp:sp>
    <dsp:sp modelId="{25FEA441-0741-0E4A-A41C-562EE1D5C3D2}">
      <dsp:nvSpPr>
        <dsp:cNvPr id="0" name=""/>
        <dsp:cNvSpPr/>
      </dsp:nvSpPr>
      <dsp:spPr>
        <a:xfrm>
          <a:off x="4122264" y="2928718"/>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2927154"/>
        <a:ext cx="29733" cy="29733"/>
      </dsp:txXfrm>
    </dsp:sp>
    <dsp:sp modelId="{86BDD6AD-9E7A-9640-B3B7-2465EB6C4588}">
      <dsp:nvSpPr>
        <dsp:cNvPr id="0" name=""/>
        <dsp:cNvSpPr/>
      </dsp:nvSpPr>
      <dsp:spPr>
        <a:xfrm>
          <a:off x="4716935" y="2570350"/>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Specifies the bulk data encryption algorithm and a hash algorithm used for MAC calculation; also defines cryptographic attributes such as the hash_size</a:t>
          </a:r>
        </a:p>
      </dsp:txBody>
      <dsp:txXfrm>
        <a:off x="4738707" y="2592122"/>
        <a:ext cx="3807505" cy="699795"/>
      </dsp:txXfrm>
    </dsp:sp>
    <dsp:sp modelId="{AD22D028-79B7-8E4C-91F6-E54B2D95113E}">
      <dsp:nvSpPr>
        <dsp:cNvPr id="0" name=""/>
        <dsp:cNvSpPr/>
      </dsp:nvSpPr>
      <dsp:spPr>
        <a:xfrm>
          <a:off x="271214" y="3425191"/>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80000"/>
            </a:lnSpc>
            <a:spcBef>
              <a:spcPct val="0"/>
            </a:spcBef>
            <a:spcAft>
              <a:spcPct val="35000"/>
            </a:spcAft>
            <a:buNone/>
          </a:pPr>
          <a:r>
            <a:rPr lang="en-US" sz="2000" b="1" kern="1200" dirty="0">
              <a:solidFill>
                <a:schemeClr val="tx1"/>
              </a:solidFill>
            </a:rPr>
            <a:t>Master secret</a:t>
          </a:r>
        </a:p>
      </dsp:txBody>
      <dsp:txXfrm>
        <a:off x="292986" y="3446963"/>
        <a:ext cx="3807505" cy="699795"/>
      </dsp:txXfrm>
    </dsp:sp>
    <dsp:sp modelId="{933B571A-7CC8-E845-BC9E-CCE16F2586A8}">
      <dsp:nvSpPr>
        <dsp:cNvPr id="0" name=""/>
        <dsp:cNvSpPr/>
      </dsp:nvSpPr>
      <dsp:spPr>
        <a:xfrm>
          <a:off x="4122264" y="3783559"/>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3781994"/>
        <a:ext cx="29733" cy="29733"/>
      </dsp:txXfrm>
    </dsp:sp>
    <dsp:sp modelId="{DAC9F3EA-A31A-5E47-B120-A31F60525291}">
      <dsp:nvSpPr>
        <dsp:cNvPr id="0" name=""/>
        <dsp:cNvSpPr/>
      </dsp:nvSpPr>
      <dsp:spPr>
        <a:xfrm>
          <a:off x="4716935" y="3425191"/>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48-byte secret shared between the client and the server</a:t>
          </a:r>
        </a:p>
      </dsp:txBody>
      <dsp:txXfrm>
        <a:off x="4738707" y="3446963"/>
        <a:ext cx="3807505" cy="699795"/>
      </dsp:txXfrm>
    </dsp:sp>
    <dsp:sp modelId="{E000D913-DC30-3041-B0EB-610C538F4892}">
      <dsp:nvSpPr>
        <dsp:cNvPr id="0" name=""/>
        <dsp:cNvSpPr/>
      </dsp:nvSpPr>
      <dsp:spPr>
        <a:xfrm>
          <a:off x="271214" y="4280032"/>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80000"/>
            </a:lnSpc>
            <a:spcBef>
              <a:spcPct val="0"/>
            </a:spcBef>
            <a:spcAft>
              <a:spcPct val="35000"/>
            </a:spcAft>
            <a:buNone/>
          </a:pPr>
          <a:r>
            <a:rPr lang="en-US" sz="2000" b="1" kern="1200" dirty="0">
              <a:solidFill>
                <a:schemeClr val="tx1"/>
              </a:solidFill>
            </a:rPr>
            <a:t>Is </a:t>
          </a:r>
          <a:r>
            <a:rPr lang="en-US" sz="2000" b="1" kern="1200" dirty="0" err="1">
              <a:solidFill>
                <a:schemeClr val="tx1"/>
              </a:solidFill>
            </a:rPr>
            <a:t>resumable</a:t>
          </a:r>
          <a:endParaRPr lang="en-US" sz="2000" b="1" kern="1200" dirty="0">
            <a:solidFill>
              <a:schemeClr val="tx1"/>
            </a:solidFill>
          </a:endParaRPr>
        </a:p>
      </dsp:txBody>
      <dsp:txXfrm>
        <a:off x="292986" y="4301804"/>
        <a:ext cx="3807505" cy="699795"/>
      </dsp:txXfrm>
    </dsp:sp>
    <dsp:sp modelId="{B3B84539-BB54-0147-AC18-5C90EB8E494B}">
      <dsp:nvSpPr>
        <dsp:cNvPr id="0" name=""/>
        <dsp:cNvSpPr/>
      </dsp:nvSpPr>
      <dsp:spPr>
        <a:xfrm>
          <a:off x="4122264" y="4638399"/>
          <a:ext cx="594671" cy="26604"/>
        </a:xfrm>
        <a:custGeom>
          <a:avLst/>
          <a:gdLst/>
          <a:ahLst/>
          <a:cxnLst/>
          <a:rect l="0" t="0" r="0" b="0"/>
          <a:pathLst>
            <a:path>
              <a:moveTo>
                <a:pt x="0" y="13302"/>
              </a:moveTo>
              <a:lnTo>
                <a:pt x="594671" y="13302"/>
              </a:lnTo>
            </a:path>
          </a:pathLst>
        </a:custGeom>
        <a:noFill/>
        <a:ln w="127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4733" y="4636835"/>
        <a:ext cx="29733" cy="29733"/>
      </dsp:txXfrm>
    </dsp:sp>
    <dsp:sp modelId="{668A496F-BC2C-7D45-BABC-FAFE9CEA2EB2}">
      <dsp:nvSpPr>
        <dsp:cNvPr id="0" name=""/>
        <dsp:cNvSpPr/>
      </dsp:nvSpPr>
      <dsp:spPr>
        <a:xfrm>
          <a:off x="4716935" y="4280032"/>
          <a:ext cx="3851049" cy="7433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tx1"/>
              </a:solidFill>
            </a:rPr>
            <a:t>A flag indicating whether the session can be used to initiate new connections</a:t>
          </a:r>
        </a:p>
      </dsp:txBody>
      <dsp:txXfrm>
        <a:off x="4738707" y="4301804"/>
        <a:ext cx="3807505" cy="699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AF64B-A620-0C45-B247-92C87E1A3C8C}">
      <dsp:nvSpPr>
        <dsp:cNvPr id="0" name=""/>
        <dsp:cNvSpPr/>
      </dsp:nvSpPr>
      <dsp:spPr>
        <a:xfrm>
          <a:off x="1041"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i="0" kern="1200" dirty="0"/>
            <a:t>Confidentiality</a:t>
          </a:r>
          <a:r>
            <a:rPr lang="en-US" sz="1400" kern="1200" dirty="0"/>
            <a:t> </a:t>
          </a:r>
        </a:p>
      </dsp:txBody>
      <dsp:txXfrm>
        <a:off x="1041" y="0"/>
        <a:ext cx="2708671" cy="1508760"/>
      </dsp:txXfrm>
    </dsp:sp>
    <dsp:sp modelId="{A0B257B1-4772-E04B-B67D-0B8E72B82E14}">
      <dsp:nvSpPr>
        <dsp:cNvPr id="0" name=""/>
        <dsp:cNvSpPr/>
      </dsp:nvSpPr>
      <dsp:spPr>
        <a:xfrm>
          <a:off x="271908" y="1510233"/>
          <a:ext cx="2166937" cy="1516372"/>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Student grade information is an asset whose confidentiality is considered to be highly important by students</a:t>
          </a:r>
        </a:p>
      </dsp:txBody>
      <dsp:txXfrm>
        <a:off x="316321" y="1554646"/>
        <a:ext cx="2078111" cy="1427546"/>
      </dsp:txXfrm>
    </dsp:sp>
    <dsp:sp modelId="{8AAEFCBD-DCF7-3A40-81C8-F39E2CD36756}">
      <dsp:nvSpPr>
        <dsp:cNvPr id="0" name=""/>
        <dsp:cNvSpPr/>
      </dsp:nvSpPr>
      <dsp:spPr>
        <a:xfrm>
          <a:off x="271908" y="3259894"/>
          <a:ext cx="2166937" cy="1516372"/>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Regulated by the Family Educational Rights and Privacy Act (FERPA)</a:t>
          </a:r>
        </a:p>
      </dsp:txBody>
      <dsp:txXfrm>
        <a:off x="316321" y="3304307"/>
        <a:ext cx="2078111" cy="1427546"/>
      </dsp:txXfrm>
    </dsp:sp>
    <dsp:sp modelId="{5B96D207-34DF-0F4C-8BB6-6CEB0EF67ADA}">
      <dsp:nvSpPr>
        <dsp:cNvPr id="0" name=""/>
        <dsp:cNvSpPr/>
      </dsp:nvSpPr>
      <dsp:spPr>
        <a:xfrm>
          <a:off x="2912864"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Integrity</a:t>
          </a:r>
        </a:p>
      </dsp:txBody>
      <dsp:txXfrm>
        <a:off x="2912864" y="0"/>
        <a:ext cx="2708671" cy="1508760"/>
      </dsp:txXfrm>
    </dsp:sp>
    <dsp:sp modelId="{9A869599-A3BA-2140-965B-480788ED7672}">
      <dsp:nvSpPr>
        <dsp:cNvPr id="0" name=""/>
        <dsp:cNvSpPr/>
      </dsp:nvSpPr>
      <dsp:spPr>
        <a:xfrm>
          <a:off x="3200394" y="1447800"/>
          <a:ext cx="2133610" cy="1508061"/>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Patient information stored in a database – inaccurate information could result in serious harm or death to a patient and expose the hospital to massive liability</a:t>
          </a:r>
        </a:p>
      </dsp:txBody>
      <dsp:txXfrm>
        <a:off x="3244564" y="1491970"/>
        <a:ext cx="2045270" cy="1419721"/>
      </dsp:txXfrm>
    </dsp:sp>
    <dsp:sp modelId="{B2B9CB2D-DEBC-5E45-BCC2-2317E85CF5BE}">
      <dsp:nvSpPr>
        <dsp:cNvPr id="0" name=""/>
        <dsp:cNvSpPr/>
      </dsp:nvSpPr>
      <dsp:spPr>
        <a:xfrm>
          <a:off x="3183731" y="3107883"/>
          <a:ext cx="2166937" cy="989005"/>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 Web site that offers a forum to registered users to discuss some specific topic would be assigned a moderate level of integrity</a:t>
          </a:r>
        </a:p>
      </dsp:txBody>
      <dsp:txXfrm>
        <a:off x="3212698" y="3136850"/>
        <a:ext cx="2109003" cy="931071"/>
      </dsp:txXfrm>
    </dsp:sp>
    <dsp:sp modelId="{20DD891D-54C2-1049-9497-5E2B68136E99}">
      <dsp:nvSpPr>
        <dsp:cNvPr id="0" name=""/>
        <dsp:cNvSpPr/>
      </dsp:nvSpPr>
      <dsp:spPr>
        <a:xfrm>
          <a:off x="3183731" y="4187625"/>
          <a:ext cx="2166937" cy="58978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An example of a low-integrity requirement is an anonymous online poll</a:t>
          </a:r>
        </a:p>
      </dsp:txBody>
      <dsp:txXfrm>
        <a:off x="3201005" y="4204899"/>
        <a:ext cx="2132389" cy="555241"/>
      </dsp:txXfrm>
    </dsp:sp>
    <dsp:sp modelId="{F31C69FC-F97D-C847-A4D6-679EEDFECE0D}">
      <dsp:nvSpPr>
        <dsp:cNvPr id="0" name=""/>
        <dsp:cNvSpPr/>
      </dsp:nvSpPr>
      <dsp:spPr>
        <a:xfrm>
          <a:off x="5824686"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i="0" kern="1200" dirty="0"/>
            <a:t>Availability</a:t>
          </a:r>
        </a:p>
      </dsp:txBody>
      <dsp:txXfrm>
        <a:off x="5824686" y="0"/>
        <a:ext cx="2708671" cy="1508760"/>
      </dsp:txXfrm>
    </dsp:sp>
    <dsp:sp modelId="{362B08EA-3F81-CB4A-B772-E14DBE4CD014}">
      <dsp:nvSpPr>
        <dsp:cNvPr id="0" name=""/>
        <dsp:cNvSpPr/>
      </dsp:nvSpPr>
      <dsp:spPr>
        <a:xfrm>
          <a:off x="6095553" y="1509189"/>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The more critical a component or service, the higher the level of availability required</a:t>
          </a:r>
        </a:p>
      </dsp:txBody>
      <dsp:txXfrm>
        <a:off x="6124492" y="1538128"/>
        <a:ext cx="2109059" cy="930158"/>
      </dsp:txXfrm>
    </dsp:sp>
    <dsp:sp modelId="{63DBCA6F-433F-F94D-A40C-40EAF6EC76AE}">
      <dsp:nvSpPr>
        <dsp:cNvPr id="0" name=""/>
        <dsp:cNvSpPr/>
      </dsp:nvSpPr>
      <dsp:spPr>
        <a:xfrm>
          <a:off x="6095553" y="2649231"/>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 moderate availability requirement is a public Web site for a university</a:t>
          </a:r>
        </a:p>
      </dsp:txBody>
      <dsp:txXfrm>
        <a:off x="6124492" y="2678170"/>
        <a:ext cx="2109059" cy="930158"/>
      </dsp:txXfrm>
    </dsp:sp>
    <dsp:sp modelId="{869AD6AC-C370-714E-AA4A-B92F8AEBFD68}">
      <dsp:nvSpPr>
        <dsp:cNvPr id="0" name=""/>
        <dsp:cNvSpPr/>
      </dsp:nvSpPr>
      <dsp:spPr>
        <a:xfrm>
          <a:off x="6095553" y="3789273"/>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An online telephone directory lookup application would be classified as a low-availability requirement</a:t>
          </a:r>
        </a:p>
      </dsp:txBody>
      <dsp:txXfrm>
        <a:off x="6124492" y="3818212"/>
        <a:ext cx="2109059" cy="93015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A1AAE-CD42-3F47-93C9-E85F4D57A4EC}">
      <dsp:nvSpPr>
        <dsp:cNvPr id="0" name=""/>
        <dsp:cNvSpPr/>
      </dsp:nvSpPr>
      <dsp:spPr>
        <a:xfrm rot="5400000">
          <a:off x="2318057" y="-787381"/>
          <a:ext cx="773043" cy="2545486"/>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Byte sequences that are chosen by the server and client for each connection</a:t>
          </a:r>
        </a:p>
      </dsp:txBody>
      <dsp:txXfrm rot="-5400000">
        <a:off x="1431836" y="136577"/>
        <a:ext cx="2507749" cy="697569"/>
      </dsp:txXfrm>
    </dsp:sp>
    <dsp:sp modelId="{AB31F307-D6A3-5B4D-9204-68FD34BF8471}">
      <dsp:nvSpPr>
        <dsp:cNvPr id="0" name=""/>
        <dsp:cNvSpPr/>
      </dsp:nvSpPr>
      <dsp:spPr>
        <a:xfrm>
          <a:off x="0" y="2210"/>
          <a:ext cx="1431835" cy="96630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Server and client random</a:t>
          </a:r>
        </a:p>
      </dsp:txBody>
      <dsp:txXfrm>
        <a:off x="47171" y="49381"/>
        <a:ext cx="1337493" cy="871961"/>
      </dsp:txXfrm>
    </dsp:sp>
    <dsp:sp modelId="{3EDCB463-4E72-F544-A3F9-973A619FE49F}">
      <dsp:nvSpPr>
        <dsp:cNvPr id="0" name=""/>
        <dsp:cNvSpPr/>
      </dsp:nvSpPr>
      <dsp:spPr>
        <a:xfrm rot="5400000">
          <a:off x="2318057" y="227237"/>
          <a:ext cx="773043" cy="2545486"/>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The secret key used in MAC operations on data sent by the server</a:t>
          </a:r>
        </a:p>
      </dsp:txBody>
      <dsp:txXfrm rot="-5400000">
        <a:off x="1431836" y="1151196"/>
        <a:ext cx="2507749" cy="697569"/>
      </dsp:txXfrm>
    </dsp:sp>
    <dsp:sp modelId="{D0357970-DB85-D24C-BDB1-176EEA4C36D2}">
      <dsp:nvSpPr>
        <dsp:cNvPr id="0" name=""/>
        <dsp:cNvSpPr/>
      </dsp:nvSpPr>
      <dsp:spPr>
        <a:xfrm>
          <a:off x="0" y="1016829"/>
          <a:ext cx="1431835" cy="96630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Server write MAC secret</a:t>
          </a:r>
        </a:p>
      </dsp:txBody>
      <dsp:txXfrm>
        <a:off x="47171" y="1064000"/>
        <a:ext cx="1337493" cy="871961"/>
      </dsp:txXfrm>
    </dsp:sp>
    <dsp:sp modelId="{B002FAE3-04D6-7643-985B-65254FEA663E}">
      <dsp:nvSpPr>
        <dsp:cNvPr id="0" name=""/>
        <dsp:cNvSpPr/>
      </dsp:nvSpPr>
      <dsp:spPr>
        <a:xfrm rot="5400000">
          <a:off x="2318057" y="1241856"/>
          <a:ext cx="773043" cy="2545486"/>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The secret key used in MAC operations on data sent by the client</a:t>
          </a:r>
        </a:p>
      </dsp:txBody>
      <dsp:txXfrm rot="-5400000">
        <a:off x="1431836" y="2165815"/>
        <a:ext cx="2507749" cy="697569"/>
      </dsp:txXfrm>
    </dsp:sp>
    <dsp:sp modelId="{73AC2C07-3E80-9E40-B584-66C4F03A2C76}">
      <dsp:nvSpPr>
        <dsp:cNvPr id="0" name=""/>
        <dsp:cNvSpPr/>
      </dsp:nvSpPr>
      <dsp:spPr>
        <a:xfrm>
          <a:off x="0" y="2031448"/>
          <a:ext cx="1431835" cy="96630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Client write MAC secret</a:t>
          </a:r>
        </a:p>
      </dsp:txBody>
      <dsp:txXfrm>
        <a:off x="47171" y="2078619"/>
        <a:ext cx="1337493" cy="871961"/>
      </dsp:txXfrm>
    </dsp:sp>
    <dsp:sp modelId="{42B03287-F4B3-BD41-8DEA-3CDC6A7BBBCA}">
      <dsp:nvSpPr>
        <dsp:cNvPr id="0" name=""/>
        <dsp:cNvSpPr/>
      </dsp:nvSpPr>
      <dsp:spPr>
        <a:xfrm rot="5400000">
          <a:off x="2318057" y="2256475"/>
          <a:ext cx="773043" cy="2545486"/>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The secret encryption key for data encrypted by the server and decrypted by the client</a:t>
          </a:r>
        </a:p>
      </dsp:txBody>
      <dsp:txXfrm rot="-5400000">
        <a:off x="1431836" y="3180434"/>
        <a:ext cx="2507749" cy="697569"/>
      </dsp:txXfrm>
    </dsp:sp>
    <dsp:sp modelId="{38EC38B6-367F-3F42-86DF-A57A3FC0697F}">
      <dsp:nvSpPr>
        <dsp:cNvPr id="0" name=""/>
        <dsp:cNvSpPr/>
      </dsp:nvSpPr>
      <dsp:spPr>
        <a:xfrm>
          <a:off x="0" y="3046067"/>
          <a:ext cx="1431835" cy="96630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Server write key</a:t>
          </a:r>
        </a:p>
      </dsp:txBody>
      <dsp:txXfrm>
        <a:off x="47171" y="3093238"/>
        <a:ext cx="1337493" cy="871961"/>
      </dsp:txXfrm>
    </dsp:sp>
    <dsp:sp modelId="{F551B332-2D22-7746-90C7-D7539BCEEB2B}">
      <dsp:nvSpPr>
        <dsp:cNvPr id="0" name=""/>
        <dsp:cNvSpPr/>
      </dsp:nvSpPr>
      <dsp:spPr>
        <a:xfrm rot="5400000">
          <a:off x="2318057" y="3271094"/>
          <a:ext cx="773043" cy="2545486"/>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The symmetric encryption key for data encrypted by the client and decrypted by the server</a:t>
          </a:r>
        </a:p>
      </dsp:txBody>
      <dsp:txXfrm rot="-5400000">
        <a:off x="1431836" y="4195053"/>
        <a:ext cx="2507749" cy="697569"/>
      </dsp:txXfrm>
    </dsp:sp>
    <dsp:sp modelId="{A2DA323E-ACDB-7A4C-8D6D-E929AAC15355}">
      <dsp:nvSpPr>
        <dsp:cNvPr id="0" name=""/>
        <dsp:cNvSpPr/>
      </dsp:nvSpPr>
      <dsp:spPr>
        <a:xfrm>
          <a:off x="0" y="4060686"/>
          <a:ext cx="1431835" cy="96630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Client write key</a:t>
          </a:r>
        </a:p>
      </dsp:txBody>
      <dsp:txXfrm>
        <a:off x="47171" y="4107857"/>
        <a:ext cx="1337493" cy="8719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ABCB5-0C6A-7A48-B3CD-C704E06F7B05}">
      <dsp:nvSpPr>
        <dsp:cNvPr id="0" name=""/>
        <dsp:cNvSpPr/>
      </dsp:nvSpPr>
      <dsp:spPr>
        <a:xfrm rot="5400000">
          <a:off x="1433173" y="98659"/>
          <a:ext cx="1983629" cy="2282342"/>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When a block cipher in CBC mode is used, an initialization vector (IV) is maintained for each key</a:t>
          </a:r>
        </a:p>
        <a:p>
          <a:pPr marL="114300" lvl="1" indent="-114300" algn="l" defTabSz="533400" rtl="0">
            <a:lnSpc>
              <a:spcPct val="90000"/>
            </a:lnSpc>
            <a:spcBef>
              <a:spcPct val="0"/>
            </a:spcBef>
            <a:spcAft>
              <a:spcPct val="15000"/>
            </a:spcAft>
            <a:buChar char="•"/>
          </a:pPr>
          <a:r>
            <a:rPr lang="en-US" sz="1200" kern="1200" dirty="0"/>
            <a:t>This field is first initialized by the SSL Handshake Protocol</a:t>
          </a:r>
        </a:p>
        <a:p>
          <a:pPr marL="114300" lvl="1" indent="-114300" algn="l" defTabSz="533400" rtl="0">
            <a:lnSpc>
              <a:spcPct val="90000"/>
            </a:lnSpc>
            <a:spcBef>
              <a:spcPct val="0"/>
            </a:spcBef>
            <a:spcAft>
              <a:spcPct val="15000"/>
            </a:spcAft>
            <a:buChar char="•"/>
          </a:pPr>
          <a:r>
            <a:rPr lang="en-US" sz="1200" kern="1200" dirty="0"/>
            <a:t>The final ciphertext block from each record is preserved for use as the IV with the following record</a:t>
          </a:r>
        </a:p>
      </dsp:txBody>
      <dsp:txXfrm rot="-5400000">
        <a:off x="1283817" y="344849"/>
        <a:ext cx="2185509" cy="1789963"/>
      </dsp:txXfrm>
    </dsp:sp>
    <dsp:sp modelId="{AAEC2D5B-2495-6F46-9A1B-08486F6FF577}">
      <dsp:nvSpPr>
        <dsp:cNvPr id="0" name=""/>
        <dsp:cNvSpPr/>
      </dsp:nvSpPr>
      <dsp:spPr>
        <a:xfrm>
          <a:off x="0" y="62"/>
          <a:ext cx="1283817" cy="2479537"/>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effectLst>
                <a:outerShdw blurRad="38100" dist="38100" dir="2700000" algn="tl">
                  <a:srgbClr val="000000">
                    <a:alpha val="43137"/>
                  </a:srgbClr>
                </a:outerShdw>
              </a:effectLst>
            </a:rPr>
            <a:t>Initialization vectors</a:t>
          </a:r>
        </a:p>
      </dsp:txBody>
      <dsp:txXfrm>
        <a:off x="62671" y="62733"/>
        <a:ext cx="1158475" cy="2354195"/>
      </dsp:txXfrm>
    </dsp:sp>
    <dsp:sp modelId="{DF27ABE6-AA87-E24C-8D06-3D4A4D91938C}">
      <dsp:nvSpPr>
        <dsp:cNvPr id="0" name=""/>
        <dsp:cNvSpPr/>
      </dsp:nvSpPr>
      <dsp:spPr>
        <a:xfrm rot="5400000">
          <a:off x="1315336" y="2702173"/>
          <a:ext cx="2219304" cy="2282342"/>
        </a:xfrm>
        <a:prstGeom prst="round2SameRect">
          <a:avLst/>
        </a:prstGeom>
        <a:solidFill>
          <a:schemeClr val="accent1">
            <a:alpha val="90000"/>
            <a:tint val="40000"/>
            <a:hueOff val="0"/>
            <a:satOff val="0"/>
            <a:lumOff val="0"/>
            <a:alphaOff val="0"/>
          </a:schemeClr>
        </a:solidFill>
        <a:ln w="1905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Each party maintains separate sequence numbers for transmitted and received messages for each connection</a:t>
          </a:r>
        </a:p>
        <a:p>
          <a:pPr marL="114300" lvl="1" indent="-114300" algn="l" defTabSz="533400" rtl="0">
            <a:lnSpc>
              <a:spcPct val="90000"/>
            </a:lnSpc>
            <a:spcBef>
              <a:spcPct val="0"/>
            </a:spcBef>
            <a:spcAft>
              <a:spcPct val="15000"/>
            </a:spcAft>
            <a:buChar char="•"/>
          </a:pPr>
          <a:r>
            <a:rPr lang="en-US" sz="1200" kern="1200" dirty="0"/>
            <a:t>When a party sends or receives a change cipher spec message, the appropriate sequence number is set to zero</a:t>
          </a:r>
        </a:p>
        <a:p>
          <a:pPr marL="114300" lvl="1" indent="-114300" algn="l" defTabSz="533400" rtl="0">
            <a:lnSpc>
              <a:spcPct val="90000"/>
            </a:lnSpc>
            <a:spcBef>
              <a:spcPct val="0"/>
            </a:spcBef>
            <a:spcAft>
              <a:spcPct val="15000"/>
            </a:spcAft>
            <a:buChar char="•"/>
          </a:pPr>
          <a:r>
            <a:rPr lang="en-US" sz="1200" kern="1200" dirty="0"/>
            <a:t>Sequence numbers may not exceed 2</a:t>
          </a:r>
          <a:r>
            <a:rPr lang="en-US" sz="1200" kern="1200" baseline="30000" dirty="0"/>
            <a:t>64</a:t>
          </a:r>
          <a:r>
            <a:rPr lang="en-US" sz="1200" kern="1200" dirty="0"/>
            <a:t> - 1</a:t>
          </a:r>
        </a:p>
      </dsp:txBody>
      <dsp:txXfrm rot="-5400000">
        <a:off x="1283818" y="2842029"/>
        <a:ext cx="2174005" cy="2002630"/>
      </dsp:txXfrm>
    </dsp:sp>
    <dsp:sp modelId="{DB48CF94-EB7F-4D41-9D55-8FAF07429072}">
      <dsp:nvSpPr>
        <dsp:cNvPr id="0" name=""/>
        <dsp:cNvSpPr/>
      </dsp:nvSpPr>
      <dsp:spPr>
        <a:xfrm>
          <a:off x="0" y="2603575"/>
          <a:ext cx="1283817" cy="2479537"/>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effectLst>
                <a:outerShdw blurRad="38100" dist="38100" dir="2700000" algn="tl">
                  <a:srgbClr val="000000">
                    <a:alpha val="43137"/>
                  </a:srgbClr>
                </a:outerShdw>
              </a:effectLst>
            </a:rPr>
            <a:t>Sequence numbers</a:t>
          </a:r>
        </a:p>
      </dsp:txBody>
      <dsp:txXfrm>
        <a:off x="62671" y="2666246"/>
        <a:ext cx="1158475" cy="235419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55A75-2462-EE49-86D9-9B39655DE648}">
      <dsp:nvSpPr>
        <dsp:cNvPr id="0" name=""/>
        <dsp:cNvSpPr/>
      </dsp:nvSpPr>
      <dsp:spPr>
        <a:xfrm>
          <a:off x="5389892" y="3073139"/>
          <a:ext cx="91440" cy="571773"/>
        </a:xfrm>
        <a:custGeom>
          <a:avLst/>
          <a:gdLst/>
          <a:ahLst/>
          <a:cxnLst/>
          <a:rect l="0" t="0" r="0" b="0"/>
          <a:pathLst>
            <a:path>
              <a:moveTo>
                <a:pt x="45720" y="0"/>
              </a:moveTo>
              <a:lnTo>
                <a:pt x="45720" y="571773"/>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81B656-F77E-5D4E-8889-7AAEBF3D87A7}">
      <dsp:nvSpPr>
        <dsp:cNvPr id="0" name=""/>
        <dsp:cNvSpPr/>
      </dsp:nvSpPr>
      <dsp:spPr>
        <a:xfrm>
          <a:off x="4234178" y="1252967"/>
          <a:ext cx="1201433" cy="571773"/>
        </a:xfrm>
        <a:custGeom>
          <a:avLst/>
          <a:gdLst/>
          <a:ahLst/>
          <a:cxnLst/>
          <a:rect l="0" t="0" r="0" b="0"/>
          <a:pathLst>
            <a:path>
              <a:moveTo>
                <a:pt x="0" y="0"/>
              </a:moveTo>
              <a:lnTo>
                <a:pt x="0" y="389646"/>
              </a:lnTo>
              <a:lnTo>
                <a:pt x="1201433" y="389646"/>
              </a:lnTo>
              <a:lnTo>
                <a:pt x="1201433" y="57177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745CFD-1482-DF4B-A939-AC3B6E036518}">
      <dsp:nvSpPr>
        <dsp:cNvPr id="0" name=""/>
        <dsp:cNvSpPr/>
      </dsp:nvSpPr>
      <dsp:spPr>
        <a:xfrm>
          <a:off x="2987025" y="3073139"/>
          <a:ext cx="91440" cy="571773"/>
        </a:xfrm>
        <a:custGeom>
          <a:avLst/>
          <a:gdLst/>
          <a:ahLst/>
          <a:cxnLst/>
          <a:rect l="0" t="0" r="0" b="0"/>
          <a:pathLst>
            <a:path>
              <a:moveTo>
                <a:pt x="45720" y="0"/>
              </a:moveTo>
              <a:lnTo>
                <a:pt x="45720" y="571773"/>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2F5B70-6FC5-8B42-9687-22C905936EC3}">
      <dsp:nvSpPr>
        <dsp:cNvPr id="0" name=""/>
        <dsp:cNvSpPr/>
      </dsp:nvSpPr>
      <dsp:spPr>
        <a:xfrm>
          <a:off x="3032745" y="1252967"/>
          <a:ext cx="1201433" cy="571773"/>
        </a:xfrm>
        <a:custGeom>
          <a:avLst/>
          <a:gdLst/>
          <a:ahLst/>
          <a:cxnLst/>
          <a:rect l="0" t="0" r="0" b="0"/>
          <a:pathLst>
            <a:path>
              <a:moveTo>
                <a:pt x="1201433" y="0"/>
              </a:moveTo>
              <a:lnTo>
                <a:pt x="1201433" y="389646"/>
              </a:lnTo>
              <a:lnTo>
                <a:pt x="0" y="389646"/>
              </a:lnTo>
              <a:lnTo>
                <a:pt x="0" y="57177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0666DE-E450-DA48-BCC5-D4E78C652509}">
      <dsp:nvSpPr>
        <dsp:cNvPr id="0" name=""/>
        <dsp:cNvSpPr/>
      </dsp:nvSpPr>
      <dsp:spPr>
        <a:xfrm>
          <a:off x="3251187" y="4568"/>
          <a:ext cx="1965982" cy="124839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F1A3DAD9-D48B-6E44-AC45-1A0B7D662C92}">
      <dsp:nvSpPr>
        <dsp:cNvPr id="0" name=""/>
        <dsp:cNvSpPr/>
      </dsp:nvSpPr>
      <dsp:spPr>
        <a:xfrm>
          <a:off x="3469630" y="212088"/>
          <a:ext cx="1965982" cy="12483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SSL Record Protocol provides two services for SSL connections</a:t>
          </a:r>
        </a:p>
      </dsp:txBody>
      <dsp:txXfrm>
        <a:off x="3506194" y="248652"/>
        <a:ext cx="1892854" cy="1175270"/>
      </dsp:txXfrm>
    </dsp:sp>
    <dsp:sp modelId="{B1724726-A58F-7545-B2AE-99DC70D547B2}">
      <dsp:nvSpPr>
        <dsp:cNvPr id="0" name=""/>
        <dsp:cNvSpPr/>
      </dsp:nvSpPr>
      <dsp:spPr>
        <a:xfrm>
          <a:off x="2049753" y="1824740"/>
          <a:ext cx="1965982" cy="124839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94ACB980-0F0E-8D42-B504-833C27F91233}">
      <dsp:nvSpPr>
        <dsp:cNvPr id="0" name=""/>
        <dsp:cNvSpPr/>
      </dsp:nvSpPr>
      <dsp:spPr>
        <a:xfrm>
          <a:off x="2268196" y="2032260"/>
          <a:ext cx="1965982" cy="12483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t>Confidentiality</a:t>
          </a:r>
        </a:p>
      </dsp:txBody>
      <dsp:txXfrm>
        <a:off x="2304760" y="2068824"/>
        <a:ext cx="1892854" cy="1175270"/>
      </dsp:txXfrm>
    </dsp:sp>
    <dsp:sp modelId="{4A6CF63D-C2C1-AE4B-A256-642EC618AECC}">
      <dsp:nvSpPr>
        <dsp:cNvPr id="0" name=""/>
        <dsp:cNvSpPr/>
      </dsp:nvSpPr>
      <dsp:spPr>
        <a:xfrm>
          <a:off x="2049753" y="3644912"/>
          <a:ext cx="1965982" cy="124839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69073AAC-82F5-1F48-A38E-5522B6070E19}">
      <dsp:nvSpPr>
        <dsp:cNvPr id="0" name=""/>
        <dsp:cNvSpPr/>
      </dsp:nvSpPr>
      <dsp:spPr>
        <a:xfrm>
          <a:off x="2268196" y="3852432"/>
          <a:ext cx="1965982" cy="12483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The Handshake Protocol defines a shared secret key that is used for conventional encryption of SSL payloads</a:t>
          </a:r>
        </a:p>
      </dsp:txBody>
      <dsp:txXfrm>
        <a:off x="2304760" y="3888996"/>
        <a:ext cx="1892854" cy="1175270"/>
      </dsp:txXfrm>
    </dsp:sp>
    <dsp:sp modelId="{0F8E1B80-58AD-1343-89E8-26802053649D}">
      <dsp:nvSpPr>
        <dsp:cNvPr id="0" name=""/>
        <dsp:cNvSpPr/>
      </dsp:nvSpPr>
      <dsp:spPr>
        <a:xfrm>
          <a:off x="4452621" y="1824740"/>
          <a:ext cx="1965982" cy="124839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36875EB-CA94-4E44-A012-9BB076991EF3}">
      <dsp:nvSpPr>
        <dsp:cNvPr id="0" name=""/>
        <dsp:cNvSpPr/>
      </dsp:nvSpPr>
      <dsp:spPr>
        <a:xfrm>
          <a:off x="4671063" y="2032260"/>
          <a:ext cx="1965982" cy="12483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t>Message integrity</a:t>
          </a:r>
        </a:p>
      </dsp:txBody>
      <dsp:txXfrm>
        <a:off x="4707627" y="2068824"/>
        <a:ext cx="1892854" cy="1175270"/>
      </dsp:txXfrm>
    </dsp:sp>
    <dsp:sp modelId="{8D55188E-69DA-EC4C-9CE9-02362F072450}">
      <dsp:nvSpPr>
        <dsp:cNvPr id="0" name=""/>
        <dsp:cNvSpPr/>
      </dsp:nvSpPr>
      <dsp:spPr>
        <a:xfrm>
          <a:off x="4452621" y="3644912"/>
          <a:ext cx="1965982" cy="1248398"/>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C5708691-E4DA-5243-B318-3C8F2C9C5C70}">
      <dsp:nvSpPr>
        <dsp:cNvPr id="0" name=""/>
        <dsp:cNvSpPr/>
      </dsp:nvSpPr>
      <dsp:spPr>
        <a:xfrm>
          <a:off x="4671063" y="3852432"/>
          <a:ext cx="1965982" cy="12483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The Handshake Protocol also defines a shared secret key that is used to form </a:t>
          </a:r>
          <a:r>
            <a:rPr lang="en-US" sz="1300" b="1" kern="1200" dirty="0"/>
            <a:t>a Message Authentication Code </a:t>
          </a:r>
          <a:r>
            <a:rPr lang="en-US" sz="1300" kern="1200" dirty="0"/>
            <a:t>(MAC)</a:t>
          </a:r>
        </a:p>
      </dsp:txBody>
      <dsp:txXfrm>
        <a:off x="4707627" y="3888996"/>
        <a:ext cx="1892854" cy="117527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241DA-95DB-1240-B61B-555A5A9A448B}">
      <dsp:nvSpPr>
        <dsp:cNvPr id="0" name=""/>
        <dsp:cNvSpPr/>
      </dsp:nvSpPr>
      <dsp:spPr>
        <a:xfrm>
          <a:off x="0" y="52529"/>
          <a:ext cx="3965575" cy="633600"/>
        </a:xfrm>
        <a:prstGeom prst="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i="0" kern="1200" dirty="0">
              <a:solidFill>
                <a:schemeClr val="tx1"/>
              </a:solidFill>
            </a:rPr>
            <a:t>Differences include:</a:t>
          </a:r>
        </a:p>
      </dsp:txBody>
      <dsp:txXfrm>
        <a:off x="0" y="52529"/>
        <a:ext cx="3965575" cy="633600"/>
      </dsp:txXfrm>
    </dsp:sp>
    <dsp:sp modelId="{798F8C2B-9F50-584F-8711-71BA7DBF532A}">
      <dsp:nvSpPr>
        <dsp:cNvPr id="0" name=""/>
        <dsp:cNvSpPr/>
      </dsp:nvSpPr>
      <dsp:spPr>
        <a:xfrm>
          <a:off x="0" y="686129"/>
          <a:ext cx="3965575" cy="39857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solidFill>
                <a:schemeClr val="tx2">
                  <a:lumMod val="10000"/>
                </a:schemeClr>
              </a:solidFill>
            </a:rPr>
            <a:t>Version number	</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Message Authentication Code</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Pseudorandom function</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Alert keys</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Cipher suites</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Client certificate types</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Certificate_verify and Finished Messages</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Cryptographic computations</a:t>
          </a:r>
          <a:endParaRPr lang="en-US" sz="2200" kern="1200" dirty="0">
            <a:solidFill>
              <a:schemeClr val="tx2">
                <a:lumMod val="10000"/>
              </a:schemeClr>
            </a:solidFill>
          </a:endParaRPr>
        </a:p>
        <a:p>
          <a:pPr marL="228600" lvl="1" indent="-228600" algn="l" defTabSz="977900">
            <a:lnSpc>
              <a:spcPct val="90000"/>
            </a:lnSpc>
            <a:spcBef>
              <a:spcPct val="0"/>
            </a:spcBef>
            <a:spcAft>
              <a:spcPct val="15000"/>
            </a:spcAft>
            <a:buChar char="•"/>
          </a:pPr>
          <a:r>
            <a:rPr lang="en-US" sz="2200" kern="1200">
              <a:solidFill>
                <a:schemeClr val="tx2">
                  <a:lumMod val="10000"/>
                </a:schemeClr>
              </a:solidFill>
            </a:rPr>
            <a:t>Padding </a:t>
          </a:r>
          <a:endParaRPr lang="en-US" sz="2200" kern="1200" dirty="0">
            <a:solidFill>
              <a:schemeClr val="tx2">
                <a:lumMod val="10000"/>
              </a:schemeClr>
            </a:solidFill>
          </a:endParaRPr>
        </a:p>
      </dsp:txBody>
      <dsp:txXfrm>
        <a:off x="0" y="686129"/>
        <a:ext cx="3965575" cy="398573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243F9-EDC8-B14B-AC76-887BD76DC094}">
      <dsp:nvSpPr>
        <dsp:cNvPr id="0" name=""/>
        <dsp:cNvSpPr/>
      </dsp:nvSpPr>
      <dsp:spPr>
        <a:xfrm rot="16200000">
          <a:off x="-534780" y="539204"/>
          <a:ext cx="5334000" cy="4255590"/>
        </a:xfrm>
        <a:prstGeom prst="flowChartManualOperati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rtl="0">
            <a:lnSpc>
              <a:spcPct val="90000"/>
            </a:lnSpc>
            <a:spcBef>
              <a:spcPct val="0"/>
            </a:spcBef>
            <a:spcAft>
              <a:spcPct val="35000"/>
            </a:spcAft>
            <a:buNone/>
          </a:pPr>
          <a:r>
            <a:rPr lang="en-US" sz="2000" b="1" i="0" kern="1200" dirty="0"/>
            <a:t>For HTTPS, the agent acting as the HTTP client also acts as the TLS client</a:t>
          </a:r>
        </a:p>
        <a:p>
          <a:pPr marL="114300" lvl="1" indent="-114300" algn="l" defTabSz="666750" rtl="0">
            <a:lnSpc>
              <a:spcPct val="90000"/>
            </a:lnSpc>
            <a:spcBef>
              <a:spcPct val="0"/>
            </a:spcBef>
            <a:spcAft>
              <a:spcPct val="15000"/>
            </a:spcAft>
            <a:buChar char="•"/>
          </a:pPr>
          <a:r>
            <a:rPr lang="en-US" sz="1500" kern="1200" dirty="0"/>
            <a:t>The client initiates a connection to the server on the appropriate port and then sends the TLS </a:t>
          </a:r>
          <a:r>
            <a:rPr lang="en-US" sz="1500" kern="1200" dirty="0" err="1"/>
            <a:t>ClientHello</a:t>
          </a:r>
          <a:r>
            <a:rPr lang="en-US" sz="1500" kern="1200" dirty="0"/>
            <a:t> to begin the TLS handshake</a:t>
          </a:r>
        </a:p>
        <a:p>
          <a:pPr marL="114300" lvl="1" indent="-114300" algn="l" defTabSz="666750" rtl="0">
            <a:lnSpc>
              <a:spcPct val="90000"/>
            </a:lnSpc>
            <a:spcBef>
              <a:spcPct val="0"/>
            </a:spcBef>
            <a:spcAft>
              <a:spcPct val="15000"/>
            </a:spcAft>
            <a:buChar char="•"/>
          </a:pPr>
          <a:r>
            <a:rPr lang="en-US" sz="1500" kern="1200" dirty="0"/>
            <a:t>When the TLS handshake has finished, the client may then initiate the first HTTP request</a:t>
          </a:r>
        </a:p>
        <a:p>
          <a:pPr marL="114300" lvl="1" indent="-114300" algn="l" defTabSz="666750" rtl="0">
            <a:lnSpc>
              <a:spcPct val="90000"/>
            </a:lnSpc>
            <a:spcBef>
              <a:spcPct val="0"/>
            </a:spcBef>
            <a:spcAft>
              <a:spcPct val="15000"/>
            </a:spcAft>
            <a:buChar char="•"/>
          </a:pPr>
          <a:r>
            <a:rPr lang="en-US" sz="1500" kern="1200" dirty="0"/>
            <a:t>All HTTP data is to be sent as TLS application data</a:t>
          </a:r>
        </a:p>
      </dsp:txBody>
      <dsp:txXfrm rot="5400000">
        <a:off x="4425" y="1066799"/>
        <a:ext cx="4255590" cy="3200400"/>
      </dsp:txXfrm>
    </dsp:sp>
    <dsp:sp modelId="{922E74D8-B301-024A-BF12-CB5C072F8081}">
      <dsp:nvSpPr>
        <dsp:cNvPr id="0" name=""/>
        <dsp:cNvSpPr/>
      </dsp:nvSpPr>
      <dsp:spPr>
        <a:xfrm rot="16200000">
          <a:off x="4039979" y="539204"/>
          <a:ext cx="5334000" cy="4255590"/>
        </a:xfrm>
        <a:prstGeom prst="flowChartManualOperation">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rtl="0">
            <a:lnSpc>
              <a:spcPct val="90000"/>
            </a:lnSpc>
            <a:spcBef>
              <a:spcPct val="0"/>
            </a:spcBef>
            <a:spcAft>
              <a:spcPct val="35000"/>
            </a:spcAft>
            <a:buNone/>
          </a:pPr>
          <a:r>
            <a:rPr lang="en-US" sz="2000" b="1" i="0" kern="1200" dirty="0"/>
            <a:t>There are three levels of awareness of a connection in HTTPS:</a:t>
          </a:r>
        </a:p>
        <a:p>
          <a:pPr marL="114300" lvl="1" indent="-114300" algn="l" defTabSz="666750" rtl="0">
            <a:lnSpc>
              <a:spcPct val="90000"/>
            </a:lnSpc>
            <a:spcBef>
              <a:spcPct val="0"/>
            </a:spcBef>
            <a:spcAft>
              <a:spcPct val="15000"/>
            </a:spcAft>
            <a:buChar char="•"/>
          </a:pPr>
          <a:r>
            <a:rPr lang="en-US" sz="1500" kern="1200" dirty="0"/>
            <a:t>At the HTTP level, an HTTP client requests a connection to an HTTP server by sending a connection request to the next lowest layer</a:t>
          </a:r>
        </a:p>
        <a:p>
          <a:pPr marL="228600" lvl="2" indent="-114300" algn="l" defTabSz="666750" rtl="0">
            <a:lnSpc>
              <a:spcPct val="90000"/>
            </a:lnSpc>
            <a:spcBef>
              <a:spcPct val="0"/>
            </a:spcBef>
            <a:spcAft>
              <a:spcPct val="15000"/>
            </a:spcAft>
            <a:buChar char="•"/>
          </a:pPr>
          <a:r>
            <a:rPr lang="en-US" sz="1500" kern="1200" dirty="0"/>
            <a:t>Typically the next lowest layer is TCP, but it may also be TLS/SSL</a:t>
          </a:r>
        </a:p>
        <a:p>
          <a:pPr marL="114300" lvl="1" indent="-114300" algn="l" defTabSz="666750" rtl="0">
            <a:lnSpc>
              <a:spcPct val="90000"/>
            </a:lnSpc>
            <a:spcBef>
              <a:spcPct val="0"/>
            </a:spcBef>
            <a:spcAft>
              <a:spcPct val="15000"/>
            </a:spcAft>
            <a:buChar char="•"/>
          </a:pPr>
          <a:r>
            <a:rPr lang="en-US" sz="1500" kern="1200" dirty="0"/>
            <a:t>At the level of TLS, a session is established between a TLS client and a TLS server</a:t>
          </a:r>
        </a:p>
        <a:p>
          <a:pPr marL="228600" lvl="2" indent="-114300" algn="l" defTabSz="666750" rtl="0">
            <a:lnSpc>
              <a:spcPct val="90000"/>
            </a:lnSpc>
            <a:spcBef>
              <a:spcPct val="0"/>
            </a:spcBef>
            <a:spcAft>
              <a:spcPct val="15000"/>
            </a:spcAft>
            <a:buChar char="•"/>
          </a:pPr>
          <a:r>
            <a:rPr lang="en-US" sz="1500" kern="1200" dirty="0"/>
            <a:t>This session can support one or more connections at any time</a:t>
          </a:r>
        </a:p>
        <a:p>
          <a:pPr marL="114300" lvl="1" indent="-114300" algn="l" defTabSz="666750" rtl="0">
            <a:lnSpc>
              <a:spcPct val="90000"/>
            </a:lnSpc>
            <a:spcBef>
              <a:spcPct val="0"/>
            </a:spcBef>
            <a:spcAft>
              <a:spcPct val="15000"/>
            </a:spcAft>
            <a:buChar char="•"/>
          </a:pPr>
          <a:r>
            <a:rPr lang="en-US" sz="1500" kern="1200" dirty="0"/>
            <a:t>A TLS request to establish a connection begins with the establishment of a TCP connection between the TCP entity on the client side and the TCP entity on the server side</a:t>
          </a:r>
        </a:p>
      </dsp:txBody>
      <dsp:txXfrm rot="5400000">
        <a:off x="4579184" y="1066799"/>
        <a:ext cx="4255590" cy="32004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5F79C-3779-9641-86F9-41B71D0EFB8D}">
      <dsp:nvSpPr>
        <dsp:cNvPr id="0" name=""/>
        <dsp:cNvSpPr/>
      </dsp:nvSpPr>
      <dsp:spPr>
        <a:xfrm>
          <a:off x="4243871" y="1577337"/>
          <a:ext cx="1829623" cy="1829623"/>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2">
              <a:lumMod val="75000"/>
            </a:schemeClr>
          </a:solidFill>
        </a:ln>
        <a:effectLst/>
      </dsp:spPr>
      <dsp:style>
        <a:lnRef idx="0">
          <a:scrgbClr r="0" g="0" b="0"/>
        </a:lnRef>
        <a:fillRef idx="3">
          <a:scrgbClr r="0" g="0" b="0"/>
        </a:fillRef>
        <a:effectRef idx="0">
          <a:scrgbClr r="0" g="0" b="0"/>
        </a:effectRef>
        <a:fontRef idx="minor">
          <a:schemeClr val="tx1"/>
        </a:fontRef>
      </dsp:style>
    </dsp:sp>
    <dsp:sp modelId="{9E0F2848-B81F-0647-86AC-605FA44547F1}">
      <dsp:nvSpPr>
        <dsp:cNvPr id="0" name=""/>
        <dsp:cNvSpPr/>
      </dsp:nvSpPr>
      <dsp:spPr>
        <a:xfrm>
          <a:off x="4199396" y="54867"/>
          <a:ext cx="3100051" cy="153536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2">
                  <a:lumMod val="10000"/>
                </a:schemeClr>
              </a:solidFill>
            </a:rPr>
            <a:t>A protocol for secure network communications designed to be relatively simple and inexpensive to implement</a:t>
          </a:r>
        </a:p>
      </dsp:txBody>
      <dsp:txXfrm>
        <a:off x="4199396" y="54867"/>
        <a:ext cx="3100051" cy="1535368"/>
      </dsp:txXfrm>
    </dsp:sp>
    <dsp:sp modelId="{AC9ED159-B8F2-B645-AF6C-41AA87AA5DCD}">
      <dsp:nvSpPr>
        <dsp:cNvPr id="0" name=""/>
        <dsp:cNvSpPr/>
      </dsp:nvSpPr>
      <dsp:spPr>
        <a:xfrm>
          <a:off x="4939860" y="2082836"/>
          <a:ext cx="1829623" cy="1829623"/>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2">
              <a:lumMod val="75000"/>
            </a:schemeClr>
          </a:solidFill>
        </a:ln>
        <a:effectLst/>
      </dsp:spPr>
      <dsp:style>
        <a:lnRef idx="0">
          <a:scrgbClr r="0" g="0" b="0"/>
        </a:lnRef>
        <a:fillRef idx="3">
          <a:scrgbClr r="0" g="0" b="0"/>
        </a:fillRef>
        <a:effectRef idx="0">
          <a:scrgbClr r="0" g="0" b="0"/>
        </a:effectRef>
        <a:fontRef idx="minor">
          <a:schemeClr val="tx1"/>
        </a:fontRef>
      </dsp:style>
    </dsp:sp>
    <dsp:sp modelId="{9729B67E-7F7E-7C42-BE9E-D6E84DF2EFA2}">
      <dsp:nvSpPr>
        <dsp:cNvPr id="0" name=""/>
        <dsp:cNvSpPr/>
      </dsp:nvSpPr>
      <dsp:spPr>
        <a:xfrm>
          <a:off x="6696841" y="1393274"/>
          <a:ext cx="2339369" cy="196251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The initial version, SSH1 was focused on providing a secure remote logon facility to replace TELNET and other remote logon schemes that provided no security</a:t>
          </a:r>
        </a:p>
      </dsp:txBody>
      <dsp:txXfrm>
        <a:off x="6696841" y="1393274"/>
        <a:ext cx="2339369" cy="1962512"/>
      </dsp:txXfrm>
    </dsp:sp>
    <dsp:sp modelId="{ED9DD3D6-D62E-0E43-9597-323BCFD1FE44}">
      <dsp:nvSpPr>
        <dsp:cNvPr id="0" name=""/>
        <dsp:cNvSpPr/>
      </dsp:nvSpPr>
      <dsp:spPr>
        <a:xfrm>
          <a:off x="4674199" y="2901462"/>
          <a:ext cx="1829623" cy="1829623"/>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2">
              <a:lumMod val="75000"/>
            </a:schemeClr>
          </a:solidFill>
        </a:ln>
        <a:effectLst/>
      </dsp:spPr>
      <dsp:style>
        <a:lnRef idx="0">
          <a:scrgbClr r="0" g="0" b="0"/>
        </a:lnRef>
        <a:fillRef idx="3">
          <a:scrgbClr r="0" g="0" b="0"/>
        </a:fillRef>
        <a:effectRef idx="0">
          <a:scrgbClr r="0" g="0" b="0"/>
        </a:effectRef>
        <a:fontRef idx="minor">
          <a:schemeClr val="tx1"/>
        </a:fontRef>
      </dsp:style>
    </dsp:sp>
    <dsp:sp modelId="{9D8BBF0B-0E41-C941-BD2B-D2E6AEB8D500}">
      <dsp:nvSpPr>
        <dsp:cNvPr id="0" name=""/>
        <dsp:cNvSpPr/>
      </dsp:nvSpPr>
      <dsp:spPr>
        <a:xfrm>
          <a:off x="5949539" y="3664529"/>
          <a:ext cx="3248493" cy="13330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2">
                  <a:lumMod val="10000"/>
                </a:schemeClr>
              </a:solidFill>
            </a:rPr>
            <a:t>SSH also provides a more general client/server capability and can be used for such network functions as file transfer and e-mail</a:t>
          </a:r>
        </a:p>
      </dsp:txBody>
      <dsp:txXfrm>
        <a:off x="5949539" y="3664529"/>
        <a:ext cx="3248493" cy="1333011"/>
      </dsp:txXfrm>
    </dsp:sp>
    <dsp:sp modelId="{24880C52-494B-2E44-9D04-E1CB3B7B52AB}">
      <dsp:nvSpPr>
        <dsp:cNvPr id="0" name=""/>
        <dsp:cNvSpPr/>
      </dsp:nvSpPr>
      <dsp:spPr>
        <a:xfrm>
          <a:off x="3813544" y="2901462"/>
          <a:ext cx="1829623" cy="1829623"/>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2">
              <a:lumMod val="75000"/>
            </a:schemeClr>
          </a:solidFill>
        </a:ln>
        <a:effectLst/>
      </dsp:spPr>
      <dsp:style>
        <a:lnRef idx="0">
          <a:scrgbClr r="0" g="0" b="0"/>
        </a:lnRef>
        <a:fillRef idx="3">
          <a:scrgbClr r="0" g="0" b="0"/>
        </a:fillRef>
        <a:effectRef idx="0">
          <a:scrgbClr r="0" g="0" b="0"/>
        </a:effectRef>
        <a:fontRef idx="minor">
          <a:schemeClr val="tx1"/>
        </a:fontRef>
      </dsp:style>
    </dsp:sp>
    <dsp:sp modelId="{8E7C9912-89D3-4C41-8230-27CA7AE2247F}">
      <dsp:nvSpPr>
        <dsp:cNvPr id="0" name=""/>
        <dsp:cNvSpPr/>
      </dsp:nvSpPr>
      <dsp:spPr>
        <a:xfrm>
          <a:off x="79429" y="3981985"/>
          <a:ext cx="5595227" cy="13330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2">
                  <a:lumMod val="10000"/>
                </a:schemeClr>
              </a:solidFill>
            </a:rPr>
            <a:t>SSH2 fixes a number of security flaws in the original scheme</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Is documented as a proposed standard in IETF </a:t>
          </a:r>
          <a:r>
            <a:rPr lang="en-US" sz="1800" kern="1200" dirty="0" err="1">
              <a:solidFill>
                <a:schemeClr val="tx2">
                  <a:lumMod val="10000"/>
                </a:schemeClr>
              </a:solidFill>
            </a:rPr>
            <a:t>RFCs</a:t>
          </a:r>
          <a:r>
            <a:rPr lang="en-US" sz="1800" kern="1200" dirty="0">
              <a:solidFill>
                <a:schemeClr val="tx2">
                  <a:lumMod val="10000"/>
                </a:schemeClr>
              </a:solidFill>
            </a:rPr>
            <a:t> 4250 through 4256</a:t>
          </a:r>
        </a:p>
      </dsp:txBody>
      <dsp:txXfrm>
        <a:off x="79429" y="3981985"/>
        <a:ext cx="5595227" cy="1333011"/>
      </dsp:txXfrm>
    </dsp:sp>
    <dsp:sp modelId="{61BC6099-4252-054E-876A-CD1D818CCB14}">
      <dsp:nvSpPr>
        <dsp:cNvPr id="0" name=""/>
        <dsp:cNvSpPr/>
      </dsp:nvSpPr>
      <dsp:spPr>
        <a:xfrm>
          <a:off x="3547882" y="2082836"/>
          <a:ext cx="1829623" cy="1829623"/>
        </a:xfrm>
        <a:prstGeom prst="ellipse">
          <a:avLst/>
        </a:prstGeom>
        <a:blipFill rotWithShape="1">
          <a:blip xmlns:r="http://schemas.openxmlformats.org/officeDocument/2006/relationships" r:embed="rId1">
            <a:duotone>
              <a:schemeClr val="accent1">
                <a:alpha val="50000"/>
                <a:hueOff val="0"/>
                <a:satOff val="0"/>
                <a:lumOff val="0"/>
                <a:alphaOff val="0"/>
                <a:shade val="10000"/>
                <a:satMod val="135000"/>
              </a:schemeClr>
              <a:schemeClr val="accent1">
                <a:alpha val="50000"/>
                <a:hueOff val="0"/>
                <a:satOff val="0"/>
                <a:lumOff val="0"/>
                <a:alphaOff val="0"/>
                <a:satMod val="150000"/>
                <a:lumMod val="110000"/>
              </a:schemeClr>
            </a:duotone>
          </a:blip>
          <a:stretch/>
        </a:blipFill>
        <a:ln>
          <a:solidFill>
            <a:schemeClr val="tx2">
              <a:lumMod val="75000"/>
            </a:schemeClr>
          </a:solidFill>
        </a:ln>
        <a:effectLst/>
      </dsp:spPr>
      <dsp:style>
        <a:lnRef idx="0">
          <a:scrgbClr r="0" g="0" b="0"/>
        </a:lnRef>
        <a:fillRef idx="3">
          <a:scrgbClr r="0" g="0" b="0"/>
        </a:fillRef>
        <a:effectRef idx="0">
          <a:scrgbClr r="0" g="0" b="0"/>
        </a:effectRef>
        <a:fontRef idx="minor">
          <a:schemeClr val="tx1"/>
        </a:fontRef>
      </dsp:style>
    </dsp:sp>
    <dsp:sp modelId="{4FA535E4-9CFF-2B43-9F59-95A3030005B9}">
      <dsp:nvSpPr>
        <dsp:cNvPr id="0" name=""/>
        <dsp:cNvSpPr/>
      </dsp:nvSpPr>
      <dsp:spPr>
        <a:xfrm>
          <a:off x="619044" y="-87501"/>
          <a:ext cx="3265029" cy="492406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800100" rtl="0">
            <a:lnSpc>
              <a:spcPct val="90000"/>
            </a:lnSpc>
            <a:spcBef>
              <a:spcPct val="0"/>
            </a:spcBef>
            <a:spcAft>
              <a:spcPct val="35000"/>
            </a:spcAft>
            <a:buNone/>
          </a:pPr>
          <a:r>
            <a:rPr lang="en-US" sz="1800" kern="1200" dirty="0">
              <a:solidFill>
                <a:schemeClr val="tx2">
                  <a:lumMod val="10000"/>
                </a:schemeClr>
              </a:solidFill>
            </a:rPr>
            <a:t>SSH client and server applications are widely available for most operating systems</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Has become the method of choice for remote login and X tunneling</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Is rapidly becoming one of the most pervasive applications for encryption technology outside of embedded systems</a:t>
          </a:r>
        </a:p>
      </dsp:txBody>
      <dsp:txXfrm>
        <a:off x="619044" y="-87501"/>
        <a:ext cx="3265029" cy="492406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97B5D-0D3A-F94E-B2A1-7BC3658561E2}">
      <dsp:nvSpPr>
        <dsp:cNvPr id="0" name=""/>
        <dsp:cNvSpPr/>
      </dsp:nvSpPr>
      <dsp:spPr>
        <a:xfrm>
          <a:off x="0" y="466237"/>
          <a:ext cx="7570787" cy="1464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7577" tIns="312420" rIns="587577"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The client sends a message to the server that contains the client’s public key, with the message signed by the client’s private key</a:t>
          </a:r>
        </a:p>
        <a:p>
          <a:pPr marL="114300" lvl="1" indent="-114300" algn="l" defTabSz="666750" rtl="0">
            <a:lnSpc>
              <a:spcPct val="90000"/>
            </a:lnSpc>
            <a:spcBef>
              <a:spcPct val="0"/>
            </a:spcBef>
            <a:spcAft>
              <a:spcPct val="15000"/>
            </a:spcAft>
            <a:buChar char="•"/>
          </a:pPr>
          <a:r>
            <a:rPr lang="en-US" sz="1500" kern="1200" dirty="0"/>
            <a:t>When the server receives this message, it checks whether the supplied key is acceptable for authentication and, if so, it checks whether the signature is correct</a:t>
          </a:r>
        </a:p>
      </dsp:txBody>
      <dsp:txXfrm>
        <a:off x="0" y="466237"/>
        <a:ext cx="7570787" cy="1464750"/>
      </dsp:txXfrm>
    </dsp:sp>
    <dsp:sp modelId="{CB6F6A9F-DF2A-7743-A886-26B2E17D0808}">
      <dsp:nvSpPr>
        <dsp:cNvPr id="0" name=""/>
        <dsp:cNvSpPr/>
      </dsp:nvSpPr>
      <dsp:spPr>
        <a:xfrm>
          <a:off x="378539" y="244837"/>
          <a:ext cx="1503005" cy="44280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marL="0" lvl="0" indent="0" algn="l" defTabSz="666750" rtl="0">
            <a:lnSpc>
              <a:spcPct val="90000"/>
            </a:lnSpc>
            <a:spcBef>
              <a:spcPct val="0"/>
            </a:spcBef>
            <a:spcAft>
              <a:spcPct val="35000"/>
            </a:spcAft>
            <a:buNone/>
          </a:pPr>
          <a:r>
            <a:rPr lang="en-US" sz="1500" kern="1200" dirty="0" err="1"/>
            <a:t>Publickey</a:t>
          </a:r>
          <a:endParaRPr lang="en-US" sz="1500" kern="1200" dirty="0"/>
        </a:p>
      </dsp:txBody>
      <dsp:txXfrm>
        <a:off x="400155" y="266453"/>
        <a:ext cx="1459773" cy="399568"/>
      </dsp:txXfrm>
    </dsp:sp>
    <dsp:sp modelId="{A9E15CF1-B9FC-7C4D-B27D-1A716F4A49C1}">
      <dsp:nvSpPr>
        <dsp:cNvPr id="0" name=""/>
        <dsp:cNvSpPr/>
      </dsp:nvSpPr>
      <dsp:spPr>
        <a:xfrm>
          <a:off x="0" y="2233387"/>
          <a:ext cx="7570787" cy="826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7577" tIns="312420" rIns="587577"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The client sends a message containing a plaintext password, which is protected by encryption by the Transport Layer Protocol</a:t>
          </a:r>
        </a:p>
      </dsp:txBody>
      <dsp:txXfrm>
        <a:off x="0" y="2233387"/>
        <a:ext cx="7570787" cy="826875"/>
      </dsp:txXfrm>
    </dsp:sp>
    <dsp:sp modelId="{867546DD-463E-8C4B-A426-B0AEC918C917}">
      <dsp:nvSpPr>
        <dsp:cNvPr id="0" name=""/>
        <dsp:cNvSpPr/>
      </dsp:nvSpPr>
      <dsp:spPr>
        <a:xfrm>
          <a:off x="378539" y="2011987"/>
          <a:ext cx="1489491" cy="44280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marL="0" lvl="0" indent="0" algn="l" defTabSz="666750" rtl="0">
            <a:lnSpc>
              <a:spcPct val="90000"/>
            </a:lnSpc>
            <a:spcBef>
              <a:spcPct val="0"/>
            </a:spcBef>
            <a:spcAft>
              <a:spcPct val="35000"/>
            </a:spcAft>
            <a:buNone/>
          </a:pPr>
          <a:r>
            <a:rPr lang="en-US" sz="1500" kern="1200" dirty="0"/>
            <a:t>Password</a:t>
          </a:r>
        </a:p>
      </dsp:txBody>
      <dsp:txXfrm>
        <a:off x="400155" y="2033603"/>
        <a:ext cx="1446259" cy="399568"/>
      </dsp:txXfrm>
    </dsp:sp>
    <dsp:sp modelId="{2227D354-F076-8448-97EC-B2C644B6D4B0}">
      <dsp:nvSpPr>
        <dsp:cNvPr id="0" name=""/>
        <dsp:cNvSpPr/>
      </dsp:nvSpPr>
      <dsp:spPr>
        <a:xfrm>
          <a:off x="0" y="3362662"/>
          <a:ext cx="7570787" cy="1488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7577" tIns="312420" rIns="587577"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Authentication is performed on the client’s host rather than the client itself</a:t>
          </a:r>
        </a:p>
        <a:p>
          <a:pPr marL="114300" lvl="1" indent="-114300" algn="l" defTabSz="666750" rtl="0">
            <a:lnSpc>
              <a:spcPct val="90000"/>
            </a:lnSpc>
            <a:spcBef>
              <a:spcPct val="0"/>
            </a:spcBef>
            <a:spcAft>
              <a:spcPct val="15000"/>
            </a:spcAft>
            <a:buChar char="•"/>
          </a:pPr>
          <a:r>
            <a:rPr lang="en-US" sz="1500" kern="1200" dirty="0"/>
            <a:t>This method works by having the client send a signature created with the private key of the client host</a:t>
          </a:r>
        </a:p>
        <a:p>
          <a:pPr marL="114300" lvl="1" indent="-114300" algn="l" defTabSz="666750" rtl="0">
            <a:lnSpc>
              <a:spcPct val="90000"/>
            </a:lnSpc>
            <a:spcBef>
              <a:spcPct val="0"/>
            </a:spcBef>
            <a:spcAft>
              <a:spcPct val="15000"/>
            </a:spcAft>
            <a:buChar char="•"/>
          </a:pPr>
          <a:r>
            <a:rPr lang="en-US" sz="1500" kern="1200" dirty="0"/>
            <a:t>Rather than directly verifying the user’s identity, the SSH server verifies the identity of the client host</a:t>
          </a:r>
        </a:p>
      </dsp:txBody>
      <dsp:txXfrm>
        <a:off x="0" y="3362662"/>
        <a:ext cx="7570787" cy="1488375"/>
      </dsp:txXfrm>
    </dsp:sp>
    <dsp:sp modelId="{649C3960-89E3-9746-A22D-D6BF80257348}">
      <dsp:nvSpPr>
        <dsp:cNvPr id="0" name=""/>
        <dsp:cNvSpPr/>
      </dsp:nvSpPr>
      <dsp:spPr>
        <a:xfrm>
          <a:off x="378539" y="3141262"/>
          <a:ext cx="1641959" cy="44280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marL="0" lvl="0" indent="0" algn="l" defTabSz="666750" rtl="0">
            <a:lnSpc>
              <a:spcPct val="90000"/>
            </a:lnSpc>
            <a:spcBef>
              <a:spcPct val="0"/>
            </a:spcBef>
            <a:spcAft>
              <a:spcPct val="35000"/>
            </a:spcAft>
            <a:buNone/>
          </a:pPr>
          <a:r>
            <a:rPr lang="en-US" sz="1500" kern="1200" dirty="0" err="1"/>
            <a:t>Hostbased</a:t>
          </a:r>
          <a:r>
            <a:rPr lang="en-US" sz="1500" kern="1200" dirty="0"/>
            <a:t> </a:t>
          </a:r>
        </a:p>
      </dsp:txBody>
      <dsp:txXfrm>
        <a:off x="400155" y="3162878"/>
        <a:ext cx="1598727" cy="39956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14126-71F9-D548-8283-A86153BF8ED6}">
      <dsp:nvSpPr>
        <dsp:cNvPr id="0" name=""/>
        <dsp:cNvSpPr/>
      </dsp:nvSpPr>
      <dsp:spPr>
        <a:xfrm>
          <a:off x="0" y="178680"/>
          <a:ext cx="8686800" cy="143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4192" tIns="249936" rIns="67419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remote execution of a program</a:t>
          </a:r>
        </a:p>
        <a:p>
          <a:pPr marL="114300" lvl="1" indent="-114300" algn="l" defTabSz="666750">
            <a:lnSpc>
              <a:spcPct val="90000"/>
            </a:lnSpc>
            <a:spcBef>
              <a:spcPct val="0"/>
            </a:spcBef>
            <a:spcAft>
              <a:spcPct val="15000"/>
            </a:spcAft>
            <a:buChar char="•"/>
          </a:pPr>
          <a:r>
            <a:rPr lang="en-US" sz="1500" kern="1200" dirty="0"/>
            <a:t>The program may be a shell, an application such as file transfer or e-mail, a system command, or some built-in subsystem</a:t>
          </a:r>
        </a:p>
        <a:p>
          <a:pPr marL="114300" lvl="1" indent="-114300" algn="l" defTabSz="666750">
            <a:lnSpc>
              <a:spcPct val="90000"/>
            </a:lnSpc>
            <a:spcBef>
              <a:spcPct val="0"/>
            </a:spcBef>
            <a:spcAft>
              <a:spcPct val="15000"/>
            </a:spcAft>
            <a:buChar char="•"/>
          </a:pPr>
          <a:r>
            <a:rPr lang="en-US" sz="1500" kern="1200" dirty="0"/>
            <a:t>Once a session channel is opened, subsequent requests are used to start the remote program</a:t>
          </a:r>
        </a:p>
      </dsp:txBody>
      <dsp:txXfrm>
        <a:off x="0" y="178680"/>
        <a:ext cx="8686800" cy="1436400"/>
      </dsp:txXfrm>
    </dsp:sp>
    <dsp:sp modelId="{1DA7454D-FB15-6140-8D23-6F5B2658B7F4}">
      <dsp:nvSpPr>
        <dsp:cNvPr id="0" name=""/>
        <dsp:cNvSpPr/>
      </dsp:nvSpPr>
      <dsp:spPr>
        <a:xfrm>
          <a:off x="434340" y="1560"/>
          <a:ext cx="2346930" cy="35424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marL="0" lvl="0" indent="0" algn="l" defTabSz="889000">
            <a:lnSpc>
              <a:spcPct val="90000"/>
            </a:lnSpc>
            <a:spcBef>
              <a:spcPct val="0"/>
            </a:spcBef>
            <a:spcAft>
              <a:spcPct val="35000"/>
            </a:spcAft>
            <a:buNone/>
          </a:pPr>
          <a:r>
            <a:rPr lang="en-US" sz="2000" kern="1200" dirty="0"/>
            <a:t>Session</a:t>
          </a:r>
        </a:p>
      </dsp:txBody>
      <dsp:txXfrm>
        <a:off x="451633" y="18853"/>
        <a:ext cx="2312344" cy="319654"/>
      </dsp:txXfrm>
    </dsp:sp>
    <dsp:sp modelId="{7B2CC914-732D-2F44-A8A4-0C509EBF996F}">
      <dsp:nvSpPr>
        <dsp:cNvPr id="0" name=""/>
        <dsp:cNvSpPr/>
      </dsp:nvSpPr>
      <dsp:spPr>
        <a:xfrm>
          <a:off x="0" y="1857000"/>
          <a:ext cx="868680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4192" tIns="249936" rIns="67419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Refers to the X Window System, a computer software system and network protocol that provides a graphical user interface (GUI) for networked computers</a:t>
          </a:r>
        </a:p>
        <a:p>
          <a:pPr marL="114300" lvl="1" indent="-114300" algn="l" defTabSz="666750">
            <a:lnSpc>
              <a:spcPct val="90000"/>
            </a:lnSpc>
            <a:spcBef>
              <a:spcPct val="0"/>
            </a:spcBef>
            <a:spcAft>
              <a:spcPct val="15000"/>
            </a:spcAft>
            <a:buChar char="•"/>
          </a:pPr>
          <a:r>
            <a:rPr lang="en-US" sz="1500" kern="1200" dirty="0"/>
            <a:t>X allows applications to run on a network server but to be displayed on a desktop machine</a:t>
          </a:r>
        </a:p>
      </dsp:txBody>
      <dsp:txXfrm>
        <a:off x="0" y="1857000"/>
        <a:ext cx="8686800" cy="1190700"/>
      </dsp:txXfrm>
    </dsp:sp>
    <dsp:sp modelId="{094C98E2-5987-B142-8AC5-A1F1B92E444E}">
      <dsp:nvSpPr>
        <dsp:cNvPr id="0" name=""/>
        <dsp:cNvSpPr/>
      </dsp:nvSpPr>
      <dsp:spPr>
        <a:xfrm>
          <a:off x="434340" y="1679880"/>
          <a:ext cx="1965909" cy="35424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marL="0" lvl="0" indent="0" algn="l" defTabSz="889000">
            <a:lnSpc>
              <a:spcPct val="90000"/>
            </a:lnSpc>
            <a:spcBef>
              <a:spcPct val="0"/>
            </a:spcBef>
            <a:spcAft>
              <a:spcPct val="35000"/>
            </a:spcAft>
            <a:buNone/>
          </a:pPr>
          <a:r>
            <a:rPr lang="en-US" sz="2000" kern="1200" dirty="0"/>
            <a:t>X11</a:t>
          </a:r>
        </a:p>
      </dsp:txBody>
      <dsp:txXfrm>
        <a:off x="451633" y="1697173"/>
        <a:ext cx="1931323" cy="319654"/>
      </dsp:txXfrm>
    </dsp:sp>
    <dsp:sp modelId="{A4B3F52F-D8A5-1D49-9AF0-4EAC743BEC4A}">
      <dsp:nvSpPr>
        <dsp:cNvPr id="0" name=""/>
        <dsp:cNvSpPr/>
      </dsp:nvSpPr>
      <dsp:spPr>
        <a:xfrm>
          <a:off x="0" y="3289620"/>
          <a:ext cx="8686800" cy="55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4192" tIns="249936" rIns="67419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Remote port forwarding</a:t>
          </a:r>
        </a:p>
      </dsp:txBody>
      <dsp:txXfrm>
        <a:off x="0" y="3289620"/>
        <a:ext cx="8686800" cy="557550"/>
      </dsp:txXfrm>
    </dsp:sp>
    <dsp:sp modelId="{15748A55-C74F-0F40-B61B-FA184F21642F}">
      <dsp:nvSpPr>
        <dsp:cNvPr id="0" name=""/>
        <dsp:cNvSpPr/>
      </dsp:nvSpPr>
      <dsp:spPr>
        <a:xfrm>
          <a:off x="434340" y="3112500"/>
          <a:ext cx="2728011" cy="35424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marL="0" lvl="0" indent="0" algn="l" defTabSz="889000">
            <a:lnSpc>
              <a:spcPct val="90000"/>
            </a:lnSpc>
            <a:spcBef>
              <a:spcPct val="0"/>
            </a:spcBef>
            <a:spcAft>
              <a:spcPct val="35000"/>
            </a:spcAft>
            <a:buNone/>
          </a:pPr>
          <a:r>
            <a:rPr lang="en-US" sz="2000" kern="1200" dirty="0"/>
            <a:t>Forwarded-tcpip</a:t>
          </a:r>
        </a:p>
      </dsp:txBody>
      <dsp:txXfrm>
        <a:off x="451633" y="3129793"/>
        <a:ext cx="2693425" cy="319654"/>
      </dsp:txXfrm>
    </dsp:sp>
    <dsp:sp modelId="{B4413AC2-262A-3441-A5BF-4F661BD54558}">
      <dsp:nvSpPr>
        <dsp:cNvPr id="0" name=""/>
        <dsp:cNvSpPr/>
      </dsp:nvSpPr>
      <dsp:spPr>
        <a:xfrm>
          <a:off x="0" y="4089090"/>
          <a:ext cx="8686800" cy="55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4192" tIns="249936" rIns="67419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Local port forwarding</a:t>
          </a:r>
        </a:p>
      </dsp:txBody>
      <dsp:txXfrm>
        <a:off x="0" y="4089090"/>
        <a:ext cx="8686800" cy="557550"/>
      </dsp:txXfrm>
    </dsp:sp>
    <dsp:sp modelId="{9C78EE69-B943-B04D-855A-5D3B4103AF29}">
      <dsp:nvSpPr>
        <dsp:cNvPr id="0" name=""/>
        <dsp:cNvSpPr/>
      </dsp:nvSpPr>
      <dsp:spPr>
        <a:xfrm>
          <a:off x="434340" y="3911970"/>
          <a:ext cx="2727950" cy="354240"/>
        </a:xfrm>
        <a:prstGeom prst="roundRect">
          <a:avLst/>
        </a:prstGeom>
        <a:solidFill>
          <a:schemeClr val="tx2">
            <a:lumMod val="1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marL="0" lvl="0" indent="0" algn="l" defTabSz="889000">
            <a:lnSpc>
              <a:spcPct val="90000"/>
            </a:lnSpc>
            <a:spcBef>
              <a:spcPct val="0"/>
            </a:spcBef>
            <a:spcAft>
              <a:spcPct val="35000"/>
            </a:spcAft>
            <a:buNone/>
          </a:pPr>
          <a:r>
            <a:rPr lang="en-US" sz="2000" kern="1200" dirty="0"/>
            <a:t>Direct-tcpip</a:t>
          </a:r>
        </a:p>
      </dsp:txBody>
      <dsp:txXfrm>
        <a:off x="451633" y="3929263"/>
        <a:ext cx="2693364"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287F-54BE-A94E-BE50-7A86606A3A77}">
      <dsp:nvSpPr>
        <dsp:cNvPr id="0" name=""/>
        <dsp:cNvSpPr/>
      </dsp:nvSpPr>
      <dsp:spPr>
        <a:xfrm rot="5400000">
          <a:off x="2528407" y="-815643"/>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Takes place when one entity pretends to be a different entity</a:t>
          </a:r>
        </a:p>
        <a:p>
          <a:pPr marL="114300" lvl="1" indent="-114300" algn="l" defTabSz="622300" rtl="0">
            <a:lnSpc>
              <a:spcPct val="90000"/>
            </a:lnSpc>
            <a:spcBef>
              <a:spcPct val="0"/>
            </a:spcBef>
            <a:spcAft>
              <a:spcPct val="15000"/>
            </a:spcAft>
            <a:buChar char="•"/>
          </a:pPr>
          <a:r>
            <a:rPr lang="en-US" sz="1400" kern="1200" dirty="0"/>
            <a:t>Usually includes one of the other forms of active attack</a:t>
          </a:r>
        </a:p>
      </dsp:txBody>
      <dsp:txXfrm rot="-5400000">
        <a:off x="1591056" y="168271"/>
        <a:ext cx="2781980" cy="860713"/>
      </dsp:txXfrm>
    </dsp:sp>
    <dsp:sp modelId="{44488AAB-A78F-8047-B4DF-837F0C5AD89D}">
      <dsp:nvSpPr>
        <dsp:cNvPr id="0" name=""/>
        <dsp:cNvSpPr/>
      </dsp:nvSpPr>
      <dsp:spPr>
        <a:xfrm>
          <a:off x="0" y="2478"/>
          <a:ext cx="1591055" cy="119229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Masquerade</a:t>
          </a:r>
        </a:p>
      </dsp:txBody>
      <dsp:txXfrm>
        <a:off x="58203" y="60681"/>
        <a:ext cx="1474649" cy="1075893"/>
      </dsp:txXfrm>
    </dsp:sp>
    <dsp:sp modelId="{E9892E3E-9DF2-BD4B-A6CD-F416208DABBC}">
      <dsp:nvSpPr>
        <dsp:cNvPr id="0" name=""/>
        <dsp:cNvSpPr/>
      </dsp:nvSpPr>
      <dsp:spPr>
        <a:xfrm rot="5400000">
          <a:off x="2528407" y="436271"/>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Involves the passive capture of a data unit and its subsequent retransmission to produce an unauthorized effect</a:t>
          </a:r>
        </a:p>
      </dsp:txBody>
      <dsp:txXfrm rot="-5400000">
        <a:off x="1591056" y="1420186"/>
        <a:ext cx="2781980" cy="860713"/>
      </dsp:txXfrm>
    </dsp:sp>
    <dsp:sp modelId="{0E6340F7-C0A4-1F48-82F3-FF986F32634E}">
      <dsp:nvSpPr>
        <dsp:cNvPr id="0" name=""/>
        <dsp:cNvSpPr/>
      </dsp:nvSpPr>
      <dsp:spPr>
        <a:xfrm>
          <a:off x="0" y="1254393"/>
          <a:ext cx="1591055" cy="119229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Replay</a:t>
          </a:r>
        </a:p>
      </dsp:txBody>
      <dsp:txXfrm>
        <a:off x="58203" y="1312596"/>
        <a:ext cx="1474649" cy="1075893"/>
      </dsp:txXfrm>
    </dsp:sp>
    <dsp:sp modelId="{9EB773CD-5155-AE49-A39A-DB646F837512}">
      <dsp:nvSpPr>
        <dsp:cNvPr id="0" name=""/>
        <dsp:cNvSpPr/>
      </dsp:nvSpPr>
      <dsp:spPr>
        <a:xfrm rot="5400000">
          <a:off x="2528407" y="1688185"/>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Some portion of a legitimate message is altered, or messages are delayed or reordered to produce an unauthorized effect</a:t>
          </a:r>
        </a:p>
      </dsp:txBody>
      <dsp:txXfrm rot="-5400000">
        <a:off x="1591056" y="2672100"/>
        <a:ext cx="2781980" cy="860713"/>
      </dsp:txXfrm>
    </dsp:sp>
    <dsp:sp modelId="{2CDB3922-7DE2-9442-911D-A27BD9574D07}">
      <dsp:nvSpPr>
        <dsp:cNvPr id="0" name=""/>
        <dsp:cNvSpPr/>
      </dsp:nvSpPr>
      <dsp:spPr>
        <a:xfrm>
          <a:off x="0" y="2506307"/>
          <a:ext cx="1591055" cy="119229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Modification of messages </a:t>
          </a:r>
        </a:p>
      </dsp:txBody>
      <dsp:txXfrm>
        <a:off x="58203" y="2564510"/>
        <a:ext cx="1474649" cy="1075893"/>
      </dsp:txXfrm>
    </dsp:sp>
    <dsp:sp modelId="{AF865629-E949-B24E-AF0F-CDFF322825BD}">
      <dsp:nvSpPr>
        <dsp:cNvPr id="0" name=""/>
        <dsp:cNvSpPr/>
      </dsp:nvSpPr>
      <dsp:spPr>
        <a:xfrm rot="5400000">
          <a:off x="2528407" y="2940099"/>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Prevents or inhibits the normal use or management of communications facilities</a:t>
          </a:r>
        </a:p>
      </dsp:txBody>
      <dsp:txXfrm rot="-5400000">
        <a:off x="1591056" y="3924014"/>
        <a:ext cx="2781980" cy="860713"/>
      </dsp:txXfrm>
    </dsp:sp>
    <dsp:sp modelId="{4060CB25-2046-3047-B345-AC66DC2A7D59}">
      <dsp:nvSpPr>
        <dsp:cNvPr id="0" name=""/>
        <dsp:cNvSpPr/>
      </dsp:nvSpPr>
      <dsp:spPr>
        <a:xfrm>
          <a:off x="0" y="3758221"/>
          <a:ext cx="1591055" cy="119229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Denial of service</a:t>
          </a:r>
        </a:p>
      </dsp:txBody>
      <dsp:txXfrm>
        <a:off x="58203" y="3816424"/>
        <a:ext cx="1474649" cy="10758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3D57E-BD21-BD4F-AD59-FF51C76AFE55}">
      <dsp:nvSpPr>
        <dsp:cNvPr id="0" name=""/>
        <dsp:cNvSpPr/>
      </dsp:nvSpPr>
      <dsp:spPr>
        <a:xfrm>
          <a:off x="0" y="26619"/>
          <a:ext cx="5867399" cy="567281"/>
        </a:xfrm>
        <a:prstGeom prst="rect">
          <a:avLst/>
        </a:prstGeom>
        <a:solidFill>
          <a:schemeClr val="tx2">
            <a:lumMod val="50000"/>
          </a:schemeClr>
        </a:solidFill>
        <a:ln w="12700" cap="flat" cmpd="sng" algn="ctr">
          <a:no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Two specific authentication services are defined in X.800:</a:t>
          </a:r>
        </a:p>
      </dsp:txBody>
      <dsp:txXfrm>
        <a:off x="0" y="26619"/>
        <a:ext cx="5867399" cy="567281"/>
      </dsp:txXfrm>
    </dsp:sp>
    <dsp:sp modelId="{0327DD84-63DC-3D4B-88CB-97969678C59D}">
      <dsp:nvSpPr>
        <dsp:cNvPr id="0" name=""/>
        <dsp:cNvSpPr/>
      </dsp:nvSpPr>
      <dsp:spPr>
        <a:xfrm>
          <a:off x="0" y="540660"/>
          <a:ext cx="5867399" cy="702720"/>
        </a:xfrm>
        <a:prstGeom prst="rect">
          <a:avLst/>
        </a:prstGeom>
        <a:solidFill>
          <a:schemeClr val="tx2">
            <a:lumMod val="7500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Peer entity authentication</a:t>
          </a:r>
        </a:p>
        <a:p>
          <a:pPr marL="171450" lvl="1" indent="-171450" algn="l" defTabSz="711200">
            <a:lnSpc>
              <a:spcPct val="90000"/>
            </a:lnSpc>
            <a:spcBef>
              <a:spcPct val="0"/>
            </a:spcBef>
            <a:spcAft>
              <a:spcPct val="15000"/>
            </a:spcAft>
            <a:buChar char="•"/>
          </a:pPr>
          <a:r>
            <a:rPr lang="en-US" sz="1600" b="1" kern="1200" dirty="0"/>
            <a:t>Data origin authentication</a:t>
          </a:r>
        </a:p>
      </dsp:txBody>
      <dsp:txXfrm>
        <a:off x="0" y="540660"/>
        <a:ext cx="5867399" cy="7027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CE519-0303-A744-892D-6CF27E5E4D64}">
      <dsp:nvSpPr>
        <dsp:cNvPr id="0" name=""/>
        <dsp:cNvSpPr/>
      </dsp:nvSpPr>
      <dsp:spPr>
        <a:xfrm>
          <a:off x="0" y="0"/>
          <a:ext cx="4791074" cy="4791074"/>
        </a:xfrm>
        <a:prstGeom prst="pie">
          <a:avLst>
            <a:gd name="adj1" fmla="val 5400000"/>
            <a:gd name="adj2" fmla="val 16200000"/>
          </a:avLst>
        </a:prstGeom>
        <a:solidFill>
          <a:schemeClr val="accent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EB9D8600-0FC6-CF44-8D37-7ABEE0F4BC87}">
      <dsp:nvSpPr>
        <dsp:cNvPr id="0" name=""/>
        <dsp:cNvSpPr/>
      </dsp:nvSpPr>
      <dsp:spPr>
        <a:xfrm>
          <a:off x="2395537" y="0"/>
          <a:ext cx="5757862" cy="47910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Can apply to a stream of messages, a single message, or selected fields within a message</a:t>
          </a:r>
        </a:p>
      </dsp:txBody>
      <dsp:txXfrm>
        <a:off x="2395537" y="0"/>
        <a:ext cx="5757862" cy="1437325"/>
      </dsp:txXfrm>
    </dsp:sp>
    <dsp:sp modelId="{460B7F3E-CECD-1E45-A060-CEEBADF883A5}">
      <dsp:nvSpPr>
        <dsp:cNvPr id="0" name=""/>
        <dsp:cNvSpPr/>
      </dsp:nvSpPr>
      <dsp:spPr>
        <a:xfrm>
          <a:off x="838439" y="1437325"/>
          <a:ext cx="3114195" cy="3114195"/>
        </a:xfrm>
        <a:prstGeom prst="pie">
          <a:avLst>
            <a:gd name="adj1" fmla="val 5400000"/>
            <a:gd name="adj2" fmla="val 1620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FEB0DB6-FA4E-CF4E-8B72-2D86613E2D39}">
      <dsp:nvSpPr>
        <dsp:cNvPr id="0" name=""/>
        <dsp:cNvSpPr/>
      </dsp:nvSpPr>
      <dsp:spPr>
        <a:xfrm>
          <a:off x="2395537" y="1437325"/>
          <a:ext cx="5757862" cy="311419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Connection-oriented integrity service deals with a stream of messages and assures that messages are received as sent with no duplication, insertion, modification, reordering, or replays</a:t>
          </a:r>
        </a:p>
      </dsp:txBody>
      <dsp:txXfrm>
        <a:off x="2395537" y="1437325"/>
        <a:ext cx="5757862" cy="1437320"/>
      </dsp:txXfrm>
    </dsp:sp>
    <dsp:sp modelId="{D880669A-8623-EE4C-BDCE-31DE7DE25528}">
      <dsp:nvSpPr>
        <dsp:cNvPr id="0" name=""/>
        <dsp:cNvSpPr/>
      </dsp:nvSpPr>
      <dsp:spPr>
        <a:xfrm>
          <a:off x="1676876" y="2874646"/>
          <a:ext cx="1437321" cy="1437321"/>
        </a:xfrm>
        <a:prstGeom prst="pie">
          <a:avLst>
            <a:gd name="adj1" fmla="val 5400000"/>
            <a:gd name="adj2" fmla="val 16200000"/>
          </a:avLst>
        </a:prstGeom>
        <a:solidFill>
          <a:schemeClr val="accent4">
            <a:lumMod val="5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6773C79A-A7DA-5D43-9C7B-903C427EC509}">
      <dsp:nvSpPr>
        <dsp:cNvPr id="0" name=""/>
        <dsp:cNvSpPr/>
      </dsp:nvSpPr>
      <dsp:spPr>
        <a:xfrm>
          <a:off x="2395537" y="2874646"/>
          <a:ext cx="5757862" cy="143732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A connectionless integrity service deals with individual messages without regard to any larger context and generally provides protection against message modification only</a:t>
          </a:r>
        </a:p>
      </dsp:txBody>
      <dsp:txXfrm>
        <a:off x="2395537" y="2874646"/>
        <a:ext cx="5757862" cy="14373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ABF04-8C9F-1346-AB4B-299758F2A5AC}">
      <dsp:nvSpPr>
        <dsp:cNvPr id="0" name=""/>
        <dsp:cNvSpPr/>
      </dsp:nvSpPr>
      <dsp:spPr>
        <a:xfrm>
          <a:off x="4047053"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F647C8-2429-9C46-BFB6-CCC81EF660EE}">
      <dsp:nvSpPr>
        <dsp:cNvPr id="0" name=""/>
        <dsp:cNvSpPr/>
      </dsp:nvSpPr>
      <dsp:spPr>
        <a:xfrm>
          <a:off x="2943522" y="1195119"/>
          <a:ext cx="1149250" cy="546938"/>
        </a:xfrm>
        <a:custGeom>
          <a:avLst/>
          <a:gdLst/>
          <a:ahLst/>
          <a:cxnLst/>
          <a:rect l="0" t="0" r="0" b="0"/>
          <a:pathLst>
            <a:path>
              <a:moveTo>
                <a:pt x="0" y="0"/>
              </a:moveTo>
              <a:lnTo>
                <a:pt x="0" y="372722"/>
              </a:lnTo>
              <a:lnTo>
                <a:pt x="1149250" y="372722"/>
              </a:lnTo>
              <a:lnTo>
                <a:pt x="114925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BF2B39-99C1-5341-A628-0809CD7118B1}">
      <dsp:nvSpPr>
        <dsp:cNvPr id="0" name=""/>
        <dsp:cNvSpPr/>
      </dsp:nvSpPr>
      <dsp:spPr>
        <a:xfrm>
          <a:off x="1748551"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338268-0505-AF49-8C0C-9B19AB44EA57}">
      <dsp:nvSpPr>
        <dsp:cNvPr id="0" name=""/>
        <dsp:cNvSpPr/>
      </dsp:nvSpPr>
      <dsp:spPr>
        <a:xfrm>
          <a:off x="1794271" y="1195119"/>
          <a:ext cx="1149250" cy="546938"/>
        </a:xfrm>
        <a:custGeom>
          <a:avLst/>
          <a:gdLst/>
          <a:ahLst/>
          <a:cxnLst/>
          <a:rect l="0" t="0" r="0" b="0"/>
          <a:pathLst>
            <a:path>
              <a:moveTo>
                <a:pt x="1149250" y="0"/>
              </a:moveTo>
              <a:lnTo>
                <a:pt x="1149250" y="372722"/>
              </a:lnTo>
              <a:lnTo>
                <a:pt x="0" y="372722"/>
              </a:lnTo>
              <a:lnTo>
                <a:pt x="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39A7A8-B27F-2946-BE3C-398441DF248B}">
      <dsp:nvSpPr>
        <dsp:cNvPr id="0" name=""/>
        <dsp:cNvSpPr/>
      </dsp:nvSpPr>
      <dsp:spPr>
        <a:xfrm>
          <a:off x="2003226" y="94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22F77FF9-9B32-D442-BE62-24401B675670}">
      <dsp:nvSpPr>
        <dsp:cNvPr id="0" name=""/>
        <dsp:cNvSpPr/>
      </dsp:nvSpPr>
      <dsp:spPr>
        <a:xfrm>
          <a:off x="2212181" y="19945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Programs can present two kinds of threats:</a:t>
          </a:r>
          <a:endParaRPr lang="en-US" sz="1500" kern="1200" dirty="0"/>
        </a:p>
      </dsp:txBody>
      <dsp:txXfrm>
        <a:off x="2247157" y="234426"/>
        <a:ext cx="1810640" cy="1124224"/>
      </dsp:txXfrm>
    </dsp:sp>
    <dsp:sp modelId="{D7579396-6052-5946-ABDC-400A65111B84}">
      <dsp:nvSpPr>
        <dsp:cNvPr id="0" name=""/>
        <dsp:cNvSpPr/>
      </dsp:nvSpPr>
      <dsp:spPr>
        <a:xfrm>
          <a:off x="853975" y="1742058"/>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581194E-B1F8-854E-9E64-152BD71530DA}">
      <dsp:nvSpPr>
        <dsp:cNvPr id="0" name=""/>
        <dsp:cNvSpPr/>
      </dsp:nvSpPr>
      <dsp:spPr>
        <a:xfrm>
          <a:off x="1062930"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Information access threats</a:t>
          </a:r>
        </a:p>
      </dsp:txBody>
      <dsp:txXfrm>
        <a:off x="1097906" y="1975541"/>
        <a:ext cx="1810640" cy="1124224"/>
      </dsp:txXfrm>
    </dsp:sp>
    <dsp:sp modelId="{F9BC914F-03DF-FE43-BAF2-248CC08D8422}">
      <dsp:nvSpPr>
        <dsp:cNvPr id="0" name=""/>
        <dsp:cNvSpPr/>
      </dsp:nvSpPr>
      <dsp:spPr>
        <a:xfrm>
          <a:off x="853975" y="348317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319888DA-16AF-3940-9656-76E1E8BCC9D7}">
      <dsp:nvSpPr>
        <dsp:cNvPr id="0" name=""/>
        <dsp:cNvSpPr/>
      </dsp:nvSpPr>
      <dsp:spPr>
        <a:xfrm>
          <a:off x="1062930"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Intercept or modify data on behalf of users who should not have access to that data</a:t>
          </a:r>
        </a:p>
      </dsp:txBody>
      <dsp:txXfrm>
        <a:off x="1097906" y="3716656"/>
        <a:ext cx="1810640" cy="1124224"/>
      </dsp:txXfrm>
    </dsp:sp>
    <dsp:sp modelId="{3C0EDC99-CB20-8640-A010-DB0A1A7E75AF}">
      <dsp:nvSpPr>
        <dsp:cNvPr id="0" name=""/>
        <dsp:cNvSpPr/>
      </dsp:nvSpPr>
      <dsp:spPr>
        <a:xfrm>
          <a:off x="3152477" y="1742058"/>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B5792EAB-C8CC-5E4A-AD28-67EC352D8E77}">
      <dsp:nvSpPr>
        <dsp:cNvPr id="0" name=""/>
        <dsp:cNvSpPr/>
      </dsp:nvSpPr>
      <dsp:spPr>
        <a:xfrm>
          <a:off x="3361432"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Service threats</a:t>
          </a:r>
        </a:p>
      </dsp:txBody>
      <dsp:txXfrm>
        <a:off x="3396408" y="1975541"/>
        <a:ext cx="1810640" cy="1124224"/>
      </dsp:txXfrm>
    </dsp:sp>
    <dsp:sp modelId="{9B9379ED-0AC4-B540-99BA-6048F8DA5435}">
      <dsp:nvSpPr>
        <dsp:cNvPr id="0" name=""/>
        <dsp:cNvSpPr/>
      </dsp:nvSpPr>
      <dsp:spPr>
        <a:xfrm>
          <a:off x="3152477" y="348317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560C05AD-5FB1-D94B-B0EE-3AEC0E6178C9}">
      <dsp:nvSpPr>
        <dsp:cNvPr id="0" name=""/>
        <dsp:cNvSpPr/>
      </dsp:nvSpPr>
      <dsp:spPr>
        <a:xfrm>
          <a:off x="3361432"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Exploit service flaws in computers to inhibit use by legitimate users</a:t>
          </a:r>
        </a:p>
      </dsp:txBody>
      <dsp:txXfrm>
        <a:off x="3396408" y="3716656"/>
        <a:ext cx="1810640" cy="11242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4A370-2C29-214E-8DEE-1BE1C25FD472}">
      <dsp:nvSpPr>
        <dsp:cNvPr id="0" name=""/>
        <dsp:cNvSpPr/>
      </dsp:nvSpPr>
      <dsp:spPr>
        <a:xfrm rot="5400000">
          <a:off x="2951833" y="-572774"/>
          <a:ext cx="5176527" cy="6332195"/>
        </a:xfrm>
        <a:prstGeom prst="round2SameRect">
          <a:avLst/>
        </a:prstGeom>
        <a:solidFill>
          <a:schemeClr val="tx1"/>
        </a:solidFill>
        <a:ln w="12700"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rtl="0">
            <a:lnSpc>
              <a:spcPct val="90000"/>
            </a:lnSpc>
            <a:spcBef>
              <a:spcPct val="0"/>
            </a:spcBef>
            <a:spcAft>
              <a:spcPct val="15000"/>
            </a:spcAft>
            <a:buChar char="•"/>
          </a:pPr>
          <a:r>
            <a:rPr lang="en-US" sz="1500" b="1" kern="1200" dirty="0">
              <a:solidFill>
                <a:schemeClr val="tx2">
                  <a:lumMod val="10000"/>
                </a:schemeClr>
              </a:solidFill>
            </a:rPr>
            <a:t>The type of operations used for transforming plaintext to ciphertext</a:t>
          </a:r>
        </a:p>
        <a:p>
          <a:pPr marL="228600" lvl="2" indent="-114300" algn="l" defTabSz="666750" rtl="0">
            <a:lnSpc>
              <a:spcPct val="90000"/>
            </a:lnSpc>
            <a:spcBef>
              <a:spcPct val="0"/>
            </a:spcBef>
            <a:spcAft>
              <a:spcPct val="15000"/>
            </a:spcAft>
            <a:buChar char="•"/>
          </a:pPr>
          <a:r>
            <a:rPr lang="en-US" sz="1500" kern="1200" dirty="0"/>
            <a:t>Substitution</a:t>
          </a:r>
        </a:p>
        <a:p>
          <a:pPr marL="342900" lvl="3" indent="-114300" algn="l" defTabSz="666750" rtl="0">
            <a:lnSpc>
              <a:spcPct val="90000"/>
            </a:lnSpc>
            <a:spcBef>
              <a:spcPct val="0"/>
            </a:spcBef>
            <a:spcAft>
              <a:spcPct val="15000"/>
            </a:spcAft>
            <a:buChar char="•"/>
          </a:pPr>
          <a:r>
            <a:rPr lang="en-US" sz="1500" kern="1200" dirty="0"/>
            <a:t>Each element in the plaintext is mapped into another element</a:t>
          </a:r>
        </a:p>
        <a:p>
          <a:pPr marL="228600" lvl="2" indent="-114300" algn="l" defTabSz="666750" rtl="0">
            <a:lnSpc>
              <a:spcPct val="90000"/>
            </a:lnSpc>
            <a:spcBef>
              <a:spcPct val="0"/>
            </a:spcBef>
            <a:spcAft>
              <a:spcPct val="15000"/>
            </a:spcAft>
            <a:buChar char="•"/>
          </a:pPr>
          <a:r>
            <a:rPr lang="en-US" sz="1500" kern="1200" dirty="0"/>
            <a:t>Transposition</a:t>
          </a:r>
        </a:p>
        <a:p>
          <a:pPr marL="342900" lvl="3" indent="-114300" algn="l" defTabSz="666750" rtl="0">
            <a:lnSpc>
              <a:spcPct val="90000"/>
            </a:lnSpc>
            <a:spcBef>
              <a:spcPct val="0"/>
            </a:spcBef>
            <a:spcAft>
              <a:spcPct val="15000"/>
            </a:spcAft>
            <a:buChar char="•"/>
          </a:pPr>
          <a:r>
            <a:rPr lang="en-US" sz="1500" kern="1200" dirty="0"/>
            <a:t>Elements in the plaintext are rearranged</a:t>
          </a:r>
        </a:p>
        <a:p>
          <a:pPr marL="342900" lvl="3" indent="-114300" algn="l" defTabSz="666750" rtl="0">
            <a:lnSpc>
              <a:spcPct val="90000"/>
            </a:lnSpc>
            <a:spcBef>
              <a:spcPct val="0"/>
            </a:spcBef>
            <a:spcAft>
              <a:spcPct val="15000"/>
            </a:spcAft>
            <a:buChar char="•"/>
          </a:pPr>
          <a:r>
            <a:rPr lang="en-US" sz="1500" kern="1200" dirty="0"/>
            <a:t>Fundamental requirement is that no information be lost</a:t>
          </a:r>
        </a:p>
        <a:p>
          <a:pPr marL="228600" lvl="2" indent="-114300" algn="l" defTabSz="666750" rtl="0">
            <a:lnSpc>
              <a:spcPct val="90000"/>
            </a:lnSpc>
            <a:spcBef>
              <a:spcPct val="0"/>
            </a:spcBef>
            <a:spcAft>
              <a:spcPct val="15000"/>
            </a:spcAft>
            <a:buChar char="•"/>
          </a:pPr>
          <a:r>
            <a:rPr lang="en-US" sz="1500" kern="1200" dirty="0"/>
            <a:t>Product systems</a:t>
          </a:r>
        </a:p>
        <a:p>
          <a:pPr marL="342900" lvl="3" indent="-114300" algn="l" defTabSz="666750" rtl="0">
            <a:lnSpc>
              <a:spcPct val="90000"/>
            </a:lnSpc>
            <a:spcBef>
              <a:spcPct val="0"/>
            </a:spcBef>
            <a:spcAft>
              <a:spcPct val="15000"/>
            </a:spcAft>
            <a:buChar char="•"/>
          </a:pPr>
          <a:r>
            <a:rPr lang="en-US" sz="1500" kern="1200" dirty="0"/>
            <a:t>Involve multiple stages of substitutions and transpositions</a:t>
          </a:r>
        </a:p>
        <a:p>
          <a:pPr marL="114300" lvl="1" indent="-114300" algn="l" defTabSz="666750" rtl="0">
            <a:lnSpc>
              <a:spcPct val="90000"/>
            </a:lnSpc>
            <a:spcBef>
              <a:spcPct val="0"/>
            </a:spcBef>
            <a:spcAft>
              <a:spcPct val="15000"/>
            </a:spcAft>
            <a:buChar char="•"/>
          </a:pPr>
          <a:r>
            <a:rPr lang="en-US" sz="1500" b="1" kern="1200" dirty="0">
              <a:solidFill>
                <a:schemeClr val="tx2">
                  <a:lumMod val="10000"/>
                </a:schemeClr>
              </a:solidFill>
            </a:rPr>
            <a:t>The number of keys used</a:t>
          </a:r>
        </a:p>
        <a:p>
          <a:pPr marL="228600" lvl="2" indent="-114300" algn="l" defTabSz="666750" rtl="0">
            <a:lnSpc>
              <a:spcPct val="90000"/>
            </a:lnSpc>
            <a:spcBef>
              <a:spcPct val="0"/>
            </a:spcBef>
            <a:spcAft>
              <a:spcPct val="15000"/>
            </a:spcAft>
            <a:buChar char="•"/>
          </a:pPr>
          <a:r>
            <a:rPr lang="en-US" sz="1500" kern="1200" dirty="0"/>
            <a:t>Referred to as symmetric, single-key, secret-key, or conventional encryption if both sender and receiver use the same key</a:t>
          </a:r>
        </a:p>
        <a:p>
          <a:pPr marL="228600" lvl="2" indent="-114300" algn="l" defTabSz="666750" rtl="0">
            <a:lnSpc>
              <a:spcPct val="90000"/>
            </a:lnSpc>
            <a:spcBef>
              <a:spcPct val="0"/>
            </a:spcBef>
            <a:spcAft>
              <a:spcPct val="15000"/>
            </a:spcAft>
            <a:buChar char="•"/>
          </a:pPr>
          <a:r>
            <a:rPr lang="en-US" sz="1500" kern="1200" dirty="0"/>
            <a:t>Referred to as asymmetric, two-key, or public-key encryption if the sender and receiver each use a different key</a:t>
          </a:r>
        </a:p>
        <a:p>
          <a:pPr marL="114300" lvl="1" indent="-114300" algn="l" defTabSz="666750" rtl="0">
            <a:lnSpc>
              <a:spcPct val="90000"/>
            </a:lnSpc>
            <a:spcBef>
              <a:spcPct val="0"/>
            </a:spcBef>
            <a:spcAft>
              <a:spcPct val="15000"/>
            </a:spcAft>
            <a:buChar char="•"/>
          </a:pPr>
          <a:r>
            <a:rPr lang="en-US" sz="1500" b="1" kern="1200" dirty="0">
              <a:solidFill>
                <a:schemeClr val="tx2">
                  <a:lumMod val="10000"/>
                </a:schemeClr>
              </a:solidFill>
            </a:rPr>
            <a:t>The way in which the plaintext is processed</a:t>
          </a:r>
        </a:p>
        <a:p>
          <a:pPr marL="228600" lvl="2" indent="-114300" algn="l" defTabSz="666750" rtl="0">
            <a:lnSpc>
              <a:spcPct val="90000"/>
            </a:lnSpc>
            <a:spcBef>
              <a:spcPct val="0"/>
            </a:spcBef>
            <a:spcAft>
              <a:spcPct val="15000"/>
            </a:spcAft>
            <a:buChar char="•"/>
          </a:pPr>
          <a:r>
            <a:rPr lang="en-US" sz="1500" b="1" kern="1200" dirty="0">
              <a:solidFill>
                <a:schemeClr val="bg2"/>
              </a:solidFill>
            </a:rPr>
            <a:t>Block cipher</a:t>
          </a:r>
          <a:r>
            <a:rPr lang="en-US" sz="1500" kern="1200" dirty="0"/>
            <a:t> processes the input one block of elements at a time, producing an output block for each input block</a:t>
          </a:r>
        </a:p>
        <a:p>
          <a:pPr marL="228600" lvl="2" indent="-114300" algn="l" defTabSz="666750" rtl="0">
            <a:lnSpc>
              <a:spcPct val="90000"/>
            </a:lnSpc>
            <a:spcBef>
              <a:spcPct val="0"/>
            </a:spcBef>
            <a:spcAft>
              <a:spcPct val="15000"/>
            </a:spcAft>
            <a:buChar char="•"/>
          </a:pPr>
          <a:r>
            <a:rPr lang="en-US" sz="1500" kern="1200" dirty="0"/>
            <a:t>Stream cipher processes the input elements continuously, producing output one element at a time, as it goes along</a:t>
          </a:r>
          <a:endParaRPr lang="en-AU" sz="1500" kern="1200" dirty="0"/>
        </a:p>
      </dsp:txBody>
      <dsp:txXfrm rot="-5400000">
        <a:off x="2374000" y="257756"/>
        <a:ext cx="6079498" cy="4671133"/>
      </dsp:txXfrm>
    </dsp:sp>
    <dsp:sp modelId="{FE2324E1-7119-1445-B8AB-53A9F838CF6A}">
      <dsp:nvSpPr>
        <dsp:cNvPr id="0" name=""/>
        <dsp:cNvSpPr/>
      </dsp:nvSpPr>
      <dsp:spPr>
        <a:xfrm>
          <a:off x="0" y="0"/>
          <a:ext cx="2487452" cy="5176547"/>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solidFill>
            <a:schemeClr val="bg2"/>
          </a:solidFill>
        </a:ln>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en-US" sz="2600" kern="1200" dirty="0"/>
            <a:t>Cryptographic systems are generically classified along three independent dimensions:</a:t>
          </a:r>
        </a:p>
      </dsp:txBody>
      <dsp:txXfrm>
        <a:off x="121427" y="121427"/>
        <a:ext cx="2244598" cy="493369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245.42004" units="1/cm"/>
          <inkml:channelProperty channel="Y" name="resolution" value="1983.47461" units="1/cm"/>
          <inkml:channelProperty channel="F" name="resolution" value="0.00051" units="1/dev"/>
          <inkml:channelProperty channel="T" name="resolution" value="1" units="1/dev"/>
        </inkml:channelProperties>
      </inkml:inkSource>
      <inkml:timestamp xml:id="ts0" timeString="2016-05-09T13:51:41.79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C237538-B176-4A8C-8121-62945BC55B64}" emma:medium="tactile" emma:mode="ink">
          <msink:context xmlns:msink="http://schemas.microsoft.com/ink/2010/main" type="inkDrawing" rotatedBoundingBox="4841,6909 15128,5715 15423,8263 5137,9457" semanticType="callout" shapeName="Other"/>
        </emma:interpretation>
      </emma:emma>
    </inkml:annotationXML>
    <inkml:trace contextRef="#ctx0" brushRef="#br0">9051 106 20 0,'-35'-17'23'0,"35"17"2"15,-30-14-6-15,30 14-16 16,-14-17 4-16,14 17 0 16,-6-14-1-16,6 14 2 15,0 0 0-15,0-20-1 16,0 20 0-16,17-12-1 15,2 12-1-15,0-9-2 0,8 9 0 16,3-8 0-16,11 8-1 16,1 0 0-16,7 0 0 15,3 0-1-15,2 9 1 16,-2-1-1-16,4 2 0 16,-5-2 0-16,2 4 0 15,-2-4 0-15,-1 7 0 16,-4-3 0-16,-1 5 0 15,0-2-1-15,-2-1 1 16,-1 3 0-16,-1 1 0 16,-4-1-1-16,1 1 0 15,-4-1 0-15,-3 1 1 16,-4 0-1-16,1-4 0 16,-7 5 1-16,0 2-1 0,-4 0 0 15,-2 2 1-15,-3 1-1 16,-2 7 0-16,-3-2 1 15,-2 1-1-15,-5 2 0 16,7 6 0-16,-7-6 0 16,5 9 0-16,-5-1 0 15,0-6 0-15,7 7 0 16,-7 0 0-16,0 0-1 16,0 3 1-16,0 3 0 15,-11 7-1-15,3-1 2 16,-4 7-2-16,-2 5 2 15,-2-1-2-15,-3 9 1 16,-1-4-1-16,-1-4 2 0,1 0-1 16,2-5-1-16,-1-4 1 15,2-2 0-15,2-7 0 16,2-6-1-16,4-3 1 16,-2-3 0-16,6-4 0 15,-2 1 0-15,1-5 0 16,1-4 0-16,-1 0 0 15,2 0-1-15,4-2 1 16,-9-3 0-16,5-1 0 16,-3 1 0-16,0 2 0 15,0 6 0-15,-2-3-1 16,1 1 1-16,-2 5-1 16,-1-2 1-16,2-2-1 15,-2 0 2-15,3 0-3 0,-2-4 2 16,1-4 0-16,2-4 0 15,7-13 0-15,-15 25 0 16,15-25 0-16,-14 22 0 16,14-22 0-16,-13 15 0 15,13-15 0-15,0 0 0 16,-21 20 0-16,21-20 0 16,-15 13 0-16,15-13 0 15,-14 9 0-15,14-9 0 16,-21 12 0-16,21-12 0 15,-28 10 0-15,9-5 0 16,-2 1 0-16,-2 0 0 16,-4 3 0-16,-4-3 0 15,-3 3 0-15,-3-1 0 0,-5 3 0 16,-2 1-1-16,-6-2 1 16,0 4 0-16,-1 0 0 15,3 1 0-15,-3-3 0 16,6-1 0-16,1-3 0 15,1-1 0-15,3-7 0 16,3 9-1-16,-5-9 1 16,1 0 0-16,-5 0 0 15,1 0 0-15,-1 5 0 16,-2-5 0-16,-1 0 0 16,-1 0 0-16,2 3 0 15,-1-3 0-15,0 6 0 16,-2-6 0-16,2 6 0 0,0-6 0 15,1 6 0-15,1-6-1 16,2 5 1-16,3-5 0 16,-2 0 0-16,8 0 0 15,-4-5 0-15,4-1 0 16,-1 1 0-16,0 0 0 16,0 1 0-16,-2-2 0 15,2 0 0-15,-3 0 0 16,-3 6 0-16,1-9 0 15,-4 9 0-15,-3 0 0 16,-1 0 0-16,-2 0 0 16,-1 6-1-16,-4-6 1 15,1 0 0-15,1 0 0 0,-2 0 0 16,1 0 0-16,1 0 0 16,-2 0 0-16,3-6 0 15,1 6 0-15,-1 0 0 16,-2 0 0-16,0 0 0 15,2 0 0-15,-2 0 0 16,-1 0 0-16,-1 0 0 16,-2 0 0-16,-3 0 0 15,-2 9 0-15,2-6 0 16,1-3 0-16,-2 10 0 16,3-5 0-16,-3-3 0 15,4-2 0-15,4 9 0 16,-1-9 0-16,0 6 0 0,2-6 0 15,3 9 0-15,-2-4 0 16,1 1 0-16,2-2 0 16,-3 4 1-16,1-3-1 15,1-1 0-15,3-4 0 16,-2 8 0-16,0-8 1 16,2 0-1-16,2 0 0 15,1 0 0-15,-2 0 1 16,3-6-1-16,-2 6 0 15,0-6 0-15,0 6 0 16,-2-5 0-16,-1 5 0 16,-5 0 0-16,0 0 0 15,0 0 0-15,-2 6 1 16,1-6-1-16,-2 0 0 16,2 5 0-16,-1-5 0 0,3 0 0 15,-2 0 1-15,-1 0-1 16,3 0 0-16,-5 0 0 15,1 0 0-15,2 0 0 16,-5 0 0-16,1 0 0 16,3 0 0-16,0 0 0 15,-4 0 0-15,1 6 0 16,-1-6 0-16,2 6 1 16,-2-6-1-16,0 8 0 15,-2-8 0-15,-1 6 0 16,2-6 0-16,1 9 0 15,1-9 0-15,2 6 0 0,-1-6 0 16,3 3 0-16,5-3 0 16,-1 0 0-16,4 0 0 15,4 0 1-15,-4 0-1 16,2 0 0-16,-2-6 0 16,3 6 0-16,-6-6 1 15,2 6-1-15,-3-11 0 16,-2 11 0-16,-6-3 0 15,-3 3 1-15,0 0-1 16,-5 0 0-16,-3 0 0 16,-2 6 0-16,1 0 0 15,-2-1 0-15,3-2 0 16,-3 3 0-16,3-2 0 16,2 4 0-16,1-3 0 0,1 1 0 15,3 1 1-15,2-2-1 16,-1 1-1-16,2 0 1 15,1 0 1-15,2-1-1 16,-3-5 0-16,1 8-1 16,1-2 1-16,1 0 1 15,2 0-1-15,5-6 0 16,-1 9 0-16,10-9 0 16,0 6 0-16,6-6 0 15,8 0 0-15,1-9 0 16,5 6 1-16,3-2-1 15,19 5 0-15,-26-21 0 16,26 21 0-16,-16-24 0 16,16 24 0-16,-18-29 0 0,15 14 0 15,-8-4 0-15,7-2 0 16,-1-3 0-16,-1 2 1 16,6 1-1-16,-2-3 0 15,2 2 0-15,0-4 0 16,7 7 0-16,-7-3 0 15,8-1 0-15,-2-2 0 16,1-2 0-16,0 1 0 16,0-1 0-16,-4-2 0 15,-3-1 0-15,6 1 1 16,-6 5-1-16,0 3 1 16,0 6-1-16,0 15 0 15,6-19 1-15,-6 19-1 0,0 0 0 16,0 0 0-16,0 0 0 15,0 0 0-15,0 0 0 16,0-16 0-16,0 16 0 16,0 0-1-16,0 0 1 15,0-17-1-15,0 17 0 16,0 0 0-16,0 0 1 16,0-16-1-16,0 16 1 15,0 0 0-15,0 0 0 16,0 0 1-16,0 0 0 15,-8 21-1-15,8-21 1 16,-19 28 0-16,9-14-1 16,-2 6 1-16,-2 5-1 15,-1 2 0-15,-2 0 0 0,0-6 0 16,-2 8 0-16,4-4-1 16,0-2 1-16,-2-4 0 15,7-2 0-15,10-17 0 16,-19 22 0-16,19-22 0 15,0 0 0-15,0 0 0 16,12-24 0-16,2 4 0 16,0 0 0-16,-1-5 0 15,4-4 0-15,-3 0 1 16,4 7-1-16,-4-9 0 16,-1 4-1-16,1 4 0 15,0 4 1-15,-6 0-1 16,1 4 1-16,2-2-1 0,-11 17 1 15,14-19-1-15,-14 19 1 16,0 0 1-16,0 0-1 16,0 0 0-16,0 0 0 15,0 0 0-15,0 0 0 16,0 0 0-16,0 0 1 16,0 0-1-16,0 0 0 15,0 0 0-15,13 0 0 16,-13 0 1-16,7 16 0 15,0 2 0-15,0-1-1 16,-1 2 1-16,1-3-1 16,1 2 1-16,1 5-1 15,3-6 0-15,-5 1 0 16,-7-18 0-16,20 22 0 0,-20-22 1 16,22 21-1-16,-22-21 0 15,20 20 0-15,-20-20 1 16,0 0-1-16,20 18 0 15,-20-18 0-15,0 0 0 16,0 0 1-16,0 0-1 16,0 0 0-16,0 0 1 15,0 0-1-15,0 0 0 16,0 0 0-16,0 0 0 16,0 0 0-16,0 0 1 15,0 0-1-15,0 0 0 16,0 0 0-16,0 0 0 15,0 0 0-15,0 0 0 16,0 0 0-16,14 0-1 0,-14 0-4 16,23-10-21-16,-4-15-10 15,7-10-1-15,-11-17-2 16</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6:43.554"/>
    </inkml:context>
    <inkml:brush xml:id="br0">
      <inkml:brushProperty name="width" value="0.05" units="cm"/>
      <inkml:brushProperty name="height" value="0.05" units="cm"/>
    </inkml:brush>
  </inkml:definitions>
  <inkml:traceGroup>
    <inkml:annotationXML>
      <emma:emma xmlns:emma="http://www.w3.org/2003/04/emma" version="1.0">
        <emma:interpretation id="{CB613F16-59F9-4527-94F5-679B6E9C9B5E}" emma:medium="tactile" emma:mode="ink">
          <msink:context xmlns:msink="http://schemas.microsoft.com/ink/2010/main" type="writingRegion" rotatedBoundingBox="22923,13439 20106,15161 19557,14263 22375,12541"/>
        </emma:interpretation>
      </emma:emma>
    </inkml:annotationXML>
    <inkml:traceGroup>
      <inkml:annotationXML>
        <emma:emma xmlns:emma="http://www.w3.org/2003/04/emma" version="1.0">
          <emma:interpretation id="{5BBEB22E-13EB-448F-86A9-DE1885E7594B}" emma:medium="tactile" emma:mode="ink">
            <msink:context xmlns:msink="http://schemas.microsoft.com/ink/2010/main" type="paragraph" rotatedBoundingBox="22923,13439 20106,15161 19557,14263 22375,12541" alignmentLevel="1"/>
          </emma:interpretation>
        </emma:emma>
      </inkml:annotationXML>
      <inkml:traceGroup>
        <inkml:annotationXML>
          <emma:emma xmlns:emma="http://www.w3.org/2003/04/emma" version="1.0">
            <emma:interpretation id="{A1772B17-65C5-4201-ADAF-135205FFB2A2}" emma:medium="tactile" emma:mode="ink">
              <msink:context xmlns:msink="http://schemas.microsoft.com/ink/2010/main" type="line" rotatedBoundingBox="22923,13439 20106,15161 19557,14263 22375,12541"/>
            </emma:interpretation>
          </emma:emma>
        </inkml:annotationXML>
        <inkml:traceGroup>
          <inkml:annotationXML>
            <emma:emma xmlns:emma="http://www.w3.org/2003/04/emma" version="1.0">
              <emma:interpretation id="{FF61E1CB-6990-4405-AACB-2800C20E7B11}" emma:medium="tactile" emma:mode="ink">
                <msink:context xmlns:msink="http://schemas.microsoft.com/ink/2010/main" type="inkWord" rotatedBoundingBox="22923,13439 20106,15161 19557,14263 22375,12541"/>
              </emma:interpretation>
              <emma:one-of disjunction-type="recognition" id="oneOf0">
                <emma:interpretation id="interp0" emma:lang="en-US" emma:confidence="0">
                  <emma:literal>if</emma:literal>
                </emma:interpretation>
                <emma:interpretation id="interp1" emma:lang="en-US" emma:confidence="0">
                  <emma:literal>The</emma:literal>
                </emma:interpretation>
                <emma:interpretation id="interp2" emma:lang="en-US" emma:confidence="0">
                  <emma:literal>one</emma:literal>
                </emma:interpretation>
                <emma:interpretation id="interp3" emma:lang="en-US" emma:confidence="0">
                  <emma:literal>one.</emma:literal>
                </emma:interpretation>
                <emma:interpretation id="interp4" emma:lang="en-US" emma:confidence="0">
                  <emma:literal>reef</emma:literal>
                </emma:interpretation>
              </emma:one-of>
            </emma:emma>
          </inkml:annotationXML>
          <inkml:trace contextRef="#ctx0" brushRef="#br0">5379 7869 5525,'0'0'3470,"0"0"-129,0 0-257,0 0-2699,0 0-256,0 0 128,0 0-129,0 0 1,0 0 256,0 0-128,0 0 129,0 0-129,0 0 128,0 0-128,0 0 0,0 0-128,50 50-1,-50 0-128,0-50 129,0 50-1,0 0-128,0-1 129,0 1-1,0-50-128,0 50 129,0 0-1,0-50-128,0 50 129,0-50-1,0 0-128,0 0 0,0 0 0,0 49 0,0-49 0,0 0 0,0 0 0,0 0 0,0 0 0,0 0 0,0 0 0,0 0 0,0 0 0,0 0 0,0 0 0,0 0 0,0 0 0,0 0 0,0 0 0,0 0 129,0 0-129,0 0 0,0 0 0,0 0 128,0 0-128,0 0 129,0 0-129,0 0 128,0 0 1,0 0-129,0 0 128,0 0 1,0 0-129,0 0 128,0 0-128,0 0 129,0 0-129,0 0 128,0 0 1,0 0-129,0 50 128,0-50-128,0 0 129,0 0-129,0 0 128,0 0-128,0 0 129,0 0-129,0 0 128,0 0-128,0 0 0,0 0 0,0 0 0,0 0 0,0 0 0,0 0 0,0 0 0,0 0 0,0 50 129,0-50-129,0 0 0,0 0 0,0 0 0,0 0 0,0 0 0,0 0 0,0 50 0,0-50 128,0 0-128,0 0 0,0 0 0,0 0 129,0 0-129,0 0-129,0 0 129,0 0-128,0 0-1,0 0-385,0 0-642,0 0-2057,0 0-1027,0 0 128,0 0-129</inkml:trace>
          <inkml:trace contextRef="#ctx0" brushRef="#br0" timeOffset="1472">5230 8915 1799,'0'0'1799,"0"0"0,0 0-257,-50 0-257,50 0-386,0 0 1,0 0-129,-50 0-129,50 0-256,0 50 128,0-50-129,-50 0-128,50 0 0,0 50 0,0-50-128,-49 0-1,49 0 1,-50 50-1,50-50 1,-50 0-1,50 50 129,-50-50 0,0 49 0,1 1 0,-1-50 0,0 50 0,0-50 0,-49 50-128,49-50-1,50 50-128,-50-50 129,0 49-129,0-49 0,50 0 128,-49 50 1,-1-50-129,50 50 128,-50-50 1,50 0-1,-50 50-128,50-50 0,0 0-385,0 0-643,0 0-771,0 0-1542,-50 0-386,50 0 129,0-50 514</inkml:trace>
          <inkml:trace contextRef="#ctx0" brushRef="#br0" timeOffset="2026">4184 9313 899,'0'0'2956,"0"0"128,0 0-1028,0 0-643,0 0-128,0 0-385,0 0-1,0 0-128,0 0-257,0 0 0,0 50-128,0-50-129,0 0 0,-50 49-129,50-49 1,-50 0-129,50 50 128,-50-50 1,1 50-1,49-50-128,-50 50 129,50-50-129,0 50 0,0-50 0,-50 0 0,50 0 0,0 49-129,0-49 129,0 0 0,0 0-128,-50 0 128,50 0 0,0 0-129,0 0 129,50 0 0,-50 0 0,0 0 129,50 0-129,-50 0 128,50 0 1,-1 0-1,1 0-128,0 0 129,0 0-1,0-49-128,0 49 0,-50 0 0,49 0-128,-49 0 128,0 0 0,50 0-129,-50 0-128,0 0-257,0 49-1028,0-49-1927,0 50-129,0-50-129,0 0 1</inkml:trace>
          <inkml:trace contextRef="#ctx0" brushRef="#br0" timeOffset="3073">2839 9512 1799,'0'0'2698,"0"0"-256,0 0-1800,0-50 129,0 50 129,0 0-129,0 0 128,50-50-128,-50 50 0,0 0-128,50 0-1,-50 0-256,50 0-1,-1 0-128,1-49 0,0 49 0,50 0-128,-100 0 256,49 0 1,1 0-1,0 0 1,-50 0-1,0 49 1,0 1-1,-50 0 1,50 50-258,-50-51 129,50 51-385,-49 0 256,-1-51-256,0 51 128,0-50-129,50 0-128,-50-1-128,1 1-1,49-50-256,0 0-386,0 50-257,0-50-643,0 0-385,0 0-1156,0 0-1,0 0 129</inkml:trace>
          <inkml:trace contextRef="#ctx0" brushRef="#br0" timeOffset="3298">3038 9960 2184,'0'0'3470,"0"0"-129,0 0 257,0 0-2442,0 0-128,50 0-385,0-50-129,0 50-129,0 0-128,-1 0 0,51 0-385,-50-49-258,0 49-642,-1 0-1156,1 0-1543,0 0 129,-50 0-128</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7:21.799"/>
    </inkml:context>
    <inkml:brush xml:id="br0">
      <inkml:brushProperty name="width" value="0.05" units="cm"/>
      <inkml:brushProperty name="height" value="0.05" units="cm"/>
    </inkml:brush>
  </inkml:definitions>
  <inkml:traceGroup>
    <inkml:annotationXML>
      <emma:emma xmlns:emma="http://www.w3.org/2003/04/emma" version="1.0">
        <emma:interpretation id="{0D40ED05-CAFF-4F85-A351-45F0CD098E9E}" emma:medium="tactile" emma:mode="ink">
          <msink:context xmlns:msink="http://schemas.microsoft.com/ink/2010/main" type="writingRegion" rotatedBoundingBox="541,15471 25142,14310 25344,18591 743,19752"/>
        </emma:interpretation>
      </emma:emma>
    </inkml:annotationXML>
    <inkml:traceGroup>
      <inkml:annotationXML>
        <emma:emma xmlns:emma="http://www.w3.org/2003/04/emma" version="1.0">
          <emma:interpretation id="{F1AC2835-F18C-495C-9A2A-6B232AFCB35A}" emma:medium="tactile" emma:mode="ink">
            <msink:context xmlns:msink="http://schemas.microsoft.com/ink/2010/main" type="paragraph" rotatedBoundingBox="541,15471 25142,14310 25247,16556 647,17716" alignmentLevel="1"/>
          </emma:interpretation>
        </emma:emma>
      </inkml:annotationXML>
      <inkml:traceGroup>
        <inkml:annotationXML>
          <emma:emma xmlns:emma="http://www.w3.org/2003/04/emma" version="1.0">
            <emma:interpretation id="{7D9725D5-81D3-4263-84F4-354F4AD9D101}" emma:medium="tactile" emma:mode="ink">
              <msink:context xmlns:msink="http://schemas.microsoft.com/ink/2010/main" type="line" rotatedBoundingBox="541,15471 25142,14310 25247,16556 647,17716"/>
            </emma:interpretation>
          </emma:emma>
        </inkml:annotationXML>
        <inkml:traceGroup>
          <inkml:annotationXML>
            <emma:emma xmlns:emma="http://www.w3.org/2003/04/emma" version="1.0">
              <emma:interpretation id="{C1756633-F854-4A43-998A-E49F0D9B22B6}" emma:medium="tactile" emma:mode="ink">
                <msink:context xmlns:msink="http://schemas.microsoft.com/ink/2010/main" type="inkWord" rotatedBoundingBox="541,15471 5186,15252 5269,17020 624,17240">
                  <msink:destinationLink direction="from" ref="{B5901A0F-C0C4-4D0C-A1FA-5E05D6FCD7E4}"/>
                </msink:context>
              </emma:interpretation>
              <emma:one-of disjunction-type="recognition" id="oneOf0">
                <emma:interpretation id="interp0" emma:lang="en-US" emma:confidence="0">
                  <emma:literal>25 m</emma:literal>
                </emma:interpretation>
                <emma:interpretation id="interp1" emma:lang="en-US" emma:confidence="0">
                  <emma:literal>25 mod</emma:literal>
                </emma:interpretation>
                <emma:interpretation id="interp2" emma:lang="en-US" emma:confidence="0">
                  <emma:literal>25' mod</emma:literal>
                </emma:interpretation>
                <emma:interpretation id="interp3" emma:lang="en-US" emma:confidence="0">
                  <emma:literal>hand</emma:literal>
                </emma:interpretation>
                <emma:interpretation id="interp4" emma:lang="en-US" emma:confidence="0">
                  <emma:literal>255 mod</emma:literal>
                </emma:interpretation>
              </emma:one-of>
            </emma:emma>
          </inkml:annotationXML>
          <inkml:trace contextRef="#ctx0" brushRef="#br0">-14693 10758 1285,'0'0'2056,"0"0"-1671,0 0-256,0-50 256,0 50-256,0 0 256,0 0 258,50 0 128,-50 0 257,0 0 0,0 0 128,0 0 1,0 0 128,0 0-129,0 0 1,0 0-129,0 0-257,0 0-129,0 0 1,0 0-258,-50 0-128,50 0-128,0 50-1,-50-50 1,1 50-129,49-50 128,-50 50-128,0-50 129,50 49-129,-50-49 0,0 50 0,50-50 0,-49 50 0,49-50-257,0 50-386,0-50-1027,-50 50-2185,50-50-129,0 0 1,50 0-1</inkml:trace>
          <inkml:trace contextRef="#ctx0" brushRef="#br0" timeOffset="119426">-15440 11754 899,'-50'0'2827,"50"0"0,0 50-128,0-50-2571,0 0 1,-49-50-1,49 50 1,0 0-129,0 0 385,0 0 1,0 0-1,0 0-256,49 50-129,-49-50 0,0 0 0,0 0 0,50 0 257,-50 0-257,50 50 0,-50-50 0,50 0 0,-50 0 0,50 50 128,-50-50 129,0 0-257,0 0 386,0 0-258,0 0 129,0 49 0,0-49 0,-50 0-128,0 50-129,50-50 0,-50 0-257,0 0-129,50 0-642,0 50-771,0-50-642,0 0-772,-49-50-128</inkml:trace>
          <inkml:trace contextRef="#ctx0" brushRef="#br0" timeOffset="119005">-16336 12003 2441,'0'0'1542,"0"0"257,0 0-257,-50-50-385,50 50-129,0-49-257,0 49-129,50-50-256,-50 50 128,49-50-129,-49 50 129,50 0-128,0-50-1,-50 50-128,50 0 0,0 50-128,-50-50-1,50 50-128,-50 0 0,49 49 0,-49-49 129,0 50-129,-49-51 0,49 51 0,0-50 0,-50 0 0,50-1 0,-50 1 128,50-50-128,0 0 0,-50 50 0,50-50 0,0 0-128,0 0 128,0-50 0,0 50-129,50-50 129,-50 50 0,50-49 0,-50 49 0,50-50 0,-1 50 0,1-50 0,0 50 0,0 0 0,0 0-257,-1 0-385,1 0-1029,0 50-1541,0-50-258,0 0 1,-1-50 2055</inkml:trace>
          <inkml:trace contextRef="#ctx0" brushRef="#br0" timeOffset="119698">-15340 11554 1927,'0'0'2827,"0"0"129,0 0-1800,0 0-256,0 0-386,0 0-257,0 0 0,0 0-129,50 0-128,-50 0-257,49 0-514,1 0-1156,0 0-1286,-50 0 258,50 0 1284</inkml:trace>
          <inkml:trace contextRef="#ctx0" brushRef="#br0" timeOffset="122204">-15489 11703 2441,'0'0'1285,"0"0"129,0 0-129,0 0-129,0-49-128,0 49-128,0 0-386,0 0 0,0 0-129,0 0-128,0 0-257,0 0 129,0 0-1,0 0-128,0 0-128,0 0-258,0 0-642,0 49-1927,0-49-129,0 0-129,0 0 2699</inkml:trace>
          <inkml:trace contextRef="#ctx0" brushRef="#br0" timeOffset="121423">-14543 11952 3084,'0'-49'3084,"49"-1"128,1 0-2184,0 0-257,0 0 0,-50 1-128,50 49 256,-50 0-128,0 49 0,0-49-128,0 100-129,0-50 0,0 0-257,-50-1-129,50 51-128,0-50 0,-50 0-128,50-50 128,0 49 0,0-49 0,0 0 0,0 0 128,0-49-256,0-1 256,50 0-128,-50 50 0,50-50 129,-50 0-129,0 1 128,49 49-128,-49 0 129,0-50-1,0 50 129,0 0-257,0 50-128,0-50 256,50 49-256,-50-49 128,0 50-129,0-50 129,0 0-128,50 50 128,-50-50 0,50-50-129,0 50 129,-50-50 0,49 50 0,1-49 0,-50-1 129,50 50-129,-50-50 128,0 50 1,50 0 128,-50 0-257,0 50 128,0-50-128,50 50 0,-50-1 129,0 1-258,0-50 129,0 50-128,0 0 128,0-50 0,0 50-129,0-50 129,0 0-128,0 0-1,49 49-128,-49-49 0,0-49 0,50 49-128,0 0 128,-50-50 0,50 50 0,-50-50 128,50 0 1,-50 50 128,0 0 0,50-50 0,-50 50 128,0 0 1,-50 50-1,50 0 129,0 0-128,-50-50 128,50 50-129,0-1 1,-50 1-1,50-50 1,0 0-129,50 50 128,-50-50-128,50-50 129,0 50-129,-50 0 128,49-50-128,1 1 129,-50-1-1,50 0-128,-50 0 129,50 0-1,-50 50 1,0-49-1,0-1-128,0 50 129,-50 0-129,50 0 128,0 0-256,0 0-129,0 0 128,0 50-128,0-50 0,0 0 0,50 0 0,0 0 0,-1 0 257,1-50-128,0 50 128,50-50 128,-51 50-128,1-50 129,50 50-129,-50-50 257,-50 50-129,49 0 1,-49 0 128,50-49-129,-50 49 258,0 49-129,-50-49 0,1 50 0,-1 0-129,0 0 1,0 0-129,50 49 128,-50-49-256,1 0 128,-1 0-129,50-1 129,0 1-128,0-50 128,50 0-129,-50 0 129,49 0 0,1 0 0,0-50 0,0 1 0,0-1 0,-1-50 0,1 50 0,0-49 0,0-1 0,-50 50 0,50-49 0,-50-1 129,0 50-129,0 1 0,0-1 0,0 0 0,-50 50 128,50 0-256,0 0 128,0 0 0,0 50 0,0 0-129,-50 49 258,50-49-1,0 50-128,0-1 129,0 1-129,0-1 128,0-49-128,0 0 0,0 0 0,0 0-128,50-50 128,0 0 0,-1 0 0,1 0-129,50-50 129,-50 0 0,-1 0 0,51-49 0,-50 49 0,0 0 0,-1 0-128,-49-49 128,50 49 0,-50 50 0,0-50 0,0 50 0,0 0 0,0 0 0,0 0 0,0 0-129,0 0-128,0 0-128,0 0-258,50-50-642,-50 50-1156,50 0-1543,-50 0 1,50-50 128</inkml:trace>
        </inkml:traceGroup>
        <inkml:traceGroup>
          <inkml:annotationXML>
            <emma:emma xmlns:emma="http://www.w3.org/2003/04/emma" version="1.0">
              <emma:interpretation id="{61BBECA5-553D-4855-86C2-248687E1BC43}" emma:medium="tactile" emma:mode="ink">
                <msink:context xmlns:msink="http://schemas.microsoft.com/ink/2010/main" type="inkWord" rotatedBoundingBox="5703,16053 9729,15863 9784,17041 5758,17231"/>
              </emma:interpretation>
              <emma:one-of disjunction-type="recognition" id="oneOf1">
                <emma:interpretation id="interp5" emma:lang="en-US" emma:confidence="0">
                  <emma:literal>7=32</emma:literal>
                </emma:interpretation>
                <emma:interpretation id="interp6" emma:lang="en-US" emma:confidence="0">
                  <emma:literal>7=322</emma:literal>
                </emma:interpretation>
                <emma:interpretation id="interp7" emma:lang="en-US" emma:confidence="0">
                  <emma:literal>72=32</emma:literal>
                </emma:interpretation>
                <emma:interpretation id="interp8" emma:lang="en-US" emma:confidence="0">
                  <emma:literal>73=32</emma:literal>
                </emma:interpretation>
                <emma:interpretation id="interp9" emma:lang="en-US" emma:confidence="0">
                  <emma:literal>7=332</emma:literal>
                </emma:interpretation>
              </emma:one-of>
            </emma:emma>
          </inkml:annotationXML>
          <inkml:trace contextRef="#ctx0" brushRef="#br0" timeOffset="124106">-11207 11853 2313,'-49'0'3212,"49"0"258,0 0-129,0 0-2570,0 0 128,49 0-256,-49 0-129,50-50-129,0 50 129,0 0-257,50 0-128,-51 0-643,1 0-1285,0 0-1928,50 0 129,-51 0-257,1 0 1028</inkml:trace>
          <inkml:trace contextRef="#ctx0" brushRef="#br0" timeOffset="123884">-11157 11554 2184,'0'0'1671,"-50"0"256,50-50-128,0 50-128,-49 0-129,49 0-129,0 0-385,0 0-257,0 0-128,0 0-386,0 0 0,0 0 0,49-50-129,1 50 129,-50 0-128,50 0 128,0-49-129,0 49 1,0 0-129,-1-50 128,51 50-128,-100 0 0,50 0 129,0 0-129,-50 50 128,0-1 1,0 1 128,-50 0 0,0 50 0,50-1-129,-100 1 1,51 49-1,-1-49 1,0-1-258,0 1-256,50-50-258,-50 49-128,50-99-257,0 50-385,0-50-258,-50 50-1027,50-50-1029,0-50 258,50 0 1284</inkml:trace>
          <inkml:trace contextRef="#ctx0" brushRef="#br0" timeOffset="124930">-9861 12102 1799,'0'0'3341,"0"0"257,0 0 0,0 0-2570,0 0-129,50 0-128,-50 0 0,0 0 0,50 0-257,0 0-257,-50 0-128,49-50-129,-49 50-257,50 0-514,0 0-1157,-50 0-1798,50 0-129,0 0 0,-50 50 899</inkml:trace>
          <inkml:trace contextRef="#ctx0" brushRef="#br0" timeOffset="124661">-9861 11853 2313,'0'0'3341,"0"0"128,0 0-128,0 0-2056,50 0-899,-50 0-129,0 0-129,50 0-128,-50-50 0,50 50 0,-1 0 0,-49 0-257,50 0-257,-50 0-642,0 0-772,50 0-899,0 0-385,-50 0-258</inkml:trace>
          <inkml:trace contextRef="#ctx0" brushRef="#br0" timeOffset="126951">-8168 11405 771,'0'0'3341,"-50"-50"128,50 50-128,0 0-2184,0 0-1,0 0-513,0 0-129,50-50-129,-50 50 1,49 0-129,-49 0-129,50 0 1,0 0-1,-50 0-128,0 0 129,50 50-129,-50-50 128,-50 50-128,50-50 0,0 49 129,-50 1-258,0 0 129,50-50-128,-49 50-1,49-50 1,0 0-1,-50 50 1,50-50-1,0 0 1,50 0 128,-1 0 0,-49 0 0,50 0 0,0 0 0,0 0 128,0 0-128,-50 49 129,49-49 128,-49 50-129,0 0 129,-49 0-128,49 0 128,-50-1 0,0 1 128,-50 0-128,51 0-128,-1-50 128,-50 50 0,50-1-129,1-49-128,-1 50-385,50-50-129,0 0-643,-50-50-770,50 50-1800,0-49-128,50-1 0,0 50 1285</inkml:trace>
          <inkml:trace contextRef="#ctx0" brushRef="#br0" timeOffset="127485">-7620 11505 3084,'-49'50'3469,"49"-50"1,-50-50 256,50 50-3083,0 0-129,0-50 128,0 50-256,0 0-1,0 0 1,0 0 128,50 0-257,-1 0-129,-49 0-128,50 50 129,0-50-129,-50 50 0,50-50 0,-50 50 0,0 0 0,0-1 0,-50-49 0,50 50-129,-50 0 129,0 0 0,1-50-128,-1 50 128,0-50-129,0 49 129,50-49-128,0 0 128,-50 0 0,50 0 0,0 0 0,0 0 0,0 0-129,50 0 129,0 50 0,-50-50 129,50 0-129,0 0 0,-1 0 0,1 0 0,0-50-129,0 50-128,0 0-385,-1 0-1029,1-49-1541,0 49-643,0 0 257,-50-50-129</inkml:trace>
        </inkml:traceGroup>
        <inkml:traceGroup>
          <inkml:annotationXML>
            <emma:emma xmlns:emma="http://www.w3.org/2003/04/emma" version="1.0">
              <emma:interpretation id="{0FCFCD7D-A1A4-4D94-8D64-74A9D78FF366}" emma:medium="tactile" emma:mode="ink">
                <msink:context xmlns:msink="http://schemas.microsoft.com/ink/2010/main" type="inkWord" rotatedBoundingBox="10126,15834 12245,15734 12312,17166 10193,17266"/>
              </emma:interpretation>
              <emma:one-of disjunction-type="recognition" id="oneOf2">
                <emma:interpretation id="interp10" emma:lang="en-US" emma:confidence="1">
                  <emma:literal>mod</emma:literal>
                </emma:interpretation>
                <emma:interpretation id="interp11" emma:lang="en-US" emma:confidence="0">
                  <emma:literal>Mod</emma:literal>
                </emma:interpretation>
                <emma:interpretation id="interp12" emma:lang="en-US" emma:confidence="0">
                  <emma:literal>mad</emma:literal>
                </emma:interpretation>
                <emma:interpretation id="interp13" emma:lang="en-US" emma:confidence="0">
                  <emma:literal>nod</emma:literal>
                </emma:interpretation>
                <emma:interpretation id="interp14" emma:lang="en-US" emma:confidence="0">
                  <emma:literal>Mad</emma:literal>
                </emma:interpretation>
              </emma:one-of>
            </emma:emma>
          </inkml:annotationXML>
          <inkml:trace contextRef="#ctx0" brushRef="#br0" timeOffset="133186">-6624 11405 1670,'-49'49'2956,"49"-49"-1,0 50-770,0-50-1800,0 0-128,0 50 0,0 0 0,0-50 129,0 50-129,0-1 128,0 1-128,0 0 129,0 0-258,0-50 129,-50 50-128,50-1-1,0-49-128,0 0 129,-50 0-129,50 0 128,0 0 1,0-49-129,0 49 128,-50-50-128,50 50 129,0-50-129,0 0 128,50 0-128,-50 50 0,0-49 0,50-1 129,-50 0-129,50 50 128,-50-50 1,49 50-1,-49-50 129,50 50 0,-50-49 0,50 49 129,-50 0-129,0 49 128,50 1-128,-50-50 0,0 50 129,0 0-258,0 0 1,50-1-129,-50-49 0,0 0-129,0 0 129,49 50-128,-49-50-1,0-50 1,50 50 128,-50-49-129,0-1 129,50 50 0,-50-50 0,50 50 0,-50 0 129,50-50-1,-50 50 129,0 50-128,0-50 256,0 50 1,0 0-129,0-1 128,0 1-128,0 0-128,0 0-129,0 0 0,0-50-257,0 49-129,0-49 1,0 0-386,49 50 0,-49-50-386,0 0-642,0 0-385,50 0-515,0 0-256,0-50 128,-50 50 128</inkml:trace>
          <inkml:trace contextRef="#ctx0" brushRef="#br0" timeOffset="133527">-5728 11753 4626,'0'0'2441,"0"0"1,0 0-386,0 0-386,-50 0-513,50 50-129,-50-50-386,50 50-128,-49-50-128,49 50-129,0-1 0,0-49-257,0 50 0,0-50-129,49 50 129,-49-50 0,50 0 0,0 0 129,0 0-129,0-50 0,-1 50 0,1-50 0,-50 1 0,50-1 128,-50 0-128,50 0 0,-50 0 0,0 1 0,-50 49-128,50-50-129,-50 50-386,0 0-256,50 0-515,-49 50-385,-1-1-257,0-49-257,50 50-257,0 0-128,-50 0-1</inkml:trace>
          <inkml:trace contextRef="#ctx0" brushRef="#br0" timeOffset="134055">-4832 11703 771,'0'-49'3212,"0"49"-128,-49 0 386,49-50-2057,-50 100-385,0-50 0,-50 0 0,51 49-257,-1 1-128,-50 0-1,50 0-256,1 0-1,-1 49-256,0-49-258,50 0 1,0-50-1,0 50 129,50-50 0,-50 0 0,50 0 0,-1-50 0,1 50 129,0-50-129,50-50 128,-51 51-128,1-1 0,0-50 0,50 1 0,-51 49 0,-49-50 0,50 1 0,-50-1 0,50 50 129,-50 0-129,0 0 128,-50 1-128,50-1 129,0 50-129,0 0 0,0 0 0,0 50 0,-50-1 0,50 51 0,0 0 0,-49-1 128,49 51 1,-50-1-129,50 1-129,-50-1-256,50 0-515,-50-49-1798,50 0-1157,0-1-257,50-99 257</inkml:trace>
        </inkml:traceGroup>
        <inkml:traceGroup>
          <inkml:annotationXML>
            <emma:emma xmlns:emma="http://www.w3.org/2003/04/emma" version="1.0">
              <emma:interpretation id="{C5427AF5-82D4-4402-B799-CBA172EFE0B6}" emma:medium="tactile" emma:mode="ink">
                <msink:context xmlns:msink="http://schemas.microsoft.com/ink/2010/main" type="inkWord" rotatedBoundingBox="12599,15990 13078,15968 13127,17009 12649,17032"/>
              </emma:interpretation>
              <emma:one-of disjunction-type="recognition" id="oneOf3">
                <emma:interpretation id="interp15" emma:lang="en-US" emma:confidence="0">
                  <emma:literal>7</emma:literal>
                </emma:interpretation>
                <emma:interpretation id="interp16" emma:lang="en-US" emma:confidence="0">
                  <emma:literal>t</emma:literal>
                </emma:interpretation>
                <emma:interpretation id="interp17" emma:lang="en-US" emma:confidence="0">
                  <emma:literal>F</emma:literal>
                </emma:interpretation>
                <emma:interpretation id="interp18" emma:lang="en-US" emma:confidence="0">
                  <emma:literal>y</emma:literal>
                </emma:interpretation>
                <emma:interpretation id="interp19" emma:lang="en-US" emma:confidence="0">
                  <emma:literal>+</emma:literal>
                </emma:interpretation>
              </emma:one-of>
            </emma:emma>
          </inkml:annotationXML>
          <inkml:trace contextRef="#ctx0" brushRef="#br0" timeOffset="134762">-4283 11305 1799,'0'0'2955,"0"0"-128,0 0 129,0 0-2828,50 0 1,-50 0 128,50 0 0,0 0 257,-50 0 0,49 0 128,1 0 1,-50 0-129,50 0 0,-50 0-129,0 0 1,50 0-1,-50 0 1,0 0-1,0 0-128,0 0 129,0 50-129,-50 0 0,50 49 0,-50 1 0,0-1 0,1 1-129,-1 0 1,50-1-258,-50-49 1,0 50-258,50-51-256,-50 1-386,50 0 0,0-50-257,0 50-386,0-50-385,0 0 129,0 0-1,0 0-642,0-50-385,0 50 2055</inkml:trace>
          <inkml:trace contextRef="#ctx0" brushRef="#br0" timeOffset="134930">-4283 11754 3598,'-50'0'3341,"50"0"257,0 0 0,0 0-2827,0 0-129,0 0-256,50 0-258,0 0-256,0 0-386,0-50-2827,49 50-257,1 0 0,-50 0-257</inkml:trace>
        </inkml:traceGroup>
        <inkml:traceGroup>
          <inkml:annotationXML>
            <emma:emma xmlns:emma="http://www.w3.org/2003/04/emma" version="1.0">
              <emma:interpretation id="{C907F273-FB45-4913-8F79-2F9381F3003E}" emma:medium="tactile" emma:mode="ink">
                <msink:context xmlns:msink="http://schemas.microsoft.com/ink/2010/main" type="inkWord" rotatedBoundingBox="14629,15734 19002,15527 19063,16826 14691,17033"/>
              </emma:interpretation>
              <emma:one-of disjunction-type="recognition" id="oneOf4">
                <emma:interpretation id="interp20" emma:lang="en-US" emma:confidence="0">
                  <emma:literal>713214</emma:literal>
                </emma:interpretation>
                <emma:interpretation id="interp21" emma:lang="en-US" emma:confidence="0">
                  <emma:literal>715214</emma:literal>
                </emma:interpretation>
                <emma:interpretation id="interp22" emma:lang="en-US" emma:confidence="0">
                  <emma:literal>7132714</emma:literal>
                </emma:interpretation>
                <emma:interpretation id="interp23" emma:lang="en-US" emma:confidence="0">
                  <emma:literal>713244</emma:literal>
                </emma:interpretation>
                <emma:interpretation id="interp24" emma:lang="en-US" emma:confidence="0">
                  <emma:literal>7152714</emma:literal>
                </emma:interpretation>
              </emma:one-of>
            </emma:emma>
          </inkml:annotationXML>
          <inkml:trace contextRef="#ctx0" brushRef="#br0" timeOffset="143578">-1196 11405 2698,'0'0'3341,"0"0"257,0 0-1028,50 0-1413,-50 0-129,0 0 0,0 0-257,0 0-129,0 0-128,0 0-257,0 0 0,0 0-128,0 0 128,0 0 0,0 0 0,0 0 0,0 0 0,0 0 128,0 0-128,0 0 0,0 0 0,0 49-128,0-49-1,-50 0 1,50 50-1,0 0 1,0-50-129,-50 50 257,50 0-257,0-1 257,-50 1-257,50 50 0,0-50 0,-49-1 0,49-49 0,0 50-129,0 0 129,0-50-257,0 0 257,0 0 0,0 50 0,0-50-128,0 0 128,0 0-129,0 0 1,0 0-1,0 0 1,0 0-129,0 0 0,0 0-129,0 0-128,0 0-385,0 0-386,0-50-900,49 50-1413,-49-50-385,50 0-1,-50 50 900</inkml:trace>
          <inkml:trace contextRef="#ctx0" brushRef="#br0" timeOffset="144296">-1096 11256 1542,'0'-50'2184,"0"50"-128,0 0-128,0 0-386,0-50-386,0 50-256,0 0-129,49 0-257,-49 0 0,0 0-129,0 0-128,0 0 0,0-49 0,0 49-128,0 0-1,0 0 1,0 0-1,0 0 1,0 0-1,0 0 1,0 0 128,0 0-257,0 0 128,0 0-128,0 0 129,50 0-129,-50 0 0,0 0 0,0 0 0,0 0 0,0 0 128,0 0-128,0 0 129,0 0-1,0 0 129,0 0-128,0 0 128,0 0-129,0 0 129,0 0-257,0 0 129,0 0-129,0 0 0,0 0 0,0 0 128,0 0-128,0 0 129,0 0-129,50-50 128,-50 50 1,50 0-1,0 0 1,0 0-1,49 0-128,-49 0 129,50-50-1,-1 50 1,1 0-1,-50 0 1,49 0 128,1 0 0,-1 0-129,-49 0 129,50 0-128,-50 0-129,-1 0 128,1-50-128,0 50-128,-50 0 128,50 0-257,-50 0 128,50 0-128,-50 0-128,49 0 128,-49 0-129,50 0-128,0 0-257,0 0-771,-50 0-1413,50 0-900,-50 0 0,49-50 128</inkml:trace>
          <inkml:trace contextRef="#ctx0" brushRef="#br0" timeOffset="145049">-498 11505 2955,'0'0'3470,"0"0"256,0 0-128,0 0-2570,0 0-385,0 0-129,-49 0-257,49 0 0,0 0-129,0 0 1,0 0-1,0 0 1,0 0-129,49 0 128,1 0-128,-50 0 129,50-50-1,0 50 1,0 0-129,-50 0 128,49 0-128,-49 0 129,0 50-129,0-50 0,0 0 0,-49 50 128,49-50-128,-50 50 0,0 0 129,0-50-258,0 49 129,50-49-128,-49 0-1,49 0-128,0 0 129,0 0-129,0 0 128,49 0-128,1 0 129,-50 0 128,50 0 0,0 0 0,0 0 0,-1 50 257,-49-50-257,50 0 385,-50 50-256,0-50-1,0 50 1,-50 0 128,50-50 0,-49 49-257,-1 1 257,-50 0-129,50-50 1,1 50-1,-1-50 1,0 50-1,50-50-128,-50 0-128,50 0-129,0 0-257,0 0 0,0 0-643,0 0-1413,0-50-1285,50 50-128,0-50 128</inkml:trace>
          <inkml:trace contextRef="#ctx0" brushRef="#br0" timeOffset="145568">49 11605 2570,'0'0'3469,"0"0"129,0 0 0,0 0-2955,-50-50 256,50 50-256,50 0-129,0 0 0,-50 0-129,50-50-128,0 50-128,-1 0-1,1 0 1,0 50 128,-50-50-129,0 50 129,0-50 0,0 99 0,0-49-128,-50 0-1,0 0-128,1 0 0,-1-1 0,0 1-128,0-50 128,0 50-257,1-50 257,-1 50 0,50-50 0,0 0 0,-50 0-129,50 0 129,0 0 0,0 0 0,50-50 0,-50 50 0,50 0 129,-1 0-1,1 0 1,50 0 128,-50-50-129,-1 50 1,51 0-1,-50 0-256,49 0-643,-49 0-1157,0 0-2055,0 0-1,0-50-128,-1 50 129</inkml:trace>
          <inkml:trace contextRef="#ctx0" brushRef="#br0" timeOffset="146945">797 10907 2570,'-50'50'3212,"50"-50"-1413,0 0-128,0 0-386,0 0-257,0 0-129,0 0-128,0 0-385,0 50-129,0 0-129,0 0 129,0 49-128,50-49-258,-50 50-385,0-1-1156,50-49-1800,0 50 258,-50-1-258,0-49 1671</inkml:trace>
          <inkml:trace contextRef="#ctx0" brushRef="#br0" timeOffset="151846">2042 11305 2827,'0'0'3469,"-49"0"129,49 0-385,0 0-2314,0 0 129,-50 50-128,50-50-1,0 0-128,-50 50 0,50-1-257,-50 1-128,0-50-1,1 50-128,49 0-128,-50 0-1,0-1-385,0 1-128,50 0-643,-50 0-2056,50 0-1028,-50-50-129,50 49 1</inkml:trace>
          <inkml:trace contextRef="#ctx0" brushRef="#br0" timeOffset="151521">1793 11156 2570,'0'0'2441,"0"0"-128,0 0-257,0 0-257,0 0-385,0 0-129,0 0-257,0 0-257,0 0-257,0 0-129,0 0 1,0 0-258,0 0-128,0 0 129,0 0-129,0 0-129,0 0 129,-49 50 0,49-50 0,-50 50 0,50 0 0,-50-50 129,50 50-258,-50-50 129,50 50 0,0-50 0,0 0-128,-50 49 128,50-49 0,0 0-129,0 50 129,0-50 0,0 0 0,0 0-128,0 0 128,0 0 0,0 0 0,0 0 0,0 0 0,0 0 0,50 0 0,-50 0 0,0 0 0,0 0-129,50 0 129,0 0 0,-50 0 0,50 0 0,-50 0 0,49 0-128,-49 0-129,0 0-514,50 0-900,-50 0-1670,0 0-257,50 0-128,-50 0 770</inkml:trace>
          <inkml:trace contextRef="#ctx0" brushRef="#br0" timeOffset="142550">-2191 11256 2698,'-50'0'1542,"50"0"0,0 0-257,0 0 0,0 0-257,0 0-128,-50-50-1,50 50-256,0 0-1,0 0-128,0 0 129,0 0-258,0 0 129,50 0-128,-50 0-1,50 0 1,-50 0-129,50 0 0,0 0-129,-1 0 1,-49 0-1,50 0 1,0 0-1,-50 0 1,0 0-1,50 0 1,-50 0-1,0 0-128,50 0 129,-50 0-129,0 0 0,0 0 0,0 0 0,0 0 0,0 0 128,-50 50-128,50 0 0,0 0 129,-50 0-129,50-1 128,-50 1 1,0 50 128,50-50-257,-49 49 0,-1-49 128,50 50-128,-50-51 129,50 51-258,-50-50 129,50 0-257,0-1 129,-50 1-129,50-50-386,0 50-513,0 0-1157,0-50-771,0 0-771,0 0 0,0 0 1156</inkml:trace>
          <inkml:trace contextRef="#ctx0" brushRef="#br0" timeOffset="142829">-2191 11754 257,'0'0'2955,"0"0"258,0 0 128,0 0-2570,0 0 128,0 0 1,50-50-1,-50 50 1,0 0-129,0 0-257,50 0-257,-50 0-129,49 0-256,-49 0-386,50 0-1285,0 0-1671,-50 0-128,50 0-128,0 0 1284</inkml:trace>
        </inkml:traceGroup>
        <inkml:traceGroup>
          <inkml:annotationXML>
            <emma:emma xmlns:emma="http://www.w3.org/2003/04/emma" version="1.0">
              <emma:interpretation id="{3939058A-0247-40C0-A025-50AFC5455BDC}" emma:medium="tactile" emma:mode="ink">
                <msink:context xmlns:msink="http://schemas.microsoft.com/ink/2010/main" type="inkWord" rotatedBoundingBox="19023,15025 25162,14735 25217,15910 19078,16199"/>
              </emma:interpretation>
              <emma:one-of disjunction-type="recognition" id="oneOf5">
                <emma:interpretation id="interp25" emma:lang="en-US" emma:confidence="0">
                  <emma:literal>It answer</emma:literal>
                </emma:interpretation>
                <emma:interpretation id="interp26" emma:lang="en-US" emma:confidence="0">
                  <emma:literal>I answer</emma:literal>
                </emma:interpretation>
                <emma:interpretation id="interp27" emma:lang="en-US" emma:confidence="0">
                  <emma:literal>It and were</emma:literal>
                </emma:interpretation>
                <emma:interpretation id="interp28" emma:lang="en-US" emma:confidence="0">
                  <emma:literal>It and wear</emma:literal>
                </emma:interpretation>
                <emma:interpretation id="interp29" emma:lang="en-US" emma:confidence="0">
                  <emma:literal>Fanner</emma:literal>
                </emma:interpretation>
              </emma:one-of>
            </emma:emma>
          </inkml:annotationXML>
          <inkml:trace contextRef="#ctx0" brushRef="#br0" timeOffset="-34193">2042 10359 642,'0'0'1928,"0"0"-1800,0 0 129,0 0 257,0 0 257,0 0 0,0 0 386,0 0-129,0 0 257,0 0 0,0 0 0,50 0-386,-50 0 1,50 0-129,0 0-129,0 0 1,49 0-1,-49 0-128,50 0-128,-1 0-1,1 0 1,-1-50 256,51 50-513,-51 0 513,1 0-513,0 0 385,-1 0-386,1 0 515,-1 0-515,-49 0 1,50 0-1,-50 0 1,-1 0-129,1 0-129,-50 0-128,50 0-128,-50 0-643,0 0-1285,0 0-1671,0 0-256,0 50 256,0-50-128</inkml:trace>
          <inkml:trace contextRef="#ctx0" brushRef="#br0" timeOffset="-33579">3188 10758 2313,'0'0'3084,"50"0"257,-50 0-129,0 0-2698,0 0 0,0 0 257,0 0 0,0 0 0,0 0 129,0 0-129,0 0 128,0 0-256,0 0-129,0 0-129,0 50-128,0 0-128,0-50-1,0 49-128,0 1 129,0 0-1,0-50-128,-50 50 0,50 0 129,0-50-129,0 49 0,0-49 0,0 0 0,-50 50-129,50-50 129,0 0-128,0 0-1,0 0-256,0 0-129,0 0 0,0 0-257,0 0-129,0 0-513,0 0-1029,0 0-1541,50-50 256,-50 50 1</inkml:trace>
          <inkml:trace contextRef="#ctx0" brushRef="#br0" timeOffset="-31127">4184 11056 1028,'0'50'1028,"-50"-50"128,0 0-128,50 49 0,0-49 0,0 0 129,0 0-1,0 0 129,50 0-128,-50-49-1,50 49-128,0 0-128,0 0-258,-1-50-256,51 50-129,-100 0-129,50 0 1,0 0-1,-50 0-256,0 0-386,49 0-900,-49 0-1670,0 0-385,0 0-129,0 0 128</inkml:trace>
          <inkml:trace contextRef="#ctx0" brushRef="#br0" timeOffset="-31418">4134 10857 1285,'0'0'3341,"0"0"0,50 0 0,-50 0-2313,50 0-257,0 0 0,-50 0-257,49 0-257,1 0-129,0 0-128,-50 0-128,0 0-129,50 0-257,-50 0-257,50 0-771,-50 0-643,0 0 1,-50 0-1,0 49 258</inkml:trace>
          <inkml:trace contextRef="#ctx0" brushRef="#br0" timeOffset="-30703">4532 10658 4883,'0'0'3598,"-50"50"0,0-50-257,50 0-3341,0 0-129,0 0 1,0 0-129,50 0 128,-50 0 129,50 0 0,-50 0 257,0 0-128,49 50-1,-49-50 129,50 0-128,-50 0-129,50 50 128,-50-50-128,0 50 0,0-50 129,0 49-129,0 1 128,-50 0 1,50 0-1,-50 0 1,1-1-258,49-49-256,-50 50-1928,50 0-1414,-50-50 129,50 0-128</inkml:trace>
          <inkml:trace contextRef="#ctx0" brushRef="#br0" timeOffset="-30146">5279 10608 3469,'0'-50'2185,"-50"50"-1,50 0 1,-50 0-129,50 0-386,0 0-128,-100 0-385,100 50-386,-49-50-514,49 0 0,-50 49-257,50 1 0,-50 0 0,50-50-129,0 50 1,0 0-1,0-50-128,0 0 0,50 49 0,-50-49-128,50 0 128,-50-49 0,49 49 128,1 0 129,-50-50-128,50 0 256,-50 50 1,50-50 128,-50 50 0,0 0 128,0-50-128,0 50 0,0 0 0,0 0-128,0 50-1,0 0-128,0-50-128,0 50-258,0 0-128,-50-50-257,50 49-771,0-49-899,0 0-1286,0 0 1,0 0 128</inkml:trace>
          <inkml:trace contextRef="#ctx0" brushRef="#br0" timeOffset="-23621">5578 10658 385,'0'50'2185,"0"-50"128,0 0-771,0 0-1157,0 0 258,0 0-1,0-50 1,0 50 256,0 0 129,0 0 0,0 0-257,0 0 0,0 0-257,0 0-257,0 0 129,0 0-129,0 0 0,0 0 128,0 0-128,0 0 0,0 0 0,0 0-128,-49 0-1,49 0-128,0 50 129,0-50-129,-50 50 0,50 0 128,0-50-128,0 50 0,-50-1 0,50 1 0,0-50 0,0 0-128,0 50 128,0-50-257,0 0 128,0 0-128,0 0 129,0 0-129,0 0 128,0-50 1,0 50-1,50-50 129,-50 50 0,0-49 0,0 49 0,50-50 0,-50 50 0,0 0 0,49-50 0,-49 50 129,50-50-129,-50 50 128,0 0 1,50 0-1,-50 0 1,50 0-1,-50 0-128,50 0 129,-50 0-1,49 50-128,-49-50 129,0 0-1,0 50-128,0-50-128,0 50-1,0-1-256,-49 1-258,49 0-128,0 0-385,-50-50-643,50 50-771,0-50-900,0 0 258,0 0 1284</inkml:trace>
          <inkml:trace contextRef="#ctx0" brushRef="#br0" timeOffset="-22929">6176 10658 3341,'0'0'3341,"0"0"-129,0 0 129,0 0-3084,0 0 0,0 0-257,0 0 0,-50 0 0,50 0 0,0 50 129,0-50-129,-50 0 0,50 0 128,0 0-128,0 0 0,0 50 0,0-50 0,0 0 0,0 0 0,0 50 0,0-50 0,50 50 0,-50-50 0,50 49 0,-50-49 129,50 50-129,-50-50 0,50 0 128,-50 50-128,0-50 129,49 0-1,-49 0 1,0 50 128,0-50 128,0 0-128,-49 0 129,49 0-1,-50 50-256,50-50 128,-50 0-386,0 0-256,50 49-515,-50-49-1156,50 0-1028,0 0-514,0 0 0,0-49 771</inkml:trace>
          <inkml:trace contextRef="#ctx0" brushRef="#br0" timeOffset="-22397">6573 10708 1927,'0'0'3341,"0"0"0,0 50 0,0-50-1542,-49 50-1413,49-50-1,0 0-128,0 50 0,0-50 0,0 49 0,-50-49 0,50 50 0,0 0-128,0-50-1,50 50-128,-50-50-128,0 0-1,0 50 1,49-50 128,-49-50 0,50 50-129,-50 0 258,50-50-129,-50 50 128,50-50-128,-50 50 129,0 0-1,50-50 1,-50 50-1,0 0 129,0 0-128,0 0 128,0 0 0,50 0 0,-50 0-129,0 0 1,0 50-1,0-50-128,0 0 129,0 50-129,0-50 128,0 0-128,0 0 0,0 0 129,0 50-129,0-50 0,0 50 0,0-50 128,0 0-128,0 0 129,0 0-1,0 0 129,49 0 0,-49 0-128,0 0 256,0 0-128,0-50 0,50 0-128,-50 50-1,0-50 1,0 50-1,0 0-128,0 0 0,0-50 0,0 50-128,0 0 128,0 0-257,0 0 0,50-49 0,-50 49-257,0 0-386,0-50-385,50 50-1285,-50 0-1156,50 0-129,-50 0-129,0 0 900</inkml:trace>
          <inkml:trace contextRef="#ctx0" brushRef="#br0" timeOffset="-22024">7271 10956 3341,'0'0'3341,"0"0"0,0 0-129,0 0-2569,0 0-386,0 0-129,50-50 1,-50 50 128,0 0 0,0-49 128,0 49 1,49-50-1,-49 50 1,0 0-129,0 0 0,0 0-257,0 0 128,0 0-128,0 0 129,-49 0-129,49 0 0,0 50 0,-50-1 128,50-49-128,0 50 0,0 0 0,0-50 0,0 50 0,0-50-128,50 0 128,-1 0-257,1 0-386,0 0-1027,0 0-1928,0-50 0,49 0 0,-49 0-129</inkml:trace>
          <inkml:trace contextRef="#ctx0" brushRef="#br0" timeOffset="-21700">7869 10758 2698,'0'50'3470,"-49"-50"-1,-1 50 1,50-1-2057,-50 1-642,50 0-385,-50 0-1,50 0-128,0-1 129,0 1-129,0 0 128,0-50 1,0 0-1,0 0 1,0 0-1,0 0-128,0-50 0,50 0-128,-50 50-1,50-49 1,-50-51-129,50 50 0,-1 50-129,1-50-128,0 1-385,0 49-386,0 0-2056,-1 0-900,1 0 1,0 0-1</inkml:trace>
        </inkml:traceGroup>
      </inkml:traceGroup>
    </inkml:traceGroup>
    <inkml:traceGroup>
      <inkml:annotationXML>
        <emma:emma xmlns:emma="http://www.w3.org/2003/04/emma" version="1.0">
          <emma:interpretation id="{136B2A5E-A88F-43D2-A5CA-EC5824580563}" emma:medium="tactile" emma:mode="ink">
            <msink:context xmlns:msink="http://schemas.microsoft.com/ink/2010/main" type="paragraph" rotatedBoundingBox="15889,17423 17342,17075 17504,17752 16050,18099" alignmentLevel="2"/>
          </emma:interpretation>
        </emma:emma>
      </inkml:annotationXML>
      <inkml:traceGroup>
        <inkml:annotationXML>
          <emma:emma xmlns:emma="http://www.w3.org/2003/04/emma" version="1.0">
            <emma:interpretation id="{1196A1FE-7AD7-4062-B5C2-5E5A16A6125B}" emma:medium="tactile" emma:mode="ink">
              <msink:context xmlns:msink="http://schemas.microsoft.com/ink/2010/main" type="line" rotatedBoundingBox="15889,17423 17342,17075 17504,17752 16050,18099"/>
            </emma:interpretation>
          </emma:emma>
        </inkml:annotationXML>
        <inkml:traceGroup>
          <inkml:annotationXML>
            <emma:emma xmlns:emma="http://www.w3.org/2003/04/emma" version="1.0">
              <emma:interpretation id="{F0DF598C-7C16-4C4F-8715-22012EECDF82}" emma:medium="tactile" emma:mode="ink">
                <msink:context xmlns:msink="http://schemas.microsoft.com/ink/2010/main" type="inkWord" rotatedBoundingBox="15889,17423 17342,17075 17504,17752 16050,18099"/>
              </emma:interpretation>
              <emma:one-of disjunction-type="recognition" id="oneOf6">
                <emma:interpretation id="interp30" emma:lang="en-US" emma:confidence="1">
                  <emma:literal>28</emma:literal>
                </emma:interpretation>
                <emma:interpretation id="interp31" emma:lang="en-US" emma:confidence="0">
                  <emma:literal>as</emma:literal>
                </emma:interpretation>
                <emma:interpretation id="interp32" emma:lang="en-US" emma:confidence="0">
                  <emma:literal>Los</emma:literal>
                </emma:interpretation>
                <emma:interpretation id="interp33" emma:lang="en-US" emma:confidence="0">
                  <emma:literal>20s</emma:literal>
                </emma:interpretation>
                <emma:interpretation id="interp34" emma:lang="en-US" emma:confidence="0">
                  <emma:literal>2s</emma:literal>
                </emma:interpretation>
              </emma:one-of>
            </emma:emma>
          </inkml:annotationXML>
          <inkml:trace contextRef="#ctx0" brushRef="#br0" timeOffset="154367">-498 12799 3212,'0'0'1799,"0"0"0,-49-50-128,49 50-1,0 0-256,0 0-1,0 0-256,0 0-129,-50 0-129,50 0-128,0 0-128,0 0-1,0-50-256,0 50 128,0 0-257,0 0 0,0 0-129,0 0 1,0 0-1,0 0 1,0-49-129,50 49 128,-50 0-128,49-50 129,1 50-129,-50 0 0,0 0 0,0 0 128,50 50-128,-50-50 0,0 49-128,0 1 128,-50 0-129,0 0 129,1 0 0,-1-1-128,0 1-1,-50 0 129,51 0 0,-1-50 0,0 50 0,0-50 0,0 0 0,50 0 0,0 0 0,0 0-128,0 0 128,0 0 0,0-50 0,50 50-129,0 0 129,0-50 0,0 50 0,-1 0 0,1 0 0,0 0 0,0 0 0,0 0 129,-50 0-129,49 0 0,-49 0-129,0 0 1,50 50-258,-50-50-256,50 50-515,-50-50-1284,0 0-1414,50 0-257,-50 0 128,50-50 1157</inkml:trace>
          <inkml:trace contextRef="#ctx0" brushRef="#br0" timeOffset="154967">149 12750 1028,'0'0'3084,"0"0"128,0 0 129,0 0-2184,0 50-515,0-50 129,-50 50-128,50-50-1,-50 50 1,50-50-129,-50 49-129,50-49-256,-49 50 128,49-50-257,0 50 128,0 0-128,0-50 0,0 50 0,0-50 129,49 0-129,-49 0 0,50 0 0,0 0 0,0 0 0,-50 0-129,50 0 129,-1-50 0,-49 50-128,0-50-1,0 50 129,0-50 0,-49 50 0,49-50 0,-50 50 0,0-49 0,0 49 129,50-50-1,-50 0 1,50 50 128,0-50-129,0 50 1,0-50 128,0 50-129,0-49 129,50 49-257,-50-50 129,50 0-1,0 50-128,0-50 0,-1 50 129,1 0-129,-50 0 128,50-50-128,-50 50 129,0 0-129,50 100 0,-50-100-257,0 50-129,-50 0-128,50-1-642,-50 1-772,50 50-1798,-50-50-129,1-1 0,-1 1 1156</inkml:trace>
        </inkml:traceGroup>
      </inkml:traceGroup>
    </inkml:traceGroup>
    <inkml:traceGroup>
      <inkml:annotationXML>
        <emma:emma xmlns:emma="http://www.w3.org/2003/04/emma" version="1.0">
          <emma:interpretation id="{9771CBA9-D67A-4C6A-A384-2EDC834C2015}" emma:medium="tactile" emma:mode="ink">
            <msink:context xmlns:msink="http://schemas.microsoft.com/ink/2010/main" type="paragraph" rotatedBoundingBox="15688,17971 22560,17994 22556,18939 15684,18916" alignmentLevel="2"/>
          </emma:interpretation>
        </emma:emma>
      </inkml:annotationXML>
      <inkml:traceGroup>
        <inkml:annotationXML>
          <emma:emma xmlns:emma="http://www.w3.org/2003/04/emma" version="1.0">
            <emma:interpretation id="{84414186-5670-47CC-89CF-041E85BEDE11}" emma:medium="tactile" emma:mode="ink">
              <msink:context xmlns:msink="http://schemas.microsoft.com/ink/2010/main" type="line" rotatedBoundingBox="15688,17971 22560,17994 22556,18939 15684,18916"/>
            </emma:interpretation>
          </emma:emma>
        </inkml:annotationXML>
        <inkml:traceGroup>
          <inkml:annotationXML>
            <emma:emma xmlns:emma="http://www.w3.org/2003/04/emma" version="1.0">
              <emma:interpretation id="{98D79B51-2362-4D0A-9C47-A8D08DBB2BC9}" emma:medium="tactile" emma:mode="ink">
                <msink:context xmlns:msink="http://schemas.microsoft.com/ink/2010/main" type="inkWord" rotatedBoundingBox="15688,17971 18677,17981 18674,18926 15684,18916"/>
              </emma:interpretation>
              <emma:one-of disjunction-type="recognition" id="oneOf7">
                <emma:interpretation id="interp35" emma:lang="en-US" emma:confidence="0">
                  <emma:literal>at</emma:literal>
                </emma:interpretation>
                <emma:interpretation id="interp36" emma:lang="en-US" emma:confidence="0">
                  <emma:literal>Ty</emma:literal>
                </emma:interpretation>
                <emma:interpretation id="interp37" emma:lang="en-US" emma:confidence="0">
                  <emma:literal>Tog</emma:literal>
                </emma:interpretation>
                <emma:interpretation id="interp38" emma:lang="en-US" emma:confidence="0">
                  <emma:literal>Laity</emma:literal>
                </emma:interpretation>
                <emma:interpretation id="interp39" emma:lang="en-US" emma:confidence="0">
                  <emma:literal>#Tog</emma:literal>
                </emma:interpretation>
              </emma:one-of>
            </emma:emma>
          </inkml:annotationXML>
          <inkml:trace contextRef="#ctx0" brushRef="#br0" timeOffset="155547">-1295 13597 899,'0'0'2699,"0"0"-1,0 0-2055,0 0-1,0 0 1,50-50-129,-50 50 385,50 0 1,0-50-129,0 50-129,-1 0 1,51-50-129,-50 50-129,50 0 1,-1-49-129,1 49 128,-1 0-128,1-50 257,0 50-128,49 0 128,-49-50-129,-1 50 258,1 0-258,-1 0 1,1 0-129,0 0-129,-51 0 1,51 0-129,-50 0 0,0 0-129,-1 0-256,1 0-129,0 0-386,0 0-642,-50 0-899,0 0-1286,50 0-256,-50 0 256</inkml:trace>
          <inkml:trace contextRef="#ctx0" brushRef="#br0" timeOffset="156605">199 13547 3983,'0'0'2056,"0"0"0,0 0-257,0 0-385,0 0-258,0 0-256,0 0-258,0 0-128,0 0 0,0 0-128,0 0-1,0 0-128,0 50-128,0-50-1,-50 0 1,50 50-129,-50-50 128,0 49-128,50-49 0,-50 50 0,1-50 0,-1 50 0,0 0 129,0-50-129,50 0 0,-50 50-129,1-50 129,49 0 0,0 0 0,0 0 0,0 0-128,0 0 128,0 0 0,0 0 0,0 0 128,0 50-128,0-50 0,0 0 129,49 0-1,-49 0-128,0 0 129,50-50-129,-50 50 0,0 0 0,0 0 0,50 0 0,0 0 0,-50 0 0,50 0 0,-1 0 0,-49 0 0,50 0 0,0 0 0,0 0 128,0 0-128,-50 0-128,49 0-129,-49 0-257,0 0-514,50 0-1285,-50 0-1414,0 0-128,0 0 0</inkml:trace>
          <inkml:trace contextRef="#ctx0" brushRef="#br0" timeOffset="156748">199 13646 771,'0'0'3598,"0"0"128,49 0 258,-49 0-2571,0 0 1,0 0-129,0 0-257,0 0-129,0 0-256,-49 49-258,49 1 1,0 0-258,0-50 1,-50 50 128,50 0-257,0 49 128,0-49-256,0-50-129,0 50-257,0 0-643,0 0-1156,0-50-1799,0 0-128,0 0-1,50 0 1157</inkml:trace>
          <inkml:trace contextRef="#ctx0" brushRef="#br0" timeOffset="157965">847 14044 2955,'0'50'3470,"-50"-50"128,0 0-1028,50 0-1671,0 0 1,0 0-258,0 0 1,0 0-129,0 0 0,0 0-129,0-50-128,50 50 0,0 0 0,0 0 0,-50 0 0,99 0-257,-49 0 129,0 0-129,0 0 0,49 0 0,-49 0-257,0 0-129,50 0-256,-51-50-643,1 50-900,-50 0-1670,50-49-128,-50 49-1</inkml:trace>
          <inkml:trace contextRef="#ctx0" brushRef="#br0" timeOffset="158491">1145 13745 771,'-50'0'3212,"50"0"-899,0 0-899,0 0 256,0 0-128,0 0-128,0 0-258,-50 0-513,50 0-129,0 0-257,0 0 0,0 0-129,0 0 1,0 0-1,0 0 1,0 0-1,0 0-128,0 0 129,0 0-1,-50-50 129,50 50-128,0 0 128,0 0 0,0 0 128,-49 0-128,49 0 0,0 0 0,0 0-128,0 0-1,0 0 1,0 0-1,0 0-128,0 0 0,0 0 0,0 0 129,0 0-1,49 50 1,1-50-1,-50 0 1,50 0 128,0 0-129,0 0-128,-1 0 0,1 0 0,0 0-128,0 0-258,-50-50-256,50 50-772,-50 0-1927,49 0-899,-49 0 256,50-49-256</inkml:trace>
          <inkml:trace contextRef="#ctx0" brushRef="#br0" timeOffset="158954">1445 13547 2184,'-50'0'3213,"50"0"128,-50 50 0,50-50-2827,0 0-129,0 0 1,0 0-129,0 0 257,0 0 0,0 0 0,50 0 0,-50 0 0,50 0-129,-50 0-128,49 50 0,-49-50-128,50 0-1,-50 0 1,50 0-129,-50 0 0,50 0 128,-50 0-128,0 0 0,50 49 129,-50-49 128,0 50 0,0-50 0,0 50 0,0 0 0,-50-50 0,0 50 128,50 0-256,-50-1-1,0 1-128,1 0-128,-1 0-1,0-50-128,50 50-128,-50-50-129,50 49-514,-50-49-643,50 0-1541,0 0-772,50-49 1,0-1-1</inkml:trace>
        </inkml:traceGroup>
        <inkml:traceGroup>
          <inkml:annotationXML>
            <emma:emma xmlns:emma="http://www.w3.org/2003/04/emma" version="1.0">
              <emma:interpretation id="{1D824C03-638A-4897-9570-41AD52E00E86}" emma:medium="tactile" emma:mode="ink">
                <msink:context xmlns:msink="http://schemas.microsoft.com/ink/2010/main" type="inkWord" rotatedBoundingBox="18975,18125 22559,18138 22557,18729 18973,18717"/>
              </emma:interpretation>
              <emma:one-of disjunction-type="recognition" id="oneOf8">
                <emma:interpretation id="interp40" emma:lang="en-US" emma:confidence="1">
                  <emma:literal>answer</emma:literal>
                </emma:interpretation>
                <emma:interpretation id="interp41" emma:lang="en-US" emma:confidence="0">
                  <emma:literal>Answer</emma:literal>
                </emma:interpretation>
                <emma:interpretation id="interp42" emma:lang="en-US" emma:confidence="0">
                  <emma:literal>answers</emma:literal>
                </emma:interpretation>
                <emma:interpretation id="interp43" emma:lang="en-US" emma:confidence="0">
                  <emma:literal>answerer</emma:literal>
                </emma:interpretation>
                <emma:interpretation id="interp44" emma:lang="en-US" emma:confidence="0">
                  <emma:literal>answer r</emma:literal>
                </emma:interpretation>
              </emma:one-of>
            </emma:emma>
          </inkml:annotationXML>
          <inkml:trace contextRef="#ctx0" brushRef="#br0" timeOffset="160181">2390 13547 1799,'0'0'3341,"0"0"0,50 0 257,-50 0-2956,50-50-128,-1 50 257,-49 0 129,50 0-1,-50 0 1,0-50-1,0 50-128,0 0-128,0 0-129,0 0-129,-50 50-128,1-50 0,-1 50-128,0-50-129,-50 50 0,51 0 0,-1-1-129,0 1 129,0 0-257,0 0 0,50 0-128,-49 0-1,49-50 1,0 0 128,49 0-129,-49 0 129,50 0 0,0 0 129,0-50 128,0 0-129,-1 0 129,-49 50 0,50-50 129,0 0-1,-50 50-128,0 0 129,0-49-1,0 49 1,0 0 128,50 49-129,-50-49 1,0 50-1,0-50 1,0 50-129,0 0 128,0-50-256,0 50-258,0-50-385,0 50-771,0-50-1799,50 0-771,-50-50 129,49 50-129</inkml:trace>
          <inkml:trace contextRef="#ctx0" brushRef="#br0" timeOffset="160319">2988 13497 4883,'-50'0'4112,"50"50"-257,0 0 128,-50 0-3469,0-1-128,50-49-129,-50 50-129,50 0-128,0-50-128,0 0-129,-49 50-129,49-50 1,0 0-129,0 0 128,0 0-128,0 0 129,0 0 256,49-50-128,-49 50 129,50-50 128,-50 0 128,50 50-128,0-49 129,0 49 128,-1-50 128,-49 50 1,50 0 256,0 0-128,-50 50 129,0-1-129,0-49 0,0 50-129,0 0-256,0 0-386,0 0-257,0-50-643,0 50-1284,0-50-1543,0 0-128,0 0 0</inkml:trace>
          <inkml:trace contextRef="#ctx0" brushRef="#br0" timeOffset="160740">3785 13497 5654,'0'0'4112,"0"50"-129,-49-50 129,-1 0-3855,0 0 0,0 0 0,0 50-128,1-50 128,-1 0-257,0 0 128,50 50-256,0-50 128,-50 49-129,50-49 129,50 0-128,-50 0 128,0 50 0,50-50-129,0 0 129,-50 0 0,49 0 0,-49 0 129,0 0-129,50 50 0,-50-50 0,0 50 128,-50-50-128,50 50 129,-49-50-129,49 50 0,-50-50 0,50 0-257,-50 49 0,50-49-257,0 0-257,-50-49-900,50 49-1284,0 0-1157,0-50 128,50 50 129</inkml:trace>
          <inkml:trace contextRef="#ctx0" brushRef="#br0" timeOffset="161616">3885 13497 3212,'0'0'4112,"0"0"-128,0 0 128,0 0-2956,0 0-256,0 50-129,0 0-257,0-50-129,0 50-256,0-1-1,-50 1 1,50 0-129,0-50-129,0 50 129,0-50-257,0 0 129,0 0-1,50 0 1,-50 0-1,0 0 1,50 0-1,-50-50 258,50 50-129,-50 0 128,0-50 129,0 50-128,49-50-1,-49 50 129,0 0-128,0 0-1,0 0 1,0 50-1,0-50-128,0 50 0,0-50 0,0 0 0,50 50 0,-50-50 0,0 0 0,50 50 129,-50-50-129,50 0 128,-50 0 1,50-50-129,-50 50 128,0-50 1,50 50-129,-50-50 0,0 50 128,0-50-256,0 1 128,0 49 0,0 0 0,0-50-129,0 50 129,0 0-128,0 0-1,49 0 129,-49 0 0,50 0 0,-50 0 0,50 0 0,0 0 0,49 0 0,-49 0 0,0 0 0,0-50 0,0 50 0,-1 0 0,1 0 129,0-50-129,-50 50 128,0 0 1,0 0-1,-50 0 1,50 0-1,-50 0 1,1 0 128,-51 50-257,50-50 128,0 50 1,1 0-1,-1-1-128,0 51 0,50-50 0,0 0-128,0 0 128,50-50-129,-50 49 1,50 1-258,49-50-385,-49 0-1156,0-50-2442,0 50 0,49-49 0,-49-1-129</inkml:trace>
          <inkml:trace contextRef="#ctx0" brushRef="#br0" timeOffset="161938">5030 13646 6168,'0'0'4240,"0"49"129,0-49-128,-50 50-3856,50-50 1,0 50-1,0 0-128,50 0 129,-50-50-258,0 50 1,0-1-129,0-49 0,0 0-129,0 0 129,0 0 0,0 0 0,0 0-128,0-49 128,0 49 0,0-50-129,0 0 129,49 0 0,-49 0-128,50 50-1,0-50-256,0 50-515,49-49-3469,-49 49 129,50 0-129,-1 0 0</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3:13:02.373"/>
    </inkml:context>
    <inkml:brush xml:id="br0">
      <inkml:brushProperty name="width" value="0.05" units="cm"/>
      <inkml:brushProperty name="height" value="0.05" units="cm"/>
    </inkml:brush>
  </inkml:definitions>
  <inkml:traceGroup>
    <inkml:annotationXML>
      <emma:emma xmlns:emma="http://www.w3.org/2003/04/emma" version="1.0">
        <emma:interpretation id="{76076BE6-3BF2-4B6A-ADD1-5CB92468FB6F}" emma:medium="tactile" emma:mode="ink">
          <msink:context xmlns:msink="http://schemas.microsoft.com/ink/2010/main" type="writingRegion" rotatedBoundingBox="10209,1643 10259,1643 10259,1658 10209,1658"/>
        </emma:interpretation>
      </emma:emma>
    </inkml:annotationXML>
    <inkml:traceGroup>
      <inkml:annotationXML>
        <emma:emma xmlns:emma="http://www.w3.org/2003/04/emma" version="1.0">
          <emma:interpretation id="{AE42D1E3-8D77-4A29-B75C-D675CE301BA0}" emma:medium="tactile" emma:mode="ink">
            <msink:context xmlns:msink="http://schemas.microsoft.com/ink/2010/main" type="paragraph" rotatedBoundingBox="10209,1643 10259,1643 10259,1658 10209,1658" alignmentLevel="1"/>
          </emma:interpretation>
        </emma:emma>
      </inkml:annotationXML>
      <inkml:traceGroup>
        <inkml:annotationXML>
          <emma:emma xmlns:emma="http://www.w3.org/2003/04/emma" version="1.0">
            <emma:interpretation id="{B3B0B122-445D-40B1-B2EF-7CD31A6E8F39}" emma:medium="tactile" emma:mode="ink">
              <msink:context xmlns:msink="http://schemas.microsoft.com/ink/2010/main" type="line" rotatedBoundingBox="10209,1643 10259,1643 10259,1658 10209,1658"/>
            </emma:interpretation>
          </emma:emma>
        </inkml:annotationXML>
        <inkml:traceGroup>
          <inkml:annotationXML>
            <emma:emma xmlns:emma="http://www.w3.org/2003/04/emma" version="1.0">
              <emma:interpretation id="{8E2AB27E-C0A9-4529-8F1B-19365C7B1911}" emma:medium="tactile" emma:mode="ink">
                <msink:context xmlns:msink="http://schemas.microsoft.com/ink/2010/main" type="inkWord" rotatedBoundingBox="10209,1643 10259,1643 10259,1658 10209,1658"/>
              </emma:interpretation>
              <emma:one-of disjunction-type="recognition" id="oneOf0">
                <emma:interpretation id="interp0" emma:lang="en-US" emma:confidence="1">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y</emma:literal>
                </emma:interpretation>
              </emma:one-of>
            </emma:emma>
          </inkml:annotationXML>
          <inkml:trace contextRef="#ctx0" brushRef="#br0">0 0 1670,'0'0'2699,"0"0"-258,0 0-1798,0 0-1,0 0-256,0 0-129,0 0-257,0 0 0,0 0-129,0 0-256,0 0-643,0 0-900,0 0-513,50 0-1,-50 0 2185</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245.42004" units="1/cm"/>
          <inkml:channelProperty channel="Y" name="resolution" value="1983.47461" units="1/cm"/>
          <inkml:channelProperty channel="F" name="resolution" value="0.00051" units="1/dev"/>
          <inkml:channelProperty channel="T" name="resolution" value="1" units="1/dev"/>
        </inkml:channelProperties>
      </inkml:inkSource>
      <inkml:timestamp xml:id="ts0" timeString="2016-05-09T14:46:17.3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762F7E1-B263-4A82-9046-26206E030542}" emma:medium="tactile" emma:mode="ink">
          <msink:context xmlns:msink="http://schemas.microsoft.com/ink/2010/main" type="inkDrawing" rotatedBoundingBox="20124,14372 20829,13558 21571,14201 20866,15014" rotationAngle="1600565604" semanticType="enclosure">
            <msink:destinationLink direction="with" ref="{D16000C6-B282-44EE-B10B-F3CE7557D83C}"/>
          </msink:context>
        </emma:interpretation>
      </emma:emma>
    </inkml:annotationXML>
    <inkml:trace contextRef="#ctx0" brushRef="#br0">750 56 24 0,'0'0'14'0,"0"0"-1"15,0 0-1-15,0 0-1 16,-21-7-2-16,21 7-2 16,0 0-1-1,-16 0-1-15,16 0-1 16,-19 0-1-16,19 0 0 15,-22 0 0-15,22 0 0 16,-20-6-1-16,20 6 0 16,-19 0-1-16,19 0 1 15,-19-9-1-15,19 9 1 16,-23-6-1-16,23 6 1 0,-29-6-1 16,12 0 0-16,0 6 0 15,-2 0 0-15,0 0 0 16,-3 0 0-16,3 0 0 15,0 0-1-15,0 10 1 16,0-10 0-16,3 8-1 0,-3-3 1 16,4 2 0-16,0-7-1 0,15 0 1 15,-27 15-1-15,27-15 1 16,-23 8 0-16,23-8 0 16,-22 11-1-16,22-11 1 15,-22 15 0-15,22-15 0 16,-21 17 0-16,21-17 0 31,-25 24-1-31,25-24 1 0,-22 27 0 16,13-13-1-16,-3 0 1 15,3 3-1-15,-1 1 1 16,0-1-1-16,-1 5 0 16,3 0 1-16,-1-1-1 15,-2-1 1-15,1 6-1 16,2-3 1-16,-3-5-1 0,3 8 1 15,0-7-1-15,2 3 0 16,0-3 0-16,6-4 0 16,-9 3 0-16,9-2 0 15,-5 1 0-15,5 1 1 16,0-2-1-16,0-1 1 0,0-15-1 31,-5 29 1-31,5-15-1 16,0 1 0-16,5 4 0 0,-5-2-1 15,5-2 0-15,-5 2 0 16,7 0 1-16,-3-3-1 16,-4 3 1-16,10-1-2 15,-10-16 2-15,9 20 0 16,-9-20 0-16,14 23 0 0,-14-23 0 16,18 22 0-16,-18-22 0 15,21 24 0-15,-21-24 0 16,23 21 0-16,-23-21 0 15,28 20 0-15,-28-20 0 16,27 21 0-16,-12-11 0 16,-15-10 0-16,28 19-1 0,-10-12 1 15,-2 2 0-15,3-5 0 16,0 2 0-16,2-6 0 16,0 5 0-16,0-5 0 15,-3 3 0-15,-1-3 0 16,0 6 0-16,0-6 0 0,-1 0 0 31,-1 5 0-31,3-5 0 0,-2 0 0 16,3 0-1-16,2 0 1 15,-2 0 0-15,1-5 0 16,-2-1 0-16,2 3 0 16,-1-2 0-16,2-2 0 15,-2-1 0-15,-2 0-1 16,1-2 1-16,-2 4 0 0,2-3 0 15,-3 2 0-15,0-2 0 16,-15 9 0-16,27-14 0 16,-27 14 0-16,26-17 0 15,-26 17 0-15,24-16 0 16,-24 16 0-16,28-30 0 16,-28 30-1-1,30-31 1-15,-17 13 0 16,2 2 0-16,0-5 0 15,0-3 0-15,0 4 1 16,1-2 0-16,-2 5 0 16,-3-2-1-16,1 1 2 0,-4 1-2 15,-8 17 1-15,14-24-1 16,-14 24 0-16,11-18 1 0,-11 18-1 16,8-28 0-16,-8 11 0 15,7-4 1-15,-7 3-1 16,5 2 0-16,-5-5 1 15,0 1-1-15,0-1 1 16,-5 6 0-16,-1-5-1 16,1 4 1-16,-2-2 0 0,-1-3-1 15,0 2 0-15,-1 1 1 16,0 2-1-16,-1-4 0 16,-3 1 0-16,1 2 0 15,12 17-1-15,-28-29 1 16,13 16 0-16,0 4 0 31,0-6 0-31,1 3 0 0,14 12 0 16,-25-20 0-16,25 20 0 15,-22-17 0-15,22 17 1 16,-15-12-1-16,15 12 0 16,-17-9 1-16,17 9-1 15,-17-6 0-15,17 6 1 0,-20-5-1 16,20 5 0-16,-20-6 0 15,20 6 1-15,-21-9-1 0,21 9 0 16,-20-11 0-16,20 11 0 16,-21-13 0-16,21 13-1 15,-20-14 0-15,5 5-1 16,0 3 0-16,-12-5-6 31,7 21-11-31,-14-3-16 0,-10 11 1 16,-10 5-1-16,-7 1 5 15</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245.42004" units="1/cm"/>
          <inkml:channelProperty channel="Y" name="resolution" value="1983.47461" units="1/cm"/>
          <inkml:channelProperty channel="F" name="resolution" value="0.00051" units="1/dev"/>
          <inkml:channelProperty channel="T" name="resolution" value="1" units="1/dev"/>
        </inkml:channelProperties>
      </inkml:inkSource>
      <inkml:timestamp xml:id="ts0" timeString="2016-05-09T14:46:18.8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4919726-B3F3-47F2-AAE2-C4A97EAE733C}" emma:medium="tactile" emma:mode="ink">
          <msink:context xmlns:msink="http://schemas.microsoft.com/ink/2010/main" type="inkDrawing" rotatedBoundingBox="20469,14270 21404,13919 21530,14254 20594,14605" shapeName="Other"/>
        </emma:interpretation>
      </emma:emma>
    </inkml:annotationXML>
    <inkml:trace contextRef="#ctx0" brushRef="#br0">144 503 3 0,'0'0'19'16,"0"0"-6"-16,0 0-6 0,0 0-1 16,0 0-2-1,0 0 1-15,-19 0 1 0,19 0 0 0,0 0 1 16,0 0 0-16,0 0 0 16,0 0 0-16,0 0 0 31,0 0 0-31,0 0 0 0,0 0 0 0,0 0-1 15,0 0-1-15,0 0-1 16,0 0-1-16,0 0 0 16,0 0-1-16,0 0-1 15,0 0 1-15,0 0-2 32,0 0 1-32,0 0 0 0,0 0 0 15,0 0-1-15,0 0 1 0,16 11 0 16,-1-11 0-16,5 0 1 15,7 6-1-15,5-6 1 16,3 0-1 0,3 0 0-16,1 0 0 0,-2-3 0 15,-1 3 0-15,-7 0 0 16,3 0-1-16,-9 0 0 0,0 0 1 16,-4 0-1-16,1 0 0 15,-1 0 0-15,0 0 0 16,0 3 0-16,0-3 0 15,0 0 0-15,2 0 0 16,-2 0 0-16,1 0 0 16,-5 0 0-1,0 0 0-15,-15 0 0 16,27 0 0-16,-27 0 1 16,19 0-1-16,-19 0 0 15,17 0 0-15,-17 0 0 16,19 0 0-16,-19 0 0 15,21-3 0-15,-21 3 0 16,29-5-1-16,-11 5 2 0,-2-9-1 16,2 6 0-16,-2 3 0 15,-1-10 0-15,-15 10 1 16,24-4-1-16,-24 4 0 0,15 0 0 16,-15 0 0-16,0 0 0 15,0 0 1-15,0 0-1 16,0 0 0-16,0 0 0 0,0 0-1 15,0 0 1-15,0 0 0 16,0 0 0-16,19 0 0 16,-19 0 0-16,21 0 0 15,-21 0 0-15,30 5-1 16,-11-5 1-16,-3 0-2 31,3 0 0-31,-19 0-2 0,29 0-2 16,-29 0-4-16,19 0-13 15,-19-15-12-15,0 1 0 16,-13-9 1-16</inkml:trace>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245.42004" units="1/cm"/>
          <inkml:channelProperty channel="Y" name="resolution" value="1983.47461" units="1/cm"/>
          <inkml:channelProperty channel="F" name="resolution" value="0.00051" units="1/dev"/>
          <inkml:channelProperty channel="T" name="resolution" value="1" units="1/dev"/>
        </inkml:channelProperties>
      </inkml:inkSource>
      <inkml:timestamp xml:id="ts0" timeString="2016-05-09T14:46:20.83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16000C6-B282-44EE-B10B-F3CE7557D83C}" emma:medium="tactile" emma:mode="ink">
          <msink:context xmlns:msink="http://schemas.microsoft.com/ink/2010/main" type="inkDrawing" rotatedBoundingBox="20886,13766 20961,14862 20891,14867 20816,13771" semanticType="callout" shapeName="Other">
            <msink:sourceLink direction="with" ref="{A762F7E1-B263-4A82-9046-26206E030542}"/>
          </msink:context>
        </emma:interpretation>
      </emma:emma>
    </inkml:annotationXML>
    <inkml:trace contextRef="#ctx0" brushRef="#br0">-6-3 13 0,'0'0'8'16,"0"0"-9"-1,0 0 3-15,0 0 1 16,0 0 2-16,-10 7 6 0,10-7 2 0,0 0 0 16,0 0 0-16,0 0-1 15,0 0-1-15,0 0 0 16,0 0-2-16,0 0-1 15,0 0 0-15,0 0-3 16,0 0-1-16,0 0 0 16,0 0-2-1,0 0 0-15,0 0-1 16,0 0 1-16,0 0 0 16,0 0 0-16,14 10 0 15,-14-10-1-15,10 16 1 16,-10-16 0-16,12 24 0 15,-6-10-1-15,0 0 0 0,-6-14 0 16,10 32 0-16,-10-14 0 16,5 5 0-16,-5-4 0 0,0 6 0 15,0 0-1-15,0 5 1 16,0 1-1-16,0 3 0 16,0 0 0-16,0-5 1 15,0 3-1-15,-5-1 0 16,5-2 0-1,0-7 0-15,-4 5 0 16,4-5 0-16,0 1 0 16,-6-6 1-16,6-1-2 15,0-2 2-15,0-14-1 16,0 23 0-16,0-23 0 16,0 21 0-16,0-21-1 15,6 19 1-15,-6-19 0 0,0 21-1 16,0-21 1-16,4 23-1 15,-4-23 1-15,0 27-1 16,0-27 1-16,0 26-1 16,0-26 1-16,5 14-1 15,-5-14 1-15,0 0 0 16,6 21 0-16,-6-21 0 0,0 0 0 16,4 18 0-16,-4-18 0 15,0 0 0-15,0 22 0 16,0-22 0-16,0 0 0 0,11 21 0 15,-11-21 0-15,0 16 0 16,0-16 0-16,0 0 0 31,7 19 0-31,-7-19 0 0,0 0 0 16,0 14 0-16,0-14 0 16,0 0 0-16,0 0 0 15,0 0 0-15,0 0 0 16,6 17 0-16,-6-17 0 15,0 0 0-15,0 0 0 16,0 0 0-16,6 17 0 0,-6-17 0 16,0 0 0-16,0 0 0 15,0 0 0-15,0 17 0 16,0-17 0-16,0 0 0 16,0 0 0-16,0 0 0 15,0 0 0-15,0 0 0 16,0 0 0-16,0 0 0 0,0 0 0 31,0 0 0-31,0 0 0 16,0 0 0-16,8 16 1 15,-8-16-1-15,0 0 0 0,0 0 0 16,0 0 0-16,0 0 0 16,0 0 0-16,0 0 0 15,0 0 1-15,0 0-1 0,0 0 0 16,0 0 1-16,0 0-1 15,0 0 0-15,0 0 0 16,0 0 1-16,0 0-1 16,0 0 0-16,0 0 0 15,0 0 0-15,0 0 1 16,0 0-1-16,0 0 0 0,0 0 0 16,0 0 0-16,0 0 0 15,0 0 0-15,0 0 0 16,0 0 0-16,0 0 0 15,0 12 0-15,0-12 0 16,0 0 0-16,0 0 0 16,0 15 0-1,0-15 0-15,0 0 0 16,0 17 0-16,0-17 0 16,0 0 0-16,0 0 0 15,0 14 0-15,0-14 0 16,0 0 0-16,0 0 0 0,0 0 0 15,0 0 0-15,0 0 0 16,0 0 0-16,0 17 0 0,0-17 0 16,0 0 0-16,0 0 0 15,0 0 0-15,0 0 0 16,0 0 0-16,0 0 0 16,0 0 0-16,0 0 0 15,0 0 0-15,0 15 0 16,0-15 0-1,0 0 0-15,0 0 0 16,0 0 0-16,0 0 0 16,-5 14 0-16,5-14 0 15,0 0 0-15,0 0 0 16,0 0-1-16,0 0-2 16,0 0-2-16,0-16-24 15,12-21-8-15,-5-26-1 0,-2-30 0 16</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5:46.968"/>
    </inkml:context>
    <inkml:brush xml:id="br0">
      <inkml:brushProperty name="width" value="0.05" units="cm"/>
      <inkml:brushProperty name="height" value="0.05" units="cm"/>
    </inkml:brush>
  </inkml:definitions>
  <inkml:traceGroup>
    <inkml:annotationXML>
      <emma:emma xmlns:emma="http://www.w3.org/2003/04/emma" version="1.0">
        <emma:interpretation id="{F55F18A5-CA06-4D87-867F-0C268F039479}" emma:medium="tactile" emma:mode="ink">
          <msink:context xmlns:msink="http://schemas.microsoft.com/ink/2010/main" type="writingRegion" rotatedBoundingBox="12510,4289 24781,4405 24695,13511 12424,13395"/>
        </emma:interpretation>
      </emma:emma>
    </inkml:annotationXML>
    <inkml:traceGroup>
      <inkml:annotationXML>
        <emma:emma xmlns:emma="http://www.w3.org/2003/04/emma" version="1.0">
          <emma:interpretation id="{8D888C47-78BD-4B70-B5C3-6B5AB025E056}" emma:medium="tactile" emma:mode="ink">
            <msink:context xmlns:msink="http://schemas.microsoft.com/ink/2010/main" type="paragraph" rotatedBoundingBox="16989,4332 24659,4404 24649,5482 16979,5410" alignmentLevel="2"/>
          </emma:interpretation>
        </emma:emma>
      </inkml:annotationXML>
      <inkml:traceGroup>
        <inkml:annotationXML>
          <emma:emma xmlns:emma="http://www.w3.org/2003/04/emma" version="1.0">
            <emma:interpretation id="{0DD13105-B10B-4CD0-B535-4E39711B6457}" emma:medium="tactile" emma:mode="ink">
              <msink:context xmlns:msink="http://schemas.microsoft.com/ink/2010/main" type="line" rotatedBoundingBox="16989,4332 24659,4404 24649,5482 16979,5410"/>
            </emma:interpretation>
          </emma:emma>
        </inkml:annotationXML>
        <inkml:traceGroup>
          <inkml:annotationXML>
            <emma:emma xmlns:emma="http://www.w3.org/2003/04/emma" version="1.0">
              <emma:interpretation id="{BFA984E2-8049-4579-8046-D6366163AF33}" emma:medium="tactile" emma:mode="ink">
                <msink:context xmlns:msink="http://schemas.microsoft.com/ink/2010/main" type="inkWord" rotatedBoundingBox="16989,4332 24659,4404 24649,5482 16979,5410"/>
              </emma:interpretation>
              <emma:one-of disjunction-type="recognition" id="oneOf0">
                <emma:interpretation id="interp0" emma:lang="en-US" emma:confidence="0">
                  <emma:literal>modndiride</emma:literal>
                </emma:interpretation>
                <emma:interpretation id="interp1" emma:lang="en-US" emma:confidence="0">
                  <emma:literal>mod Is divided</emma:literal>
                </emma:interpretation>
                <emma:interpretation id="interp2" emma:lang="en-US" emma:confidence="0">
                  <emma:literal>mod t divide</emma:literal>
                </emma:interpretation>
                <emma:interpretation id="interp3" emma:lang="en-US" emma:confidence="0">
                  <emma:literal>mod ndiride</emma:literal>
                </emma:interpretation>
                <emma:interpretation id="interp4" emma:lang="en-US" emma:confidence="0">
                  <emma:literal>mod x divide</emma:literal>
                </emma:interpretation>
              </emma:one-of>
            </emma:emma>
          </inkml:annotationXML>
          <inkml:trace contextRef="#ctx0" brushRef="#br0">4134 349 1927,'0'0'2313,"0"0"-257,0 0-257,0-50-2441,0 50 513,50-50 386,-50 50 129,0 0 385,0 0 0,0-49 385,0 49 129,-50 0 129,0 49-515,0-49-385,50 0-128,-49 50-386,-1-50 0,50 50-129,-50 0 1,50 0-258,-50-1 129,50-49 0,0 50 0,0-50 0,0 50 0,0-50 257,50 0-128,-50 0 128,0 0 0,50 0 128,0 0-128,-50-50 129,49 0-129,1 1 0,0-1 0,0 0-129,0 0 129,0-49 0,-50 49 0,49 0 0,1-50 129,-50 51 128,50 49 0,-50-50 128,0 50-128,0-50 0,0 50 0,0 50 0,-50 0-128,50-1-258,0 1 129,0 50 0,-50-50-128,50 49-258,0-49-642,0 0-1413,0 0-772,0-1 129,50 1 0</inkml:trace>
          <inkml:trace contextRef="#ctx0" brushRef="#br0" timeOffset="272">4980 149 6553,'-50'50'3470,"50"-50"-129,0 49 0,-50-49-3213,50 50-128,0-50 129,-50 50-129,50 0 0,0 0 0,0-50 0,-49 49-129,49 1-128,0-50-385,0 50-643,0-50-1414,0 0-642,0 0 0,0 0 0</inkml:trace>
          <inkml:trace contextRef="#ctx0" brushRef="#br0" timeOffset="471">5279-299 7453,'-50'49'3469,"50"-49"-1670,-50 50-1413,50-50-3984,0 50 0,0-50 0</inkml:trace>
          <inkml:trace contextRef="#ctx0" brushRef="#br0" timeOffset="825">5379 100 5397,'0'50'3341,"0"0"-129,0-1-128,0 1-2827,0-50-128,0 50 128,0 0-257,0 0 128,0-1 1,0 1-1,0 0 129,50-50 0,-50 0-128,-50 50 256,50-50 1,0 0-1,50 0 1,-50-50-129,50 50 0,0-50 0,-1 0 0,1 1-129,0-1 1,0 0-129,0 0 0,49 0-257,-49 50-386,0-49-770,49 49-1543,-49 0-642,0 0 0,0 0-128</inkml:trace>
          <inkml:trace contextRef="#ctx0" brushRef="#br0" timeOffset="1097">6325 349 6296,'0'0'3341,"-49"50"-128,49-50-1,0 0-3083,0 50-1,-50-50-128,50 49 0,0 1 0,-50-50-257,50 50-257,-50 0-385,50-50-1543,-50 50-770,50-50-1,0 0 1</inkml:trace>
          <inkml:trace contextRef="#ctx0" brushRef="#br0" timeOffset="1822">6922 150 3855,'0'50'3084,"0"-50"0,0 49-129,0-49-1413,0 0-1670,0 0-1,0 0 129,0 0 0,-50 0 0,50 50 129,-49-50-1,-1 50 129,0-50-128,0 50 128,0 0-129,0-1 129,1 1-385,-1 0-1,50 0 1,0-50-129,0 0 0,50 0 128,-50 0 1,49 0-1,1-50 386,0 0-128,0 0 256,0-49 1,0 49 128,-1-50-257,1 51 128,0-51 1,-50 50-129,50 0-129,-50 1 129,50-1-128,-50 50-1,0 0 1,0-50-129,0 50 0,0 0 0,0 50 0,0-50-129,-50 50 129,50-1 0,0 1 0,0 0-128,-50 0 128,50 49 0,0-49-129,0 0 129,-50 50-257,50-51-385,0 1-772,-50 0-1798,50-50-129,0 50 0,0-50-129</inkml:trace>
          <inkml:trace contextRef="#ctx0" brushRef="#br0" timeOffset="1276">6624-50 8224,'50'-50'3726,"-50"50"-128,0 0-771,-50 50-4754,50-50-1671,0 0 128,0 0-385,0 0 257</inkml:trace>
          <inkml:trace contextRef="#ctx0" brushRef="#br0" timeOffset="2217">7221 448 6296,'0'49'3855,"0"-49"-257,50 50-257,-50-50-1542,50 0-2570,-50-50-128,49 1 256,1 49 1,0-50 256,0 0 258,-50 0 256,0 0 258,0 1 385,0 49-129,0-50-128,0 50-128,0 0-386,-50 50-129,50-50-128,-100 49 0,51-49 0,-1 50 0,0 0 257,-50 0 0,51 0 257,49-50 129,-50 49-1,50 1-128,50 0 0,-1-50-257,1 50-514,50-50-771,-1 0-1285,1 0-1028,0 0 129,-1 0-129</inkml:trace>
          <inkml:trace contextRef="#ctx0" brushRef="#br0" timeOffset="-3602">200 50 3726,'0'0'3084,"0"-50"-128,0 50-386,0 0-2056,0 0 0,0 0-257,49 0-129,-49 0-256,0 50 128,0 0 128,-49 0-128,49 0 0,0-1 0,-50 1 0,0 0 0,50 0 0,-50 0 0,50-50 0,-50 49 0,50-49 0,0 0 0,0 0 0,0 0 0,0-49 0,50 49 129,-50-50-129,50 0 0,0 0 128,0 0 129,-1 1 0,1-1 0,-50 0 0,50 50 0,-50 0-128,0 0 128,50 0-129,-50 50 1,50-50-129,-50 50-129,0-1 1,0-49-1,0 50 1,0-50-1,0 0 1,0 0-1,0 0 1,0 0 128,0 0 0,0-50 0,0 50 0,49 0 128,-49 0-128,50-49 0,-50 49 129,50 0-129,-50 0 128,0 0 1,0 0-129,50 49 128,-50 1-128,0-50 0,50 50 0,-50 0-257,0-50-257,0 50-642,0-50-900,0 0-1028,0 49-129,0-49 1</inkml:trace>
          <inkml:trace contextRef="#ctx0" brushRef="#br0" timeOffset="-3072">1045 200 2056,'0'49'2955,"0"-49"-256,0 0 128,0 0-2313,0 0 128,0 0-128,0 0-257,0 0 0,0 0-128,0 0 128,0 0 0,0 50 0,-50-50 0,50 50 0,0 0 0,-49-50 0,49 50-129,0-1 129,0-49-128,0 50-1,0-50-128,49 0 129,1 0-129,0 0 128,0 0-128,0 0 129,-1-50-1,1 1 1,0-1-1,0 50 129,0-50 0,-50 0-128,49-49 256,-49 99-256,-49-50-1,49 0 1,-50 50-386,50-50-643,-50 50-770,0 0-1414,0 50-386,50-50 1,-49 0-1</inkml:trace>
          <inkml:trace contextRef="#ctx0" brushRef="#br0" timeOffset="-2385">1694 399 2056,'50'0'2955,"-50"0"129,49-50 0,-49 50-2184,0 0-1,0 0-128,0 0-257,0 0-128,0 0-129,-49 0-129,49 0 1,-50 0-129,50 0 0,0 0 0,-50 0 0,50 50 0,0-50 0,-50 50-129,50-50 129,0 0-128,0 49 128,0-49 0,0 0 0,50 50 0,-50-50 0,50 0 0,0-50 128,-50 50 1,49-49-1,1-1 1,-50 0 128,50 0-129,0 0 1,-50 1-1,0-51 1,50 50-1,-50 0 1,0 1-1,0-1 1,0 0-1,0 50-128,0 0 129,-50-50-129,50 50 0,0 0 0,0 50 0,0-50-129,0 50 129,0 0-128,0-1 128,0 51-129,0 0 129,0-1-385,0-49-129,0 50-514,-50-51-643,50 51-1027,0-50-643,0 0 128,0-1-128</inkml:trace>
          <inkml:trace contextRef="#ctx0" brushRef="#br0" timeOffset="-1006">2540 497 257,'0'50'2827,"0"-50"128,0 0 1,0 0-1671,0 0-129,50-50-256,-50 50-129,50 0-257,0 0-257,0 0 0,-1-49-257,-49 49 128,50 0-128,0 0 129,0 0-129,-50 0-129,50 0-642,-50 0-771,49-50-1285,-49 50-257,0 0 129,50 0-1</inkml:trace>
          <inkml:trace contextRef="#ctx0" brushRef="#br0" timeOffset="-620">2889 249 3084,'0'0'2955,"-50"0"1,50 0-1,0 0-2184,0 0-257,0 0-128,0 0-258,0 0 1,50 0-1,-50 0 129,50 0 0,0 0 129,-1 0-1,1 0 1,0 0-1,0 0-128,0 0 0,-1 0 0,-49 0-128,50 0-129,-50 0 128,0 50-128,0-50 129,-50 50-129,50 0 0,-49-50-129,-1 50-256,0-1-772,50 1-2055,0 0-129,0-50 0,0 0-129</inkml:trace>
        </inkml:traceGroup>
      </inkml:traceGroup>
    </inkml:traceGroup>
    <inkml:traceGroup>
      <inkml:annotationXML>
        <emma:emma xmlns:emma="http://www.w3.org/2003/04/emma" version="1.0">
          <emma:interpretation id="{0864E09D-2A3C-42D8-933B-528C4E19E648}" emma:medium="tactile" emma:mode="ink">
            <msink:context xmlns:msink="http://schemas.microsoft.com/ink/2010/main" type="paragraph" rotatedBoundingBox="18119,5887 24722,5777 24759,7974 18156,8084" alignmentLevel="3"/>
          </emma:interpretation>
        </emma:emma>
      </inkml:annotationXML>
      <inkml:traceGroup>
        <inkml:annotationXML>
          <emma:emma xmlns:emma="http://www.w3.org/2003/04/emma" version="1.0">
            <emma:interpretation id="{7D991929-284B-499D-AC53-9C3A569E16E0}" emma:medium="tactile" emma:mode="ink">
              <msink:context xmlns:msink="http://schemas.microsoft.com/ink/2010/main" type="line" rotatedBoundingBox="18130,5870 23307,5910 23295,7386 18119,7346"/>
            </emma:interpretation>
          </emma:emma>
        </inkml:annotationXML>
        <inkml:traceGroup>
          <inkml:annotationXML>
            <emma:emma xmlns:emma="http://www.w3.org/2003/04/emma" version="1.0">
              <emma:interpretation id="{9046A525-8119-4925-ABFD-2F808A755D68}" emma:medium="tactile" emma:mode="ink">
                <msink:context xmlns:msink="http://schemas.microsoft.com/ink/2010/main" type="inkWord" rotatedBoundingBox="18130,5870 20623,5889 20616,6826 18123,6807"/>
              </emma:interpretation>
              <emma:one-of disjunction-type="recognition" id="oneOf1">
                <emma:interpretation id="interp5" emma:lang="en-US" emma:confidence="1">
                  <emma:literal>then</emma:literal>
                </emma:interpretation>
                <emma:interpretation id="interp6" emma:lang="en-US" emma:confidence="0">
                  <emma:literal>there</emma:literal>
                </emma:interpretation>
                <emma:interpretation id="interp7" emma:lang="en-US" emma:confidence="0">
                  <emma:literal>their</emma:literal>
                </emma:interpretation>
                <emma:interpretation id="interp8" emma:lang="en-US" emma:confidence="0">
                  <emma:literal>the r</emma:literal>
                </emma:interpretation>
                <emma:interpretation id="interp9" emma:lang="en-US" emma:confidence="0">
                  <emma:literal>Ether</emma:literal>
                </emma:interpretation>
              </emma:one-of>
            </emma:emma>
          </inkml:annotationXML>
          <inkml:trace contextRef="#ctx0" brushRef="#br0" timeOffset="3690">1294 1593 4883,'-99'0'3469,"49"50"129,50-50-128,0 0-2699,50 0-257,-1 0-129,1-50-256,50 50-258,-1 0-256,1-50-643,0 50-386,-1-49-770,1 49-515,-50 0-770,0 0-1,-50 0 1157</inkml:trace>
          <inkml:trace contextRef="#ctx0" brushRef="#br0" timeOffset="3464">1694 1394 2313,'0'0'2955,"0"0"-256,0 0-1,50-50-2441,-50 0 0,49 1-257,-49 49 129,50-50 128,-50 50 128,0 0 258,0 0-1,0 50 1,-50-1 128,50 1 0,-49 50-129,-1-1-256,0-49-129,0 50-129,50-1-128,-50-49-128,50 0-258,0 0-513,50-50-515,-50 0-770,50 0-772,0 0-513,0-50 128,-1 0 1413</inkml:trace>
          <inkml:trace contextRef="#ctx0" brushRef="#br0" timeOffset="4123">2091 1444 4497,'0'0'2570,"0"0"-128,0 0-129,0 0-257,0 0-257,0 50-514,-50-1-514,50 1-386,0 0-128,0 50 0,0-51-257,0 1 129,-49 0-129,49 0 0,0-50-129,0 50 129,0-50-128,0 49 128,0-49-129,0 0 1,49-49 128,-49-1-129,50 0 129,0 50 0,0-50 0,0 0 0,-1 1 0,-49 49 0,50 0 0,0 0 129,-50 0-129,50 0 128,-50 49-128,0 1 0,0 0-128,0-50-129,0 50-514,0-50-900,0 0-1927,50 50 0,-50-50 0,0 0 0</inkml:trace>
          <inkml:trace contextRef="#ctx0" brushRef="#br0" timeOffset="4495">2689 1744 6939,'0'49'3726,"0"-49"-256,-50 50-386,50-50-3727,0 0-642,50-50-128,0 50 128,-50-49 257,49-1 385,-49 50 386,50-50 514,-50 0 514,0 50 386,0 0 128,-50-50 128,50 50-385,0 50-385,0-50-258,-49 0-256,49 50-1,0-50-128,-50 50 0,50 0 0,0-50 129,0 49-129,0 1 0,0-50 0,0 50 0,0 0-386,0-50-1027,0 0-2057,50 50-128,-1-50 0,-49 0 0</inkml:trace>
          <inkml:trace contextRef="#ctx0" brushRef="#br0" timeOffset="5950">3088 1792 3855,'0'0'3341,"0"0"0,50 0 128,-50 0-2698,0-49-128,0 49-1,0 0-256,0 0-129,0 0 0,0 0 0,0 49-129,0-49 1,-50 50-1,50 0 1,0 0-1,-50 0-128,50-1 0,0 1 0,0-50 0,0 0 0,0 50 0,0-50 0,0 0 129,0-50-129,0 50 128,50-50 1,-50 50 128,0-49-257,0-1 128,50 0 1,0 50-1,-50-50-128,50 0 129,-1 50-129,1-49 0,0 49 0,0 0 0,0 0 0,-1 0 0,1 0 0,-50 0-129,0 0 129,50 0-128,-50 0-129,0 49-257,0-49-643,0 50-1284,0-50-1157,0 0 0,0 50 0</inkml:trace>
        </inkml:traceGroup>
        <inkml:traceGroup>
          <inkml:annotationXML>
            <emma:emma xmlns:emma="http://www.w3.org/2003/04/emma" version="1.0">
              <emma:interpretation id="{AD73FF4D-6C16-47C7-9936-8915235C335C}" emma:medium="tactile" emma:mode="ink">
                <msink:context xmlns:msink="http://schemas.microsoft.com/ink/2010/main" type="inkWord" rotatedBoundingBox="21225,6013 23306,6029 23295,7386 21214,7370"/>
              </emma:interpretation>
              <emma:one-of disjunction-type="recognition" id="oneOf2">
                <emma:interpretation id="interp10" emma:lang="en-US" emma:confidence="1">
                  <emma:literal>get</emma:literal>
                </emma:interpretation>
                <emma:interpretation id="interp11" emma:lang="en-US" emma:confidence="0">
                  <emma:literal>gee</emma:literal>
                </emma:interpretation>
                <emma:interpretation id="interp12" emma:lang="en-US" emma:confidence="0">
                  <emma:literal>gets</emma:literal>
                </emma:interpretation>
                <emma:interpretation id="interp13" emma:lang="en-US" emma:confidence="0">
                  <emma:literal>gut</emma:literal>
                </emma:interpretation>
                <emma:interpretation id="interp14" emma:lang="en-US" emma:confidence="0">
                  <emma:literal>gate</emma:literal>
                </emma:interpretation>
              </emma:one-of>
            </emma:emma>
          </inkml:annotationXML>
          <inkml:trace contextRef="#ctx0" brushRef="#br0" timeOffset="6450">4631 1644 5525,'50'0'3598,"-50"0"0,0 0 0,0 0-2827,-50 0-514,50 0 129,-50-50-258,50 50 129,-49 0-128,49 0 128,-50 0-129,0 50 1,0-50-1,50 50-128,-50-50-128,50 50-129,0-50 0,0 0 0,0 49-129,0-49 129,50 0 129,-50 0-1,50 0 1,0 0 128,-50-49 128,50 49-128,-1 0 0,1 0 129,-50 0-1,50 0 1,-50 0-1,0 49 1,0 1-1,0 0 129,0 50-128,-50-1-1,50-49-128,-50 50 129,1-1-1,49-49-128,-50 50 0,0-51-128,0 1 128,0 0-257,50 0 0,-49-50-1028,49 0-2185,0 0-256,-50-50 128,100 50 0</inkml:trace>
          <inkml:trace contextRef="#ctx0" brushRef="#br0" timeOffset="6847">4980 1843 6682,'0'0'3598,"50"50"-129,-50-50-128,49-50-3469,-49 50-1,50 0-128,0-50 129,0 1 128,-50 49 128,50-50 129,-50 0 129,0 50 128,0 0 0,0-50 0,0 50 0,-50 0-129,0 0-256,50 0-129,-50 50 0,0-50 0,50 50 0,0 0 0,-49-50 0,49 49-129,0 1 129,0 0 0,49-50 0,-49 50-257,0-50 0,50 0-514,-50 0-899,50 0-1800,0 0-256,0 0-1,-50-50 1</inkml:trace>
          <inkml:trace contextRef="#ctx0" brushRef="#br0" timeOffset="7172">5827 1345 4369,'50'0'3598,"-50"0"-129,0 0 1,0 0-2314,0 0-256,0 0-258,-50 50-385,50-50 0,-49 50-128,49-50-1,-50 50 129,50-1 0,-50 1-128,50 0-1,-50 0 1,50 0-1,0-1-128,0 1 0,0 0 0,0-50 0,50 50-128,-50-50-1,50 0-128,0 0-128,-1 0-386,1-50-514,50 0-1285,-50 0-1028,-1 1 0,51-1 0</inkml:trace>
          <inkml:trace contextRef="#ctx0" brushRef="#br0" timeOffset="7372">5876 1444 1285,'-50'0'2441,"1"0"129,-1 0 129,50 0-1800,0 0 1,0 0-1,0 0-256,50 0-1,49 0 1,-49 0-515,50 0-1027,-51-50-2057,51 50 1,-50 0-258,49 0 129</inkml:trace>
        </inkml:traceGroup>
      </inkml:traceGroup>
      <inkml:traceGroup>
        <inkml:annotationXML>
          <emma:emma xmlns:emma="http://www.w3.org/2003/04/emma" version="1.0">
            <emma:interpretation id="{5A7C0BF4-9B24-4304-8E43-80C4B3C80AB3}" emma:medium="tactile" emma:mode="ink">
              <msink:context xmlns:msink="http://schemas.microsoft.com/ink/2010/main" type="line" rotatedBoundingBox="18511,7144 24743,7040 24759,7974 18527,8078"/>
            </emma:interpretation>
          </emma:emma>
        </inkml:annotationXML>
        <inkml:traceGroup>
          <inkml:annotationXML>
            <emma:emma xmlns:emma="http://www.w3.org/2003/04/emma" version="1.0">
              <emma:interpretation id="{610A62F0-E716-4CC2-BE16-A8CC6CFDF29D}" emma:medium="tactile" emma:mode="ink">
                <msink:context xmlns:msink="http://schemas.microsoft.com/ink/2010/main" type="inkWord" rotatedBoundingBox="18511,7144 24743,7040 24759,7974 18527,8078"/>
              </emma:interpretation>
              <emma:one-of disjunction-type="recognition" id="oneOf3">
                <emma:interpretation id="interp15" emma:lang="en-US" emma:confidence="1">
                  <emma:literal>reminder</emma:literal>
                </emma:interpretation>
                <emma:interpretation id="interp16" emma:lang="en-US" emma:confidence="1">
                  <emma:literal>re minder</emma:literal>
                </emma:interpretation>
                <emma:interpretation id="interp17" emma:lang="en-US" emma:confidence="0">
                  <emma:literal>reminder r</emma:literal>
                </emma:interpretation>
                <emma:interpretation id="interp18" emma:lang="en-US" emma:confidence="0">
                  <emma:literal>reminded r</emma:literal>
                </emma:interpretation>
                <emma:interpretation id="interp19" emma:lang="en-US" emma:confidence="0">
                  <emma:literal>remainder r</emma:literal>
                </emma:interpretation>
              </emma:one-of>
            </emma:emma>
          </inkml:annotationXML>
          <inkml:trace contextRef="#ctx0" brushRef="#br0" timeOffset="7988">1694 2939 6425,'0'0'3855,"0"0"-257,-50 50 128,50-50-3597,0 49-1,0-49-128,0 50-128,0-50 128,0 50 0,-50 0 0,50 0 0,0-1 0,0-49 0,-50 50 128,50-50-128,0 0-128,0 0 128,0 0-129,0-50 129,0 1-128,50 49-1,-50-50 1,0 0 128,50 0 0,0 0 128,-50 1-128,50-1 129,-1 50-1,51-50 1,-50 50-129,0 0 0,49 0-257,1 0-643,-1 0-1670,-49 0-1156,50 0 128,-50-50-129</inkml:trace>
          <inkml:trace contextRef="#ctx0" brushRef="#br0" timeOffset="8339">2341 3137 4883,'0'0'3212,"50"0"258,-50 0-258,50-50-3083,0 50-129,49-50 257,-49 1 0,0-1 128,0 0 1,-1 0 128,-49 0 128,0 50 1,0 0-129,0-49 0,0 49-129,-49 0-128,-1 49-128,0-49-129,50 50 0,-50 0 0,0-50-129,50 50 129,-49 0 0,49-1-128,-50 1 128,50-50-129,0 50-128,0 0-257,0-50-514,50 0-1156,-1 0-1414,1 0-257,0 0 128,0-50-128</inkml:trace>
          <inkml:trace contextRef="#ctx0" brushRef="#br0" timeOffset="9096">3237 2789 6296,'0'0'3598,"0"0"0,-50 50-257,50-50-2955,0 50-1,-50-50-128,50 50-257,-50-50 0,50 50 129,-50-1-129,50-49 0,0 50 0,0-50-129,-49 50 129,49-50 129,0 0-129,0 0 0,49-50 128,-49 50-128,50-50 129,0 50-129,0-49 128,0-1-128,-1 50 0,1-50 129,0 50-129,0 0 128,0 0 1,-50 0-1,0 0 1,0 0-1,0 0 1,0 50-1,0-50-128,0 50 129,-50-50-129,50 0 0,0 49 0,0-49-129,0 0 1,-50 0-1,50 0 1,50 0-1,-50-49-128,50-1 129,-1 50-1,-49 0 1,50-50 128,0 50-129,0 0 129,-50 0 129,50 0-129,-1 0 128,-49 0-128,0 0 129,0 0-1,50 50 1,-50-50-1,-50 50-128,50-50 0,0 0-257,0 49-257,0-49 0,-49 50-257,49-50 0,0 0-128,0 0-258,0 0-128,0 0-128,49-50-129,1 50-129,-50 0 1,50-49 128,0 49 385,-50-50 515,50 50 513,-50 0 386,49 0 386,-49 0 385,50-50 0,-50 50-514,0 0-900,0 50-1541,0-50-258,0 0 386</inkml:trace>
          <inkml:trace contextRef="#ctx0" brushRef="#br0" timeOffset="9515">4134 2789 3212,'0'50'3213,"0"-50"-129,50 0 257,-50 0-2827,0 0 128,0 0 129,0 0-257,0 50 0,0 0 0,0-50 0,0 50-128,0-1-129,-50-49-129,50 50 1,0 0-129,0-50 0,-50 0-386,50 0-256,0 50-643,0-50-900,0 0-1156,0 0-257,0 0 0,50-50 1028</inkml:trace>
          <inkml:trace contextRef="#ctx0" brushRef="#br0" timeOffset="9702">4383 2490 5525,'0'0'3855,"0"0"-385,0 0-1,0 0-3083,0 0-772,0 0-1284,0 0-1543,0 0-256,0 0-129,-50 0 128</inkml:trace>
          <inkml:trace contextRef="#ctx0" brushRef="#br0" timeOffset="10219">4682 2839 5140,'0'0'3726,"0"0"-128,0 0 0,-50 50-2827,50-50-128,0 50-386,0-50-129,-50 50-128,50-50 0,0 49 0,0-49 0,0 50 0,0-50 0,0 0 0,0 0 0,0 0-128,0 50 128,0-50-129,0 0-128,0 0 0,0 0 129,0-50-129,50 50 128,-50 0 1,50-50 128,-50 50 0,50-49 128,0 49 129,-1-50 0,1 50 0,0 0 0,-50-50 0,50 50 0,0 0 0,-1 50-128,-49-50-1,50 50 1,-50-50-1,0 49 1,0-49-1,0 50-128,0-50 0,0 50-257,0-50-257,0 50-771,0-50-1285,0 0-1156,0 0-1,0 0-128</inkml:trace>
          <inkml:trace contextRef="#ctx0" brushRef="#br0" timeOffset="10772">5678 2839 5782,'-50'50'3727,"50"0"-129,-50-50 0,1 0-3341,49 50 0,-50-50-129,0 49-128,0-49 129,0 50-129,1 0 128,-51-50-128,100 50 129,-50 0-129,0-1 0,50-49 0,0 50-129,0-50 1,50 0-1,0 0 129,0-50-128,0 1 128,49 49 0,-49-50 128,50-50-128,-51 50 129,1 1-129,0-1 0,0-50 128,-50 50 1,50-49-1,-50 49 1,49 0-1,-49-49-128,0 99 129,50-50-129,-50 0 128,0 50-128,0 0 0,0 50 0,0 0-128,-50-1 128,50 1-129,0 0 129,-49 50-128,49-51-1,0 51 1,-50-50-1,50 0-256,0-1-643,0 1-1028,0-50-1285,0 50-257,0-50 0,0 0 128</inkml:trace>
          <inkml:trace contextRef="#ctx0" brushRef="#br0" timeOffset="11174">6176 2988 6168,'0'49'3855,"0"-49"0,0 0-257,50 0-2442,0 0-1670,-1 0 0,1-49 0,0 49 129,0-50 128,0 0 257,-1 50 257,-49-50 128,0 0 129,0 50 257,0 0-257,-49-49 0,-1 49-128,0 49-258,0-49 1,0 50-129,1 0 0,-1-50-129,0 50 129,0 0 0,0-1 0,50 1-128,0-50 128,0 0 0,50 50-129,0-50 1,0 0-258,0 0-385,-1 0-514,51 0-1156,-50 0-1286,0-50-128,49 50 129</inkml:trace>
          <inkml:trace contextRef="#ctx0" brushRef="#br0" timeOffset="11601">7023 2789 8352,'0'0'3984,"0"50"128,0-50-257,0 0-3727,0 50-128,0-50 129,0 50-129,0 0 0,0-1 128,-50 1 1,50 0-1,0 0-128,-50-50 129,50 50-1,0-1 1,0-49-129,-50 0 0,50 0 0,0 0 0,0-49 0,50-1 0,-50 0 0,50 0 0,0 0 0,0 1 0,-1-51 0,1 50 0,0 50 0,0-50 0,0 50 0,49 0-129,-49 0-385,0 0-514,49 50-2955,-49-50-1,0 0-256,0 0 256</inkml:trace>
        </inkml:traceGroup>
      </inkml:traceGroup>
    </inkml:traceGroup>
    <inkml:traceGroup>
      <inkml:annotationXML>
        <emma:emma xmlns:emma="http://www.w3.org/2003/04/emma" version="1.0">
          <emma:interpretation id="{28C39DF6-470A-4650-B910-9CD3B12B8E23}" emma:medium="tactile" emma:mode="ink">
            <msink:context xmlns:msink="http://schemas.microsoft.com/ink/2010/main" type="paragraph" rotatedBoundingBox="17107,8479 21631,8755 21547,10130 17023,9854" alignmentLevel="2"/>
          </emma:interpretation>
        </emma:emma>
      </inkml:annotationXML>
      <inkml:traceGroup>
        <inkml:annotationXML>
          <emma:emma xmlns:emma="http://www.w3.org/2003/04/emma" version="1.0">
            <emma:interpretation id="{D86FB19F-7BD2-4F5B-9852-B56EC97D22AD}" emma:medium="tactile" emma:mode="ink">
              <msink:context xmlns:msink="http://schemas.microsoft.com/ink/2010/main" type="line" rotatedBoundingBox="17107,8479 21631,8755 21547,10130 17023,9854"/>
            </emma:interpretation>
          </emma:emma>
        </inkml:annotationXML>
        <inkml:traceGroup>
          <inkml:annotationXML>
            <emma:emma xmlns:emma="http://www.w3.org/2003/04/emma" version="1.0">
              <emma:interpretation id="{0411FB24-AEFA-4593-9CCA-76361B22365B}" emma:medium="tactile" emma:mode="ink">
                <msink:context xmlns:msink="http://schemas.microsoft.com/ink/2010/main" type="inkWord" rotatedBoundingBox="17107,8479 21631,8755 21547,10130 17023,9854"/>
              </emma:interpretation>
              <emma:one-of disjunction-type="recognition" id="oneOf4">
                <emma:interpretation id="interp20" emma:lang="en-US" emma:confidence="1">
                  <emma:literal>923=8</emma:literal>
                </emma:interpretation>
                <emma:interpretation id="interp21" emma:lang="en-US" emma:confidence="0">
                  <emma:literal>9 23=8</emma:literal>
                </emma:interpretation>
                <emma:interpretation id="interp22" emma:lang="en-US" emma:confidence="0">
                  <emma:literal>923÷8</emma:literal>
                </emma:interpretation>
                <emma:interpretation id="interp23" emma:lang="en-US" emma:confidence="0">
                  <emma:literal>'23=8</emma:literal>
                </emma:interpretation>
                <emma:interpretation id="interp24" emma:lang="en-US" emma:confidence="0">
                  <emma:literal>923=9</emma:literal>
                </emma:interpretation>
              </emma:one-of>
            </emma:emma>
          </inkml:annotationXML>
          <inkml:trace contextRef="#ctx0" brushRef="#br0" timeOffset="21242">448 4283 642,'-50'-50'3084,"50"50"0,-50 0 257,0 0-1542,0 0-385,50 0-258,-49 0-385,-1 0-257,50 0-128,-50 0-1,50 0-128,0 0 0,0 0-128,0 0-129,0 0 0,0 0 0,50 0 0,-50 50 257,50-50-257,-50 0 257,49 0-129,1 0 129,0 49-128,0-49 128,0 0 0,-1 0-129,-49 50 129,0-50 0,0 50 0,-49 0-128,-1 0 128,0-1-514,0 1-771,0 0-2442,50 0-385,-49-50-257,49 0 129</inkml:trace>
          <inkml:trace contextRef="#ctx0" brushRef="#br0" timeOffset="30743">1394 4582 1670,'-50'-49'2827,"50"49"129,-50 0-1286,50 0-513,0 0-129,0 0-257,0-50-129,0 0 1,0 50-129,0 0 128,50-50-128,-50 50 0,50-50 129,-50 50-258,50 0-128,-1 0 0,1 0-128,0 0-129,0 50 128,0 0-128,-50 50-257,0-1 129,0-49 128,-50 50-129,0-1 1,0 1 128,0-50-129,1-1 129,-1 1-257,-50-50 0,50 0-257,50 0-257,-49 0 0,49 0 0,-50 0 129,50 0 256,0-50 129,0 50 257,50-49 386,-50 49 128,49 0 128,1 0 1,0 0-129,0 0-129,0-50-128,-1 50-128,51 0-1,-50 0-128,0 0-128,0 50-129,-50-50-257,49 0-514,-49 0-900,0 49-1284,50-49-258,-50 0 258</inkml:trace>
          <inkml:trace contextRef="#ctx0" brushRef="#br0" timeOffset="31373">2091 4083 3983,'0'0'3598,"0"0"-257,0 0 129,0-49-2828,50-1-642,0 50 0,0 0 129,-50-50-129,49 50 128,1 0 129,-50 0-128,0 0 128,50 50-129,-50-50 1,0 50-129,0-50 0,0 0-257,0 49 257,0-49-257,-50 50 257,50-50-257,-50 0 257,50 0 0,-49 50-129,49-50 1,0 50-1,0-50-128,0 50 0,49-1 0,-49-49 129,50 50-129,-50-50 257,50 50 257,-50-50 128,0 0 1,0 0 256,0 50-128,0-50 129,-50 0-1,50 50-256,-50-50-1,1 0-128,49 0-128,-50 0-129,0 0-386,50 0-256,-50-50-386,50 50-643,-50 0-513,50 0-900,0 0-514,0 0 0,-49 50 1413</inkml:trace>
          <inkml:trace contextRef="#ctx0" brushRef="#br0" timeOffset="32088">2640 5230 4240,'0'50'3213,"-50"-50"128,50 0-129,0 49-2698,0-49 0,50 0 0,0-49-128,0 49 128,-1 0-129,1 0 1,0-50-1,50 50-256,-51 0-386,51-50-514,-50 50-1157,49 0-1670,-49 0 0,0 0-128,0 0 128</inkml:trace>
          <inkml:trace contextRef="#ctx0" brushRef="#br0" timeOffset="31833">2689 4881 4112,'0'0'3341,"0"0"0,50 0-129,-50 0-2826,49 0-129,1 0 0,-50-50-129,50 50 1,0 0-1,0 0 1,-1 0-1,-49 0-128,50 0-128,0 0-900,-50 0-1414,50 0-899,-50 0 0,0 0 0</inkml:trace>
          <inkml:trace contextRef="#ctx0" brushRef="#br0" timeOffset="32847">4382 4782 5911,'0'0'3598,"0"0"-129,0 0-256,0 0-3342,0 0 129,0 0 0,-50 0 0,1 49 0,-1-49 129,0 50 128,50 0 0,-100-50 0,100 50 0,-50 0-257,1-1 0,49-49 0,0 50-129,0-50 1,0 50 128,0-50 0,49 0 0,1 0 0,-50 0 0,50 0 128,0 0 1,0 0-1,0-50-128,-1 50 129,1-50-1,-50 50 129,0 0-128,50-49 128,-50-1-129,-50 50 1,50-50 128,-50 50-129,1-50-128,-1 0 129,0 1-129,50 49 128,-50-50 1,0 0-1,0 0 1,50 0-1,0 1 129,-49-1-128,49 0-1,0 0 129,49 0-128,-49 1-258,50-1 258,0 50-258,0-50 258,50 0-386,-51 50 385,1 0-128,50 0 129,-50 0 128,-1 50-257,-49 0 128,50 0-128,-50-1 129,0 1-515,-50 50-128,1-50-1156,49 49-2185,-50-49-129,0 0-128,0 0 0</inkml:trace>
        </inkml:traceGroup>
      </inkml:traceGroup>
    </inkml:traceGroup>
    <inkml:traceGroup>
      <inkml:annotationXML>
        <emma:emma xmlns:emma="http://www.w3.org/2003/04/emma" version="1.0">
          <emma:interpretation id="{95AB806C-8891-4454-8356-8BCD781D9072}" emma:medium="tactile" emma:mode="ink">
            <msink:context xmlns:msink="http://schemas.microsoft.com/ink/2010/main" type="paragraph" rotatedBoundingBox="12456,10271 21970,10432 21952,11536 12437,11374" alignmentLevel="1"/>
          </emma:interpretation>
        </emma:emma>
      </inkml:annotationXML>
      <inkml:traceGroup>
        <inkml:annotationXML>
          <emma:emma xmlns:emma="http://www.w3.org/2003/04/emma" version="1.0">
            <emma:interpretation id="{16360FB5-0444-4689-9ADE-617EF1C121A8}" emma:medium="tactile" emma:mode="ink">
              <msink:context xmlns:msink="http://schemas.microsoft.com/ink/2010/main" type="line" rotatedBoundingBox="12456,10271 21970,10432 21952,11536 12437,11374"/>
            </emma:interpretation>
          </emma:emma>
        </inkml:annotationXML>
        <inkml:traceGroup>
          <inkml:annotationXML>
            <emma:emma xmlns:emma="http://www.w3.org/2003/04/emma" version="1.0">
              <emma:interpretation id="{8CFEFC37-84DF-4BF5-9A2A-8EE580AA47E0}" emma:medium="tactile" emma:mode="ink">
                <msink:context xmlns:msink="http://schemas.microsoft.com/ink/2010/main" type="inkWord" rotatedBoundingBox="12418,10491 13321,10412 13373,11013 12470,11092">
                  <msink:destinationLink direction="to" ref="{B5901A0F-C0C4-4D0C-A1FA-5E05D6FCD7E4}"/>
                </msink:context>
              </emma:interpretation>
              <emma:one-of disjunction-type="recognition" id="oneOf5">
                <emma:interpretation id="interp25" emma:lang="en-US" emma:confidence="0">
                  <emma:literal>+</emma:literal>
                </emma:interpretation>
                <emma:interpretation id="interp26" emma:lang="en-US" emma:confidence="0">
                  <emma:literal>*</emma:literal>
                </emma:interpretation>
                <emma:interpretation id="interp27" emma:lang="en-US" emma:confidence="0">
                  <emma:literal>b</emma:literal>
                </emma:interpretation>
                <emma:interpretation id="interp28" emma:lang="en-US" emma:confidence="0">
                  <emma:literal>h</emma:literal>
                </emma:interpretation>
                <emma:interpretation id="interp29" emma:lang="en-US" emma:confidence="0">
                  <emma:literal>€</emma:literal>
                </emma:interpretation>
              </emma:one-of>
            </emma:emma>
          </inkml:annotationXML>
          <inkml:trace contextRef="#ctx0" brushRef="#br0">-4532 5976 1285,'0'0'1028,"0"0"-129,0 0 1,0 0-129,0 0-257,0 0 0,0 0-129,0 0 1,0 0-1,0 0 258,0 0-1,0 0 1,0 0 128,0 0-129,0 0 129,0 0-128,50 50 128,0-50-129,-50 0-128,50 0 0,-1 0-128,1 49-1,0-49 1,0-49-1,0 49 1,49 0-258,-49 0 129,0 0-128,0 0-1,-1 0-128,1 0 129,0 0-129,-50 0 128,50 0-128,-50 0 0,0 0 0,0 0-128,0 0-258,50 0-513,-50 0-1157,0 0-1414,0 0 1,-50 0-1,50 0 386</inkml:trace>
          <inkml:trace contextRef="#ctx0" brushRef="#br0">-4183 5777 4497,'0'0'2056,"0"0"-128,0 0-1,0 0-385,0 0-514,0 0-257,0 49-257,0-49-257,0 50-128,0-50-1,-50 0 1,0 0-1,50 50 1,-50-50-1,50 0 1,0 0-1,-49 0 1,49 50-1,0-50-128,-50 0 129,50 0-1,0 0-128,-50 0 129,50 0-129,0 0 0,0 0 128,0 0-128,0 0 129,0 0-129,0 0 128,0 50-128,0-50 129,0 0-129,0 0 128,0 49-128,0-49 0,0 0 0,0 0 0,0 0 0,0 50 129,0-50-129,0 0 0,0 0 0,0 0 0,0 0 128,0 0 1,0 0-1,0 0 1,0 0-1,0 0 129,0 0-128,0 0-1,0 0 1,0 0-129,0 0 0,0 0 128,0 0-128,0 0 0,0 0 0,0 0 129,0 0-129,0 0 0,0 50 0,0-50 0,0 0 0,0 0 0,0 0 0,-50 0 0,50 0 0,0 0 0,0 0-129,0 0 129,0 0 129,0 0-129,50 0 0,-50 0 128,0 50 1,50-50-1,0 50 129,-50-50-128,49 0 128,1 50-129,-50-50 1,50 0-1,0 49 1,-50-49-1,50 0-128,-50 0 129,0 0-129,0 0 128,0 0-128,0 0 0,49 0 0,-49 0-257,0 0 0,0 0-642,0 0-1157,0 0-1799,0 0 0,0 0 0,-49 0 0</inkml:trace>
        </inkml:traceGroup>
        <inkml:traceGroup>
          <inkml:annotationXML>
            <emma:emma xmlns:emma="http://www.w3.org/2003/04/emma" version="1.0">
              <emma:interpretation id="{E6E361F4-E0D8-4B70-9C68-116014029E65}" emma:medium="tactile" emma:mode="ink">
                <msink:context xmlns:msink="http://schemas.microsoft.com/ink/2010/main" type="inkWord" rotatedBoundingBox="13463,11138 13973,10427 14491,10799 13981,11509">
                  <msink:destinationLink direction="to" ref="{B5901A0F-C0C4-4D0C-A1FA-5E05D6FCD7E4}"/>
                </msink:context>
              </emma:interpretation>
              <emma:one-of disjunction-type="recognition" id="oneOf6">
                <emma:interpretation id="interp30" emma:lang="en-US" emma:confidence="0">
                  <emma:literal>4</emma:literal>
                </emma:interpretation>
                <emma:interpretation id="interp31" emma:lang="en-US" emma:confidence="0">
                  <emma:literal>%</emma:literal>
                </emma:interpretation>
                <emma:interpretation id="interp32" emma:lang="en-US" emma:confidence="0">
                  <emma:literal>*</emma:literal>
                </emma:interpretation>
                <emma:interpretation id="interp33" emma:lang="en-US" emma:confidence="0">
                  <emma:literal>¥</emma:literal>
                </emma:interpretation>
                <emma:interpretation id="interp34" emma:lang="en-US" emma:confidence="0">
                  <emma:literal>x</emma:literal>
                </emma:interpretation>
              </emma:one-of>
            </emma:emma>
          </inkml:annotationXML>
          <inkml:trace contextRef="#ctx0" brushRef="#br0">-2689 5976 2827,'0'0'2827,"0"0"0,0 0 128,0 0-2441,-50 0-257,50 0 129,0 0-1,0 0 129,0 0 0,0 0 0,0 0 0,0 0-128,-50 50-1,50-1-128,-49 1 0,-1 0 0,0 0-128,0 0 128,-49 49-257,49-49 0,0 50-386,0-50-128,50-50-771,-50 49-771,50-49-1156,0-49-129,0-1-129,50-50 900</inkml:trace>
          <inkml:trace contextRef="#ctx0" brushRef="#br0">-3039 5827 642,'0'50'2313,"-49"-50"0,49 50-1156,-50-50-129,50 50 0,0 0-129,-50-1 1,50-49 128,0 50 0,0 0-257,0-50 0,50 50-129,-50 0-128,50-50-257,-50 0-128,49 50-129,1-50-514,0 0-643,0 0-1284,49 0-772,-99 0 1,50 0-129</inkml:trace>
          <inkml:trace contextRef="#ctx0" brushRef="#br0">-3287 6374 2441,'0'0'2956,"0"0"128,0 0 257,50 0-1928,0 0-899,0 0 257,0 0-128,49 0-1,-49 0-256,0 0-515,49 0-770,-49 0-1671,0 0-900,0-49 1,-50 49-1</inkml:trace>
        </inkml:traceGroup>
        <inkml:traceGroup>
          <inkml:annotationXML>
            <emma:emma xmlns:emma="http://www.w3.org/2003/04/emma" version="1.0">
              <emma:interpretation id="{A53AA56A-4C86-4E71-93B6-43401FF15A84}" emma:medium="tactile" emma:mode="ink">
                <msink:context xmlns:msink="http://schemas.microsoft.com/ink/2010/main" type="inkWord" rotatedBoundingBox="17145,10350 17733,10360 17714,11464 17126,11454"/>
              </emma:interpretation>
              <emma:one-of disjunction-type="recognition" id="oneOf7">
                <emma:interpretation id="interp35" emma:lang="en-US" emma:confidence="0">
                  <emma:literal>8</emma:literal>
                </emma:interpretation>
                <emma:interpretation id="interp36" emma:lang="en-US" emma:confidence="0">
                  <emma:literal>0</emma:literal>
                </emma:interpretation>
                <emma:interpretation id="interp37" emma:lang="en-US" emma:confidence="0">
                  <emma:literal>•</emma:literal>
                </emma:interpretation>
                <emma:interpretation id="interp38" emma:lang="en-US" emma:confidence="0">
                  <emma:literal>$</emma:literal>
                </emma:interpretation>
                <emma:interpretation id="interp39" emma:lang="en-US" emma:confidence="0">
                  <emma:literal>O</emma:literal>
                </emma:interpretation>
              </emma:one-of>
            </emma:emma>
          </inkml:annotationXML>
          <inkml:trace contextRef="#ctx0" brushRef="#br0" timeOffset="36842">597 6326 2570,'-50'0'2698,"50"0"-513,0-50-515,0 0 129,0 50-385,-50-50-1,50 50-128,0-50-128,0 50-129,-49 0-257,49 0-129,-50 0-128,0 50-257,50-50-128,-50 50-1,0 50-128,1-51-128,49 51 128,-50-50 0,50 0-129,0-1 1,0 1-129,50 0 257,-50 0-129,49-50 1,1 0-1,0 0 129,-50 0 0,50-50 0,0 50 0,-1 0 129,-49-50-129,50 0 0,-50 50 0,0-49 128,0-1-128,0 0 0,0 0 0,-50-49 0,50 49 129,-49 0-129,49 0 0,-50 0 0,0-49 0,50 49 128,0 50-128,0-50 0,0 0 0,50 0-128,-50 1 128,50-1 0,-1 50 128,-49 0-128,50-50 0,0 50 129,0 0-129,0 50 257,-50-50-257,49 50 128,-49-1-128,0 1 129,0 0-258,0 0 129,-49 49-128,-1-49-258,50 50-770,-50-50-1928,0 0-771,0-1 128,50 1-128</inkml:trace>
        </inkml:traceGroup>
        <inkml:traceGroup>
          <inkml:annotationXML>
            <emma:emma xmlns:emma="http://www.w3.org/2003/04/emma" version="1.0">
              <emma:interpretation id="{A0D73EA9-D97A-435F-9A5E-CACD42FFD697}" emma:medium="tactile" emma:mode="ink">
                <msink:context xmlns:msink="http://schemas.microsoft.com/ink/2010/main" type="inkWord" rotatedBoundingBox="18254,10762 20567,10657 20600,11367 18286,11472"/>
              </emma:interpretation>
              <emma:one-of disjunction-type="recognition" id="oneOf8">
                <emma:interpretation id="interp40" emma:lang="en-US" emma:confidence="1">
                  <emma:literal>mod</emma:literal>
                </emma:interpretation>
                <emma:interpretation id="interp41" emma:lang="en-US" emma:confidence="0">
                  <emma:literal>nod</emma:literal>
                </emma:interpretation>
                <emma:interpretation id="interp42" emma:lang="en-US" emma:confidence="0">
                  <emma:literal>mood</emma:literal>
                </emma:interpretation>
                <emma:interpretation id="interp43" emma:lang="en-US" emma:confidence="0">
                  <emma:literal>mud</emma:literal>
                </emma:interpretation>
                <emma:interpretation id="interp44" emma:lang="en-US" emma:confidence="0">
                  <emma:literal>mold</emma:literal>
                </emma:interpretation>
              </emma:one-of>
            </emma:emma>
          </inkml:annotationXML>
          <inkml:trace contextRef="#ctx0" brushRef="#br0" timeOffset="37910">1345 6226 6039,'0'50'3341,"0"-50"-128,0 50-258,0-50-3340,0 0-1,0 0 129,0 0 257,0 0 0,0 0 257,0 0 129,0 0 128,-50 0 0,50 49-129,0 1-128,0-50-128,0 50-129,0 0 0,0-50 0,0 50-129,0-50 129,50 49-128,-50-49 128,0 0 0,0 0 0,0 0 128,50-49-128,-50 49 129,0-50-1,0 50-128,50-50 129,-50 0-1,49 0 1,1 1 128,-50 49-129,50-50 129,0 50 0,0-50 0,0 50 0,-1-50-128,1 50-129,-50 0 128,50 50 1,0-50-129,-50 50 128,0 0 1,0-50-1,0 49 1,0 1-129,-50 0 128,50-50-128,0 50-128,0-50-129,-50 50 128,50-50-128,0 0 0,0 0 0,0-50 0,50 0 0,0 50 129,-50-50 128,50 0 0,-1 1 0,1-1 128,50 0 129,-50 0-128,-50 50 128,49 0 0,1 0 0,-50 0 0,50 50-129,-50-50 1,0 50-1,0 0-128,0-1 129,0 1-258,0-50 1,0 50-1,0-50-128,0 50-128,0-50-129,0 0-129,0 0-128,50 0 0,0 0 0,-1-50 129,1 50 128,0-50 128,0 50 258,-50-50 256,50 50 258,-1-49 256,-49 49 1,0 0 128,0 49-129,0-49 1,0 50-1,-49 0-256,49 0-129,0 0-129,0-1-128,0 1 0,0-50-128,0 0 128,49 50 0,-49-100 0,50 50 0,0-50 128,0 1 1,0-1-1,-1 0 1,1 0 128,0 0 0,-50 1 0,0-1 0,0 0 0,0 0-129,0 50-128,-50 0-257,0 0-642,1 0-1800,-1 0-1284,50 0-1,-50 50 1</inkml:trace>
          <inkml:trace contextRef="#ctx0" brushRef="#br0" timeOffset="38512">3586 6325 6553,'0'0'3470,"0"0"-1,0 0 1,0-50-3599,0 50 129,0 0 257,0 0-128,-50-50 128,1 50 0,-1 50 0,50-50 0,-50 50-129,0-1 1,50-49-129,-50 50 0,50 0-129,0 0 129,0-50-128,0 0 128,0 50 0,0-50 0,50 0 0,-50 0 0,50-50 128,-50 50-128,50-50 0,-50 0 0,50 0 0,-1 1 0,-49-1 0,50 0-128,-50 0 256,0 0-128,0 0 129,0 1-129,0 49 128,0-50 1,0 50-1,0 0-128,0 0 0,0 0 0,0 0 0,0 0-128,0 0 128,0 0 0,0 0 128,0 50-128,0-1 0,0 1 129,0 50-129,-50-50 128,50 0-256,0-1-1,0 51-385,0-100-642,0 50-1800,0-50-642,0 0-128,0 0-1</inkml:trace>
        </inkml:traceGroup>
        <inkml:traceGroup>
          <inkml:annotationXML>
            <emma:emma xmlns:emma="http://www.w3.org/2003/04/emma" version="1.0">
              <emma:interpretation id="{420EFBAC-6323-49CB-8F10-8D88D6C0B176}" emma:medium="tactile" emma:mode="ink">
                <msink:context xmlns:msink="http://schemas.microsoft.com/ink/2010/main" type="inkWord" rotatedBoundingBox="21957,10502 21967,11498 20973,11508 20964,10512"/>
              </emma:interpretation>
              <emma:one-of disjunction-type="recognition" id="oneOf9">
                <emma:interpretation id="interp45" emma:lang="en-US" emma:confidence="1">
                  <emma:literal>7</emma:literal>
                </emma:interpretation>
                <emma:interpretation id="interp46" emma:lang="en-US" emma:confidence="0">
                  <emma:literal>z</emma:literal>
                </emma:interpretation>
                <emma:interpretation id="interp47" emma:lang="en-US" emma:confidence="0">
                  <emma:literal>Z</emma:literal>
                </emma:interpretation>
                <emma:interpretation id="interp48" emma:lang="en-US" emma:confidence="0">
                  <emma:literal>F</emma:literal>
                </emma:interpretation>
                <emma:interpretation id="interp49" emma:lang="en-US" emma:confidence="0">
                  <emma:literal>7'</emma:literal>
                </emma:interpretation>
              </emma:one-of>
            </emma:emma>
          </inkml:annotationXML>
          <inkml:trace contextRef="#ctx0" brushRef="#br0" timeOffset="38943">3984 5977 7196,'0'0'3598,"0"0"-129,0 0 1,49 0-3599,-49 0 1,50-50 256,0 50 1,0 0 256,0-50 1,0 50-1,-1 0 1,51-50 128,-50 50-129,0 0-128,-1 0-128,1 0-129,-50 0 128,50 0-128,-50 50 129,50 0-129,-50 0 128,-50 0-128,50-1 129,-50 51-1,0 0-128,1-1 0,-1 1 0,0 0-385,50-51-258,-50 1-513,50 0-1157,-50 0-1542,50 0-129,0-50 129,0 0-128</inkml:trace>
          <inkml:trace contextRef="#ctx0" brushRef="#br0" timeOffset="39196">4233 6275 6939,'0'0'3726,"50"50"-128,-1-50-128,1 0-3470,50-50-129,-1 50 1,-49 0-1,50-50-128,-50 50-514,49 0-1927,-49 50-772,0-50 1,-50 0-129</inkml:trace>
        </inkml:traceGroup>
      </inkml:traceGroup>
    </inkml:traceGroup>
    <inkml:traceGroup>
      <inkml:annotationXML>
        <emma:emma xmlns:emma="http://www.w3.org/2003/04/emma" version="1.0">
          <emma:interpretation id="{48A07C02-3990-48D3-873E-ECB3403D72C8}" emma:medium="tactile" emma:mode="ink">
            <msink:context xmlns:msink="http://schemas.microsoft.com/ink/2010/main" type="paragraph" rotatedBoundingBox="12567,12609 21457,12084 21527,13278 12637,13803" alignmentLevel="1"/>
          </emma:interpretation>
        </emma:emma>
      </inkml:annotationXML>
      <inkml:traceGroup>
        <inkml:annotationXML>
          <emma:emma xmlns:emma="http://www.w3.org/2003/04/emma" version="1.0">
            <emma:interpretation id="{D689A9A7-12AE-4CC8-A95C-EA8949ED0DEA}" emma:medium="tactile" emma:mode="ink">
              <msink:context xmlns:msink="http://schemas.microsoft.com/ink/2010/main" type="line" rotatedBoundingBox="12567,12609 21457,12084 21527,13278 12637,13803"/>
            </emma:interpretation>
          </emma:emma>
        </inkml:annotationXML>
        <inkml:traceGroup>
          <inkml:annotationXML>
            <emma:emma xmlns:emma="http://www.w3.org/2003/04/emma" version="1.0">
              <emma:interpretation id="{F3DEEE09-E820-4337-AFCB-892E221F9AF4}" emma:medium="tactile" emma:mode="ink">
                <msink:context xmlns:msink="http://schemas.microsoft.com/ink/2010/main" type="inkWord" rotatedBoundingBox="12567,12613 14573,12495 14616,13223 12610,13342"/>
              </emma:interpretation>
              <emma:one-of disjunction-type="recognition" id="oneOf10">
                <emma:interpretation id="interp50" emma:lang="en-US" emma:confidence="0">
                  <emma:literal>EA</emma:literal>
                </emma:interpretation>
                <emma:interpretation id="interp51" emma:lang="en-US" emma:confidence="0">
                  <emma:literal>EX</emma:literal>
                </emma:interpretation>
                <emma:interpretation id="interp52" emma:lang="en-US" emma:confidence="0">
                  <emma:literal>e*</emma:literal>
                </emma:interpretation>
                <emma:interpretation id="interp53" emma:lang="en-US" emma:confidence="0">
                  <emma:literal>Ext</emma:literal>
                </emma:interpretation>
                <emma:interpretation id="interp54" emma:lang="en-US" emma:confidence="0">
                  <emma:literal>E*</emma:literal>
                </emma:interpretation>
              </emma:one-of>
            </emma:emma>
          </inkml:annotationXML>
          <inkml:trace contextRef="#ctx0" brushRef="#br0">-3935 8068 3084,'0'0'1799,"0"0"-129,0 0 129,0 0-514,-50 49-514,50-49-128,0 0-1,0 0-256,0 0-1,-50 50 1,0-50-129,50 0 0,-49 0-129,49 50 1,-50-50-129,50 0 0,-50 50 128,0-50-256,50 50 256,-50-50-128,50 0 0,0 0 0,-49 49 0,49-49 0,0 0 0,0 0 0,0 0 0,0 0 0,0 0 0,0 0 0,0 0 0,0 0-128,0 0 128,0 0 0,0 0 0,0 0 0,0 50 0,0-50-129,0 0 258,0 0-129,0 50 0,0-50 128,0 0-128,0 0 129,0 0-1,49 50-128,-49-50 129,50 0-1,-50 0-128,0 50 129,0-50-1,0 0 1,0 0 128,0 0-129,50 0 129,-50 0 0,0 0 0,0 0 0,0 0 0,0 0 0,0 0-128,50 0 128,-50 0-129,50 0 129,-1 0-128,1 0-1,50 0 1,-50 0-129,-1 0 0,51 49-129,-50-49-128,0 0-128,-50 0-386,49 0-1414,-49 0-1413,0-49 129,0 49-258</inkml:trace>
          <inkml:trace contextRef="#ctx0" brushRef="#br0">-4283 8416 642,'0'0'1414,"0"0"-1,0 0-256,0 0-1,0 0-385,0 0 0,0 0 0,0 0 0,0 0-128,0 0 128,0 0-129,0 0 129,0 0 0,50 0 0,0 0-128,-50 0-1,50 0-128,-1 0 0,1 0 0,0 0-128,0 0-1,0 0-128,-1-50 0,51 50-128,-50 0 128,0 0-129,-1 0-128,1 0 129,0 0-1,-50 0-128,50 0 129,0 0-129,-50 0 0,50 50 128,-50-50-128,49 0 0,1 0 129,-50-50-129,50 50 0,0 0 0,-50 0 0,50 0-129,-50 0 1,0 0-129,0 0-257,0 0-386,0 0-899,0 0-1413,-50 0-386,50 0 0,-50-49 0</inkml:trace>
          <inkml:trace contextRef="#ctx0" brushRef="#br0">-3088 8367 3212,'0'0'3213,"0"0"-1,0 0 129,49 0-2056,1-49-1028,-50 49 257,50-50 129,0 50-129,0 0 128,-1 0-128,1-50-257,0 50-257,0 0-514,0 0-257,49 0-257,-99-50-128,50 50-515,-50 0-770,50-50-1029,-50 50 129,0 0 386,0 0 2826</inkml:trace>
          <inkml:trace contextRef="#ctx0" brushRef="#br0">-2491 7819 1670,'0'0'2570,"50"0"129,-50 0-129,0 0-2313,0 0 257,0 0 128,0 0 129,0 0 0,0 0 0,0 49 0,-50 1-128,50 0-129,-50 0-257,1 49-129,-1-49 1,0 50-1,0-50 1,0-1-129,1 1 0,49 0-643,-50 0-642,50-50-1285,0 0-771,0 0 0,0-50-128</inkml:trace>
          <inkml:trace contextRef="#ctx0" brushRef="#br0">-2839 8018 1542,'0'50'2570,"0"-50"-129,0 49 258,0-49-2442,0 50 128,0-50 386,49 0 0,1 50 129,-50-50-1,0 50 1,0-50-129,50 0-129,0 50-513,0-50-515,-50 0-899,49 0-771,-49 0-1285,50 0-128,-50 0 128</inkml:trace>
        </inkml:traceGroup>
        <inkml:traceGroup>
          <inkml:annotationXML>
            <emma:emma xmlns:emma="http://www.w3.org/2003/04/emma" version="1.0">
              <emma:interpretation id="{AA515D21-584C-431B-A83F-869A8359AE19}" emma:medium="tactile" emma:mode="ink">
                <msink:context xmlns:msink="http://schemas.microsoft.com/ink/2010/main" type="inkWord" rotatedBoundingBox="17454,12321 21457,12084 21527,13278 17525,13514"/>
              </emma:interpretation>
              <emma:one-of disjunction-type="recognition" id="oneOf11">
                <emma:interpretation id="interp55" emma:lang="en-US" emma:confidence="0">
                  <emma:literal>78 g</emma:literal>
                </emma:interpretation>
                <emma:interpretation id="interp56" emma:lang="en-US" emma:confidence="0">
                  <emma:literal>78 pt</emma:literal>
                </emma:interpretation>
                <emma:interpretation id="interp57" emma:lang="en-US" emma:confidence="0">
                  <emma:literal>788</emma:literal>
                </emma:interpretation>
                <emma:interpretation id="interp58" emma:lang="en-US" emma:confidence="0">
                  <emma:literal>7818</emma:literal>
                </emma:interpretation>
                <emma:interpretation id="interp59" emma:lang="en-US" emma:confidence="0">
                  <emma:literal>788*</emma:literal>
                </emma:interpretation>
              </emma:one-of>
            </emma:emma>
          </inkml:annotationXML>
          <inkml:trace contextRef="#ctx0" brushRef="#br0" timeOffset="45440">3336 8118 4112,'0'50'3469,"0"-50"-128,-50 50 0,50-50-2698,-49 0-129,49 50 0,-50-50-257,0 50 0,0-50-129,0 49 129,50 1-128,-49 0 128,-1 0-257,50-50 0,0 50 0,0-1 0,0-49 0,50 0 0,-1 0 0,1 0 0,0 0 128,0 0-128,49-49 129,-49 49-129,0-50 128,0 50-128,0-50 129,-1 50-1,-49-50 1,0 50 128,0-50-129,-49 50 1,-1-49 128,50 49-129,-50-50-128,0 0 129,0 50-258,1-50 129,-1 0-128,0 1 128,50 49-129,-50-50 129,50 0 0,0 50 0,0-50 129,0 0-129,0 50 128,50-49-128,0-1 0,0 50 0,-1-50 0,1 50 0,0 0 0,0 0 0,0 0 0,-50 50 0,49 0 0,-49-1 0,-49 51-257,49-50 0,-50 49-771,50-49-2056,-50 0-642,0 0-129,50-50 128</inkml:trace>
          <inkml:trace contextRef="#ctx0" brushRef="#br0" timeOffset="47033">1743 8168 2827,'0'-50'3469,"0"50"129,0-49 0,0 49-2313,0 0 129,0 0-258,0 0-128,0 0-257,0 0 0,0 0 0,0 0-128,0 0-129,0 0-257,0 49 0,0 1-129,0 0-128,0 0 129,0 0-129,0 49 0,0-49-129,0 50-128,0-51 257,0 1-385,0 0 385,0-50-257,0 0 257,-50 50-386,50-50 386,0 0 257,0-50-257,0 0 257,0 50-257,0-50 257,0 1-128,0-1 128,0 0-257,0 50 0,0-50 0,0 0 0,0 1 0,0 49-129,0-50 129,0 0-128,0 0 128,50-49-129,-50 49 129,0 0-128,0 0 128,0 0-129,0 1 129,0-1 0,0 50 0,0 0 0,0-50 0,0 50-128,0 0 128,0 0-129,0 0 1,0 0 128,0 0 0,0 0 0,0 0 0,0 0 0,0 0 0,0 0 0,0 0 128,0 0-128,0 0 0,0 0 0,0 0 0,0 0 129,0 0-129,0 0 0,0 0 0,0 0 0,0 0 0,0 0 0,0 0 0,0 0 0,0 0 0,0 0 0,0 0 0,0 0 128,0 0-128,0 0 0,0 0 129,0 0-129,0 0 0,0 0 0,0 0 0,0 0 0,0 0 128,0 0-128,0 0 0,0 0 0,0 0 0,0 0 0,0 0 0,0 0 129,0 0-129,0 0 0,0 0 0,0 0 0,0 0 0,0 0 0,0 0 0,0 0 0,0 0 0,0 0 0,0 0 0,0 0 0,0 0-129,0 0 258,0 0-129,0 0 0,0 0 0,0 0 0,0 0 0,0 0 0,0 0 0,0 0 128,0 0-128,0 0 0,0 0 0,0 0 0,0 0 0,0 0 0,0 0 0,0 0 0,0 0 0,0 0 0,0 0 0,0 0 0,0 0 0,0 0 0,0 0 0,0 0-128,0 0 128,0 0-129,0 0-256,0 0-515,0 0-770,0 0-1414,49 0-1028,-49 0 0,0 0 0</inkml:trace>
          <inkml:trace contextRef="#ctx0" brushRef="#br0" timeOffset="48684">1743 7770 1028,'-50'0'1285,"50"0"128,0 0 1,0 0-1,0 0-128,0 0 129,0 0-129,0 0-129,0 0-513,0 0-129,0 0-129,0 0 1,0 0-129,0 0 0,0 0 0,0 0 128,0 0 1,50-50-1,-1 50 129,-49 0-257,50 0 129,0 0-129,0 0 0,0 0 0,-1 0-129,1-50 129,50 50-128,-50 0-1,-1 0 1,51-50 128,-50 50-129,0 0 258,49 0-129,-49-49 0,50 49 0,-51 0 0,51 0 0,-50 0-129,49-50 1,1 50-129,-50 0 128,49 0-128,-49-50 0,0 50 0,0 0 129,0 0-129,-1 0 0,1 0 0,0 0 0,0 0 0,-50 0 0,50 0 0,-1 0 0,1 0 0,-50 0 0,50 0 0,0 0 0,-50 50 128,50-50-128,-1 0 129,1 0-1,-50 0 1,50 0-1,0 0 1,-50 0-1,50 0 1,0 0-1,-50 0-128,49 0 129,-49 0-129,50 0 128,-50 0-128,0 0 0,50 0 0,-50 0 129,0 0-129,0 0 0,0 0 0,0 0-129,0 0-256,0 0-515,50 0-1156,-50 0-2056,0 0-128,0 0 128,-50 0-129</inkml:trace>
          <inkml:trace contextRef="#ctx0" brushRef="#br0" timeOffset="52184">598 8069 4240,'-50'0'3341,"50"0"0,-50 0-128,50 0-2571,0 0-256,0 0-129,50 0-129,-50 0 129,50-50 0,-50 50 0,50 0 0,0 0-128,-1 0-1,1 0 1,0 0-1,0 0 1,0 0-129,49 0 0,-49 0 0,0-50 0,0 50 0,-1 0 128,1 0-128,-50 50 129,0 0-1,-50-1 1,50 1-1,-49 0-128,-1 50 0,0-1-128,0-49-386,0 50-257,1-51-643,49 1-642,-50 0-1028,50-50-514,0 50-385,0-50 1798</inkml:trace>
          <inkml:trace contextRef="#ctx0" brushRef="#br0" timeOffset="52457">797 8366 4626,'-50'0'3469,"50"50"1,0-50-1,0 0-2826,0 0-258,0 0-128,50-50-128,0 50-1,0 0 1,49 0-386,-49-49-1285,0 49-1799,50 0-257,-1 0 128,-49 0-256</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6:07.887"/>
    </inkml:context>
    <inkml:brush xml:id="br0">
      <inkml:brushProperty name="width" value="0.05" units="cm"/>
      <inkml:brushProperty name="height" value="0.05" units="cm"/>
    </inkml:brush>
  </inkml:definitions>
  <inkml:traceGroup>
    <inkml:annotationXML>
      <emma:emma xmlns:emma="http://www.w3.org/2003/04/emma" version="1.0">
        <emma:interpretation id="{599B3E57-998E-4940-A389-F21A43FC1C9D}" emma:medium="tactile" emma:mode="ink">
          <msink:context xmlns:msink="http://schemas.microsoft.com/ink/2010/main" type="inkDrawing" rotatedBoundingBox="6660,8253 17489,8915 17451,9527 6622,8865" semanticType="underline" shapeName="Other">
            <msink:sourceLink direction="with" ref="{DC498957-2D36-4E59-9B86-B45C94C43C15}"/>
            <msink:sourceLink direction="with" ref="{B0E65919-CAF4-4FE4-8C6B-272EC0A563C0}"/>
          </msink:context>
        </emma:interpretation>
      </emma:emma>
    </inkml:annotationXML>
    <inkml:trace contextRef="#ctx0" brushRef="#br0">50 299 899,'0'0'1414,"-50"50"-1,50-50-256,0 0-129,0 0-129,50-50-128,0 50 129,-50 0-1,99-50 1,-49 50-129,0-49-257,50 49 0,-1 0-129,1-50 1,-1 50 128,51 0-129,-51 0 129,51 0 129,-1-50-129,-49 50 0,49 0-129,1-50 1,-1 50-258,1 0 129,49 0-128,-50 0-129,50 50 128,-49-100 1,49 100-1,0-50 129,-49-50 0,49 50-128,0 0 128,0-50-129,0 50 1,1 0-1,-51 0 1,50 50-129,-49-50 128,-1 50-128,1 0 0,-1 0 257,0-1-128,1 1 256,-1-50-256,1 50 256,-1-50-256,-49 0 256,49 50-256,0-50-129,-49 0 128,0 0 1,49 0-129,-49 50 0,-1-50 128,1 49-128,-50 1 0,49-50 0,1 50 0,0-50 0,-1 50 129,1-50-129,-1 0 0,-49 0 0,50 0 128,-50 0-128,-1 0 0,51 0 0,-50 0 0,0 0 0,49 0 129,-49 50-258,50-50 129,-51 0 129,51 49-129,0-49 128,-1 0 1,1 0-1,-1 0 1,1 0-1,0-49 1,-1 49-1,1 0 1,-1-50-129,51 50 0,-50 0 0,49 0 128,-49 0-128,49 0 0,-49 0 0,-1-50 0,1 50 0,-1 0 129,-49 0-1,0 0 1,0 0-1,-50 0 1,0 0-1,0 0 1,0 0-1,0 0-128,0 0 129,50 0-129,-50 0 0,0 0 0,0 0 0,0 0 0,0 0 0,0 50 0,0-50 0,0 0 128,0 0-128,0 0 0,0 0 0,0 0 0,0 0 0,49 0 0,-49 0 0,0 0 0,0 0 0,50 0-128,0-50 128,-50 50-257,0 50 0,0-50-129,50 0-256,-50 0-258,50-50-642,-50 50-1028,0 0-1285,0 0-257,49-50 0,-49 50 129</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7:20.803"/>
    </inkml:context>
    <inkml:brush xml:id="br0">
      <inkml:brushProperty name="width" value="0.05" units="cm"/>
      <inkml:brushProperty name="height" value="0.05" units="cm"/>
    </inkml:brush>
  </inkml:definitions>
  <inkml:traceGroup>
    <inkml:annotationXML>
      <emma:emma xmlns:emma="http://www.w3.org/2003/04/emma" version="1.0">
        <emma:interpretation id="{B5901A0F-C0C4-4D0C-A1FA-5E05D6FCD7E4}" emma:medium="tactile" emma:mode="ink">
          <msink:context xmlns:msink="http://schemas.microsoft.com/ink/2010/main" type="inkDrawing" rotatedBoundingBox="775,13415 10778,9011 13087,14257 3084,18660" semanticType="callout" shapeName="Other">
            <msink:sourceLink direction="to" ref="{8CFEFC37-84DF-4BF5-9A2A-8EE580AA47E0}"/>
            <msink:sourceLink direction="to" ref="{E6E361F4-E0D8-4B70-9C68-116014029E65}"/>
            <msink:sourceLink direction="from" ref="{C1756633-F854-4A43-998A-E49F0D9B22B6}"/>
          </msink:context>
        </emma:interpretation>
      </emma:emma>
    </inkml:annotationXML>
    <inkml:trace contextRef="#ctx0" brushRef="#br0">8368 0 899,'0'0'2313,"0"0"129,0 0-1671,0 0-257,0 0 128,0 0 1,0 0-1,0 0 258,0 0-129,0 0 0,0 0 0,50 0-129,-50 0-128,0 0 0,50 0 0,-50 50-128,49-50 128,1 50-129,0-50 129,50 50-257,-51 0 0,51-1-128,0 1-1,-51 0 1,51 50-1,-50-51-128,0 51 129,0 0-129,-1-1 128,1-49 1,0 50-1,0-1 1,0 1-1,-1-1 129,1-49-128,0 50-1,-50-1 1,50-49-129,0 50 257,-50-50-257,0 49 0,49-49 0,-49 0 128,0 50-256,0-51 256,0 51-128,0-50 0,0 0 0,0 49 129,-49-49-258,49 0 258,0 49-129,0-49 0,-50 0-129,50 0 1,-50 0-1,50-50 129,0 49-128,-50 1 128,50 0 0,-50-50 0,50 50 0,-49-50 128,49 50-128,0-50 0,-50 0 0,50 49 0,0-49 0,0 50 0,-50 0 0,50-50 129,0 50-129,-50-50 0,50 0 0,0 50 0,-50-50 0,50 49 0,0-49 0,-49 50 0,49-50 0,0 0 0,0 50 0,0-50 0,-50 50 0,50-50 128,0 50-128,0-50 0,0 49 0,0-49 129,0 50-129,0-50 128,0 50 1,0 0-1,0 0-128,0-50 129,0 49-1,0 1 1,-50 0-1,50-50 1,0 50-1,0 0 1,0-1-1,0-49 1,0 50-1,0 0-256,0-50 128,-50 50-129,50 0 129,0 0-128,0-50 256,0 49-256,0 1 128,0-50 128,0 50-128,0 0 129,0-50-129,0 50 0,0-1 0,0 1 0,0-50 0,0 50 128,0 0-128,0 0 0,0-1 0,0 1 0,0 0 0,0 0 0,50 0 0,-50-50 0,0 49 0,0 1 0,0 0 0,0 0 0,0-50 0,0 50 129,0-1-129,50 1 0,-50-50 0,0 50 0,0 0 0,0-50 0,0 50 128,0-1 1,0 1-129,0-50 257,0 50-257,0 0 257,0-50-257,0 50 128,-50-50-128,50 49-257,0-49 257,-50 50-257,0 0 257,0-50-385,50 50 513,-49-50-513,-51 50 513,50-50-128,0 49 0,1-49 0,-1 0 129,-50 50-129,50-50 128,1 0-128,-51 0 129,0 0-129,51 50 128,-51-50-128,0 0 0,51 0 0,-51 0 0,0 0 129,51 0-129,-51 0 0,0 0 0,1-50 0,-1 50 0,-49 0 0,49 0 0,1 0 0,-1-50 0,0 50 0,-49 0 0,49 0 0,-49 0-129,49 0 129,-49 0 129,-1 0-129,1 0 0,0 0 0,-1 0-129,1 50 129,-1-50 0,1 0 0,49 0-128,-49 0 128,0 50 0,-1-50 0,1 0 0,-1 0-129,1 0 129,-1 0 0,1 0-128,0 0 128,-1 0 0,1 0 0,-1 0-129,-49 50 129,50-50 0,-50 0 0,49 50 0,-49-50-128,50 0 128,-51 49 0,51-49 0,0 0-129,-1 50 129,50-50-128,-49 0 128,49 0 0,1 0 0,-51 50-129,51-50 129,-1 0 0,1 0 0,49 0 0,-50 0 0,50 50 0,1-50 0,-1 0 0,0 0 0,0 0 0,0 0 0,50 0-128,0 0 128,0 0 0,0 0-129,0 0 1,0 0-129,0 0-129,0 0 1,0 0-1,0 0 1,0 0-129,50 0 257,-50 0 0,50 0 128,-50 0 129,0-50 0,0 50 0,50 0 129,-50 0-129,0 0 128,0 0 1,0 0-129,0 0 128,0 0 1,0 0-1,0 0 1,0 0 128,0 0 0,0 0 0,0 0 0,0 0 0,0 0-129,0 0 129,-50 0-128,50 0-1,-50 0-128,0 50 129,50-50-129,-49 0 0,49 50 0,-50-50 0,50 0 0,0 49 0,0-49 0,-50 0 0,50 0 0,0 0 0,0 0-129,0 0 129,0 0 0,0 0 0,0 0-128,0 0 128,0 0 0,50 50 0,-50-50 0,50 0 0,-50 0 0,49 50 128,-49-50-128,50 0 129,0 0-129,0 50 128,0-50 1,-1 0-129,1 0-129,-50 0 1,50 0-129,0 0-257,0 0-386,-50 0-899,49-50-2313,-49 50 0,0 0 129,0 0-1</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6:05.645"/>
    </inkml:context>
    <inkml:brush xml:id="br0">
      <inkml:brushProperty name="width" value="0.05" units="cm"/>
      <inkml:brushProperty name="height" value="0.05" units="cm"/>
    </inkml:brush>
  </inkml:definitions>
  <inkml:traceGroup>
    <inkml:annotationXML>
      <emma:emma xmlns:emma="http://www.w3.org/2003/04/emma" version="1.0">
        <emma:interpretation id="{DC498957-2D36-4E59-9B86-B45C94C43C15}" emma:medium="tactile" emma:mode="ink">
          <msink:context xmlns:msink="http://schemas.microsoft.com/ink/2010/main" type="inkDrawing" rotatedBoundingBox="5055,9027 6399,8101 7237,9318 5894,10243" hotPoints="6871,9262 6097,10036 5323,9262 6097,8488" semanticType="enclosure" shapeName="Circle">
            <msink:destinationLink direction="with" ref="{599B3E57-998E-4940-A389-F21A43FC1C9D}"/>
          </msink:context>
        </emma:interpretation>
      </emma:emma>
    </inkml:annotationXML>
    <inkml:trace contextRef="#ctx0" brushRef="#br0">1096 100 1670,'0'0'1928,"0"0"-258,-50-49-128,50 49-385,0 0-1,0 0-256,-50-50-129,50 50-257,-50 0 0,50 0 0,-49 0-257,-1 0 0,0 0 0,50 0-129,-50 0 1,0 0 128,1 0-129,-1 50 1,0-50 128,0 0-129,0 49 129,0 1-128,1-50-1,49 50 1,-50 0-1,0 0 129,0-1-128,50 1-1,-50 0 1,1 0 128,49 0-386,-50-50 386,50 49-385,0 1 128,-50 0-129,50-50 129,0 50-128,0-50 128,0 50 0,0-50 0,0 49 0,0-49 0,0 50 0,0-50 0,0 50 0,0-50 0,0 50 0,50 0-129,-50-50 129,0 49 0,0-49 129,50 50-258,-50-50 258,0 50-129,0-50 0,49 50 0,-49-50 0,0 50 0,0-50 0,50 0 0,-50 0 0,0 49 0,0-49 0,50 50 0,0-50 0,-50 0 0,0 50 0,50-50 0,-1 0 0,-49 50 0,50-50 0,-50 0 0,50 0 0,-50 0 128,50 50-128,-50-50 0,50 0 129,0 0-129,-50 0 128,49 0 1,1 0-1,-50 0 1,50 0-1,0-50 129,0 50-257,-1 0 129,1-50-1,-50 50 1,50 0-129,0-50 128,0 50 1,-50-50-1,49 50-128,-49-49 129,50 49-129,-50 0 0,0 0 128,50-50-128,-50 50 129,50-50-1,-50 50-128,50-50 129,-50 50-1,0-50 1,49 50-129,-49-49 128,50-1-128,-50 50 0,0-50 0,50 50 129,-50-50-129,0 50 0,0-50 0,0 1 128,0 49-128,0-50 129,0 0-1,0 0-256,0 0 256,0 1-256,0-1 128,0 0 0,-50 0 0,50 50-129,-50-50 129,50 1 0,-49 49 0,49 0-385,-50-50-258,0 50-1284,0 50-1928,50-1 0,-50-49-129,50 50 129</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03T22:27:10.027"/>
    </inkml:context>
    <inkml:brush xml:id="br0">
      <inkml:brushProperty name="width" value="0.05" units="cm"/>
      <inkml:brushProperty name="height" value="0.05" units="cm"/>
    </inkml:brush>
  </inkml:definitions>
  <inkml:traceGroup>
    <inkml:annotationXML>
      <emma:emma xmlns:emma="http://www.w3.org/2003/04/emma" version="1.0">
        <emma:interpretation id="{B0E65919-CAF4-4FE4-8C6B-272EC0A563C0}" emma:medium="tactile" emma:mode="ink">
          <msink:context xmlns:msink="http://schemas.microsoft.com/ink/2010/main" type="inkDrawing" rotatedBoundingBox="8011,8993 10168,8402 10531,9725 8373,10316" hotPoints="10322,9346 9216,10084 8043,9457 9149,8719" semanticType="enclosure" shapeName="Ellipse">
            <msink:destinationLink direction="with" ref="{599B3E57-998E-4940-A389-F21A43FC1C9D}"/>
          </msink:context>
        </emma:interpretation>
      </emma:emma>
    </inkml:annotationXML>
    <inkml:trace contextRef="#ctx0" brushRef="#br0">4233 349 385,'-49'0'1285,"49"0"0,-100 0 0,50 0-257,0 0 0,1 0-128,-1 0-129,-50 0-257,50 0 128,-49 0-128,49 0 0,0 50 0,-49-50 0,49 0 0,0 0-257,0 0 257,0 50-257,1-50 129,-1 50-129,0-50-129,0 0 1,0 50-1,0-50 1,50 49-129,-49-49 128,-1 50-128,50-50 0,-50 50 0,50 0 0,0-50 0,-50 50 129,50-50-129,0 49 0,0 1 0,0-50 0,50 50 0,-50 0 128,0 0-128,0-50 129,0 49-129,0 1 128,50-50 1,-50 50-129,0 0 128,0-50 1,0 0-129,0 0 128,0 50-128,0-50 0,50 49 129,-50-49-129,0 0 0,0 0 128,49 0-128,-49 0 0,0 0 129,0 0-1,0 0-128,0 50 129,0-50-129,0 0 128,0 0-128,0 0 129,0 0-129,0 0 0,0 0 0,50 0 0,-50 0 0,0 0 128,0 0-128,0 0 0,0 0 129,0 0-129,0 0 0,0 0 128,0 0-128,0 0 129,0 0-1,0 0 1,0 0-1,0 0-128,0 0 129,0 0-1,0 0 1,0 50-1,0-50-128,0 0 0,0 0 129,0 0-129,0 0 0,0 0 128,0 0-128,0 0 0,0 0 0,50 0 129,-50 0-129,0 0 0,0 0 128,0 0-128,0 0 129,0 0-129,0 0 128,0 50-128,0-50 129,0 0-129,0 0 128,0 0-128,0 0 129,0 0-129,0 0 128,50 0-128,-50 0 0,0 0 129,0 0-129,0 0 0,0 50 0,0-50 128,0 0-128,50 0 0,-50 0 0,0 49 129,50-49-129,-1 0 128,1 0-128,0 50 129,0-50-129,49 0 128,-49 0-128,50 0 129,-1 0-1,1 0-128,0 0 129,-1-50-1,-49 50 1,50-49-129,-1-1 128,1 0-128,-1 0 129,-49 0-129,0 1 0,50-1 128,-51 0-128,1 0 0,0-49 129,0 49-129,-50 0 0,50 0 0,-50 0 0,0 1 0,0-1 128,0-50-128,0 50-257,0 1 386,0-1-386,-50 0 257,0 0-257,0 0 257,0 50-257,1-49 0,-51-1 0,50 50-129,-49 0-256,-1 0-386,50 0-643,-49 0-1541,-1 50-643,50-50-129,0 49 258</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1 – “Introduction”.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We use three levels of impact on organizations or</a:t>
            </a:r>
          </a:p>
          <a:p>
            <a:r>
              <a:rPr lang="en-US" dirty="0">
                <a:latin typeface="Arial" pitchFamily="-1" charset="0"/>
                <a:ea typeface="ＭＳ Ｐゴシック" pitchFamily="-1" charset="-128"/>
                <a:cs typeface="ＭＳ Ｐゴシック" pitchFamily="-1" charset="-128"/>
              </a:rPr>
              <a:t>individuals should there be a breach of security (i.e., a loss of confidentiality, integrity,</a:t>
            </a:r>
          </a:p>
          <a:p>
            <a:r>
              <a:rPr lang="en-US" dirty="0">
                <a:latin typeface="Arial" pitchFamily="-1" charset="0"/>
                <a:ea typeface="ＭＳ Ｐゴシック" pitchFamily="-1" charset="-128"/>
                <a:cs typeface="ＭＳ Ｐゴシック" pitchFamily="-1" charset="-128"/>
              </a:rPr>
              <a:t>or availability). These levels are defined in FIPS PUB 199:</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Low:  The loss could be expected to have a limited adverse effect on organizational</a:t>
            </a:r>
          </a:p>
          <a:p>
            <a:r>
              <a:rPr lang="en-US" dirty="0">
                <a:latin typeface="Arial" pitchFamily="-1" charset="0"/>
                <a:ea typeface="ＭＳ Ｐゴシック" pitchFamily="-1" charset="-128"/>
                <a:cs typeface="ＭＳ Ｐゴシック" pitchFamily="-1" charset="-128"/>
              </a:rPr>
              <a:t>operations, organizational assets, or individuals. A limited adverse</a:t>
            </a:r>
          </a:p>
          <a:p>
            <a:r>
              <a:rPr lang="en-US" dirty="0">
                <a:latin typeface="Arial" pitchFamily="-1" charset="0"/>
                <a:ea typeface="ＭＳ Ｐゴシック" pitchFamily="-1" charset="-128"/>
                <a:cs typeface="ＭＳ Ｐゴシック" pitchFamily="-1" charset="-128"/>
              </a:rPr>
              <a:t>effect means that, for example, the loss of confidentiality, integrity, or availability</a:t>
            </a:r>
          </a:p>
          <a:p>
            <a:r>
              <a:rPr lang="en-US" dirty="0">
                <a:latin typeface="Arial" pitchFamily="-1" charset="0"/>
                <a:ea typeface="ＭＳ Ｐゴシック" pitchFamily="-1" charset="-128"/>
                <a:cs typeface="ＭＳ Ｐゴシック" pitchFamily="-1" charset="-128"/>
              </a:rPr>
              <a:t>might (i) cause a degradation in mission capability to an extent and</a:t>
            </a:r>
          </a:p>
          <a:p>
            <a:r>
              <a:rPr lang="en-US" dirty="0">
                <a:latin typeface="Arial" pitchFamily="-1" charset="0"/>
                <a:ea typeface="ＭＳ Ｐゴシック" pitchFamily="-1" charset="-128"/>
                <a:cs typeface="ＭＳ Ｐゴシック" pitchFamily="-1" charset="-128"/>
              </a:rPr>
              <a:t>duration that the organization is able to perform its primary functions, but the</a:t>
            </a:r>
          </a:p>
          <a:p>
            <a:r>
              <a:rPr lang="en-US" dirty="0">
                <a:latin typeface="Arial" pitchFamily="-1" charset="0"/>
                <a:ea typeface="ＭＳ Ｐゴシック" pitchFamily="-1" charset="-128"/>
                <a:cs typeface="ＭＳ Ｐゴシック" pitchFamily="-1" charset="-128"/>
              </a:rPr>
              <a:t>effectiveness of the functions is noticeably reduced; (ii) result in minor damage</a:t>
            </a:r>
          </a:p>
          <a:p>
            <a:r>
              <a:rPr lang="en-US" dirty="0">
                <a:latin typeface="Arial" pitchFamily="-1" charset="0"/>
                <a:ea typeface="ＭＳ Ｐゴシック" pitchFamily="-1" charset="-128"/>
                <a:cs typeface="ＭＳ Ｐゴシック" pitchFamily="-1" charset="-128"/>
              </a:rPr>
              <a:t>to organizational assets; (iii) result in minor financial loss; or (iv) result in</a:t>
            </a:r>
          </a:p>
          <a:p>
            <a:r>
              <a:rPr lang="en-US" dirty="0">
                <a:latin typeface="Arial" pitchFamily="-1" charset="0"/>
                <a:ea typeface="ＭＳ Ｐゴシック" pitchFamily="-1" charset="-128"/>
                <a:cs typeface="ＭＳ Ｐゴシック" pitchFamily="-1" charset="-128"/>
              </a:rPr>
              <a:t>minor harm to individuals.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Moderate:  The loss could be expected to have a serious adverse effect on</a:t>
            </a:r>
          </a:p>
          <a:p>
            <a:r>
              <a:rPr lang="en-US" dirty="0">
                <a:latin typeface="Arial" pitchFamily="-1" charset="0"/>
                <a:ea typeface="ＭＳ Ｐゴシック" pitchFamily="-1" charset="-128"/>
                <a:cs typeface="ＭＳ Ｐゴシック" pitchFamily="-1" charset="-128"/>
              </a:rPr>
              <a:t>organizational operations, organizational assets, or individuals. A serious</a:t>
            </a:r>
          </a:p>
          <a:p>
            <a:r>
              <a:rPr lang="en-US" dirty="0">
                <a:latin typeface="Arial" pitchFamily="-1" charset="0"/>
                <a:ea typeface="ＭＳ Ｐゴシック" pitchFamily="-1" charset="-128"/>
                <a:cs typeface="ＭＳ Ｐゴシック" pitchFamily="-1" charset="-128"/>
              </a:rPr>
              <a:t>adverse effect means that, for example, the loss might (i) cause a significant</a:t>
            </a:r>
          </a:p>
          <a:p>
            <a:r>
              <a:rPr lang="en-US" dirty="0">
                <a:latin typeface="Arial" pitchFamily="-1" charset="0"/>
                <a:ea typeface="ＭＳ Ｐゴシック" pitchFamily="-1" charset="-128"/>
                <a:cs typeface="ＭＳ Ｐゴシック" pitchFamily="-1" charset="-128"/>
              </a:rPr>
              <a:t>degradation in mission capability to an extent and duration that the</a:t>
            </a:r>
          </a:p>
          <a:p>
            <a:r>
              <a:rPr lang="en-US" dirty="0">
                <a:latin typeface="Arial" pitchFamily="-1" charset="0"/>
                <a:ea typeface="ＭＳ Ｐゴシック" pitchFamily="-1" charset="-128"/>
                <a:cs typeface="ＭＳ Ｐゴシック" pitchFamily="-1" charset="-128"/>
              </a:rPr>
              <a:t>organization is able to perform its primary functions, but the effectiveness</a:t>
            </a:r>
          </a:p>
          <a:p>
            <a:r>
              <a:rPr lang="en-US" dirty="0">
                <a:latin typeface="Arial" pitchFamily="-1" charset="0"/>
                <a:ea typeface="ＭＳ Ｐゴシック" pitchFamily="-1" charset="-128"/>
                <a:cs typeface="ＭＳ Ｐゴシック" pitchFamily="-1" charset="-128"/>
              </a:rPr>
              <a:t>of the functions is significantly reduced; (ii) result in significant damage to</a:t>
            </a:r>
          </a:p>
          <a:p>
            <a:r>
              <a:rPr lang="en-US" dirty="0">
                <a:latin typeface="Arial" pitchFamily="-1" charset="0"/>
                <a:ea typeface="ＭＳ Ｐゴシック" pitchFamily="-1" charset="-128"/>
                <a:cs typeface="ＭＳ Ｐゴシック" pitchFamily="-1" charset="-128"/>
              </a:rPr>
              <a:t>organizational assets; (iii) result in significant financial loss; or (iv) result in</a:t>
            </a:r>
          </a:p>
          <a:p>
            <a:r>
              <a:rPr lang="en-US" dirty="0">
                <a:latin typeface="Arial" pitchFamily="-1" charset="0"/>
                <a:ea typeface="ＭＳ Ｐゴシック" pitchFamily="-1" charset="-128"/>
                <a:cs typeface="ＭＳ Ｐゴシック" pitchFamily="-1" charset="-128"/>
              </a:rPr>
              <a:t>significant harm to individuals that does not involve loss of life or serious,</a:t>
            </a:r>
          </a:p>
          <a:p>
            <a:r>
              <a:rPr lang="en-US" dirty="0">
                <a:latin typeface="Arial" pitchFamily="-1" charset="0"/>
                <a:ea typeface="ＭＳ Ｐゴシック" pitchFamily="-1" charset="-128"/>
                <a:cs typeface="ＭＳ Ｐゴシック" pitchFamily="-1" charset="-128"/>
              </a:rPr>
              <a:t>life-threatening injuries.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High:  The loss could be expected to have a severe or catastrophic adverse</a:t>
            </a:r>
          </a:p>
          <a:p>
            <a:r>
              <a:rPr lang="en-US" dirty="0">
                <a:latin typeface="Arial" pitchFamily="-1" charset="0"/>
                <a:ea typeface="ＭＳ Ｐゴシック" pitchFamily="-1" charset="-128"/>
                <a:cs typeface="ＭＳ Ｐゴシック" pitchFamily="-1" charset="-128"/>
              </a:rPr>
              <a:t>effect on organizational operations, organizational assets, or individuals.</a:t>
            </a:r>
          </a:p>
          <a:p>
            <a:r>
              <a:rPr lang="en-US" dirty="0">
                <a:latin typeface="Arial" pitchFamily="-1" charset="0"/>
                <a:ea typeface="ＭＳ Ｐゴシック" pitchFamily="-1" charset="-128"/>
                <a:cs typeface="ＭＳ Ｐゴシック" pitchFamily="-1" charset="-128"/>
              </a:rPr>
              <a:t>A severe or catastrophic adverse effect means that, for example, the loss might</a:t>
            </a:r>
          </a:p>
          <a:p>
            <a:r>
              <a:rPr lang="en-US" dirty="0">
                <a:latin typeface="Arial" pitchFamily="-1" charset="0"/>
                <a:ea typeface="ＭＳ Ｐゴシック" pitchFamily="-1" charset="-128"/>
                <a:cs typeface="ＭＳ Ｐゴシック" pitchFamily="-1" charset="-128"/>
              </a:rPr>
              <a:t>(i) cause a severe degradation in or loss of mission capability to an extent and</a:t>
            </a:r>
          </a:p>
          <a:p>
            <a:r>
              <a:rPr lang="en-US" dirty="0">
                <a:latin typeface="Arial" pitchFamily="-1" charset="0"/>
                <a:ea typeface="ＭＳ Ｐゴシック" pitchFamily="-1" charset="-128"/>
                <a:cs typeface="ＭＳ Ｐゴシック" pitchFamily="-1" charset="-128"/>
              </a:rPr>
              <a:t>duration that the organization is not able to perform one or more of its primary</a:t>
            </a:r>
          </a:p>
          <a:p>
            <a:r>
              <a:rPr lang="en-US" dirty="0">
                <a:latin typeface="Arial" pitchFamily="-1" charset="0"/>
                <a:ea typeface="ＭＳ Ｐゴシック" pitchFamily="-1" charset="-128"/>
                <a:cs typeface="ＭＳ Ｐゴシック" pitchFamily="-1" charset="-128"/>
              </a:rPr>
              <a:t>functions; (ii) result in major damage to organizational assets; (iii) result</a:t>
            </a:r>
          </a:p>
          <a:p>
            <a:r>
              <a:rPr lang="en-US" dirty="0">
                <a:latin typeface="Arial" pitchFamily="-1" charset="0"/>
                <a:ea typeface="ＭＳ Ｐゴシック" pitchFamily="-1" charset="-128"/>
                <a:cs typeface="ＭＳ Ｐゴシック" pitchFamily="-1" charset="-128"/>
              </a:rPr>
              <a:t>in major financial loss; or (iv) result in severe or catastrophic harm to individuals</a:t>
            </a:r>
          </a:p>
          <a:p>
            <a:r>
              <a:rPr lang="en-US" dirty="0">
                <a:latin typeface="Arial" pitchFamily="-1" charset="0"/>
                <a:ea typeface="ＭＳ Ｐゴシック" pitchFamily="-1" charset="-128"/>
                <a:cs typeface="ＭＳ Ｐゴシック" pitchFamily="-1" charset="-128"/>
              </a:rPr>
              <a:t>involving loss of life or serious, life-threatening injuries.</a:t>
            </a:r>
            <a:endParaRPr lang="en-US" sz="1100" dirty="0">
              <a:latin typeface="Arial" pitchFamily="-1" charset="0"/>
              <a:ea typeface="Arial" pitchFamily="-1" charset="0"/>
              <a:cs typeface="Arial" pitchFamily="-1" charset="0"/>
            </a:endParaRPr>
          </a:p>
        </p:txBody>
      </p:sp>
      <p:sp>
        <p:nvSpPr>
          <p:cNvPr id="36868" name="Slide Number Placeholder 3"/>
          <p:cNvSpPr>
            <a:spLocks noGrp="1"/>
          </p:cNvSpPr>
          <p:nvPr>
            <p:ph type="sldNum" sz="quarter" idx="5"/>
          </p:nvPr>
        </p:nvSpPr>
        <p:spPr>
          <a:noFill/>
        </p:spPr>
        <p:txBody>
          <a:bodyPr/>
          <a:lstStyle/>
          <a:p>
            <a:fld id="{1DE7144E-C404-374C-B551-1749F4BA0FB2}" type="slidenum">
              <a:rPr lang="en-AU" smtClean="0">
                <a:latin typeface="Arial" pitchFamily="-1" charset="0"/>
              </a:rPr>
              <a:pPr/>
              <a:t>10</a:t>
            </a:fld>
            <a:endParaRPr lang="en-AU" dirty="0">
              <a:latin typeface="Arial" pitchFamily="-1"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protocol depicted in Figure 3.12 is insecure</a:t>
            </a:r>
          </a:p>
          <a:p>
            <a:r>
              <a:rPr lang="en-US" sz="1200" kern="1200" baseline="0" dirty="0">
                <a:solidFill>
                  <a:schemeClr val="tx1"/>
                </a:solidFill>
                <a:latin typeface="Arial" charset="0"/>
                <a:ea typeface="ＭＳ Ｐゴシック" pitchFamily="-107" charset="-128"/>
                <a:cs typeface="ＭＳ Ｐゴシック" pitchFamily="-107" charset="-128"/>
              </a:rPr>
              <a:t>against a man-in-the-middle attack. Suppose Alice and Bob wish to exchange keys,</a:t>
            </a:r>
          </a:p>
          <a:p>
            <a:r>
              <a:rPr lang="en-US" sz="1200" kern="1200" baseline="0" dirty="0">
                <a:solidFill>
                  <a:schemeClr val="tx1"/>
                </a:solidFill>
                <a:latin typeface="Arial" charset="0"/>
                <a:ea typeface="ＭＳ Ｐゴシック" pitchFamily="-107" charset="-128"/>
                <a:cs typeface="ＭＳ Ｐゴシック" pitchFamily="-107" charset="-128"/>
              </a:rPr>
              <a:t>and Darth is the adversary. The attack proceeds as follows (Figure 3.13).</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100</a:t>
            </a:fld>
            <a:endParaRPr lang="en-AU" dirty="0"/>
          </a:p>
        </p:txBody>
      </p:sp>
    </p:spTree>
    <p:extLst>
      <p:ext uri="{BB962C8B-B14F-4D97-AF65-F5344CB8AC3E}">
        <p14:creationId xmlns:p14="http://schemas.microsoft.com/office/powerpoint/2010/main" val="9954048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7688A27F-776C-024F-BE3F-07795E44E434}" type="slidenum">
              <a:rPr lang="en-AU">
                <a:latin typeface="Arial" pitchFamily="-84" charset="0"/>
              </a:rPr>
              <a:pPr/>
              <a:t>101</a:t>
            </a:fld>
            <a:endParaRPr lang="en-AU" dirty="0">
              <a:latin typeface="Arial" pitchFamily="-84" charset="0"/>
            </a:endParaRPr>
          </a:p>
        </p:txBody>
      </p:sp>
      <p:sp>
        <p:nvSpPr>
          <p:cNvPr id="99331" name="Rectangle 1026"/>
          <p:cNvSpPr>
            <a:spLocks noGrp="1" noRot="1" noChangeAspect="1" noChangeArrowheads="1" noTextEdit="1"/>
          </p:cNvSpPr>
          <p:nvPr>
            <p:ph type="sldImg"/>
          </p:nvPr>
        </p:nvSpPr>
        <p:spPr>
          <a:ln/>
        </p:spPr>
      </p:sp>
      <p:sp>
        <p:nvSpPr>
          <p:cNvPr id="9933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National Institute of Standards and Technology</a:t>
            </a:r>
          </a:p>
          <a:p>
            <a:r>
              <a:rPr lang="en-US" sz="1200" kern="1200" baseline="0" dirty="0">
                <a:solidFill>
                  <a:schemeClr val="tx1"/>
                </a:solidFill>
                <a:latin typeface="Arial" charset="0"/>
                <a:ea typeface="ＭＳ Ｐゴシック" pitchFamily="-107" charset="-128"/>
                <a:cs typeface="ＭＳ Ｐゴシック" pitchFamily="-107" charset="-128"/>
              </a:rPr>
              <a:t>(NIST) has published Federal Information Processing Standard FIPS PUB 186,</a:t>
            </a:r>
          </a:p>
          <a:p>
            <a:r>
              <a:rPr lang="en-US" sz="1200" kern="1200" baseline="0" dirty="0">
                <a:solidFill>
                  <a:schemeClr val="tx1"/>
                </a:solidFill>
                <a:latin typeface="Arial" charset="0"/>
                <a:ea typeface="ＭＳ Ｐゴシック" pitchFamily="-107" charset="-128"/>
                <a:cs typeface="ＭＳ Ｐゴシック" pitchFamily="-107" charset="-128"/>
              </a:rPr>
              <a:t>known as the Digital Signature Standard (DSS) . The DSS makes use of the SHA-1</a:t>
            </a:r>
          </a:p>
          <a:p>
            <a:r>
              <a:rPr lang="en-US" sz="1200" kern="1200" baseline="0" dirty="0">
                <a:solidFill>
                  <a:schemeClr val="tx1"/>
                </a:solidFill>
                <a:latin typeface="Arial" charset="0"/>
                <a:ea typeface="ＭＳ Ｐゴシック" pitchFamily="-107" charset="-128"/>
                <a:cs typeface="ＭＳ Ｐゴシック" pitchFamily="-107" charset="-128"/>
              </a:rPr>
              <a:t>and presents a new digital signature technique, the Digital Signature Algorithm</a:t>
            </a:r>
          </a:p>
          <a:p>
            <a:r>
              <a:rPr lang="en-US" sz="1200" kern="1200" baseline="0" dirty="0">
                <a:solidFill>
                  <a:schemeClr val="tx1"/>
                </a:solidFill>
                <a:latin typeface="Arial" charset="0"/>
                <a:ea typeface="ＭＳ Ｐゴシック" pitchFamily="-107" charset="-128"/>
                <a:cs typeface="ＭＳ Ｐゴシック" pitchFamily="-107" charset="-128"/>
              </a:rPr>
              <a:t>(DSA). The DSS was originally proposed in 1991 and revised in 1993 in response to</a:t>
            </a:r>
          </a:p>
          <a:p>
            <a:r>
              <a:rPr lang="en-US" sz="1200" kern="1200" baseline="0" dirty="0">
                <a:solidFill>
                  <a:schemeClr val="tx1"/>
                </a:solidFill>
                <a:latin typeface="Arial" charset="0"/>
                <a:ea typeface="ＭＳ Ｐゴシック" pitchFamily="-107" charset="-128"/>
                <a:cs typeface="ＭＳ Ｐゴシック" pitchFamily="-107" charset="-128"/>
              </a:rPr>
              <a:t>public feedback concerning the security of the scheme. There was a further minor revision</a:t>
            </a:r>
          </a:p>
          <a:p>
            <a:r>
              <a:rPr lang="en-US" sz="1200" kern="1200" baseline="0" dirty="0">
                <a:solidFill>
                  <a:schemeClr val="tx1"/>
                </a:solidFill>
                <a:latin typeface="Arial" charset="0"/>
                <a:ea typeface="ＭＳ Ｐゴシック" pitchFamily="-107" charset="-128"/>
                <a:cs typeface="ＭＳ Ｐゴシック" pitchFamily="-107" charset="-128"/>
              </a:rPr>
              <a:t>in 1996. The DSS uses an algorithm that is designed to provide only the digital</a:t>
            </a:r>
          </a:p>
          <a:p>
            <a:r>
              <a:rPr lang="en-US" sz="1200" kern="1200" baseline="0" dirty="0">
                <a:solidFill>
                  <a:schemeClr val="tx1"/>
                </a:solidFill>
                <a:latin typeface="Arial" charset="0"/>
                <a:ea typeface="ＭＳ Ｐゴシック" pitchFamily="-107" charset="-128"/>
                <a:cs typeface="ＭＳ Ｐゴシック" pitchFamily="-107" charset="-128"/>
              </a:rPr>
              <a:t>signature function. Unlike RSA, it cannot be used for encryption or key exchange.</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134014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The vast majority of the products and standards</a:t>
            </a:r>
          </a:p>
          <a:p>
            <a:r>
              <a:rPr lang="en-US" sz="1200" kern="1200" baseline="0" dirty="0">
                <a:solidFill>
                  <a:schemeClr val="tx1"/>
                </a:solidFill>
                <a:latin typeface="Arial" charset="0"/>
                <a:ea typeface="ＭＳ Ｐゴシック" pitchFamily="-107" charset="-128"/>
                <a:cs typeface="ＭＳ Ｐゴシック" pitchFamily="-107" charset="-128"/>
              </a:rPr>
              <a:t>that use public-key cryptography for encryption and digital signatures use RSA.</a:t>
            </a:r>
          </a:p>
          <a:p>
            <a:r>
              <a:rPr lang="en-US" sz="1200" kern="1200" baseline="0" dirty="0">
                <a:solidFill>
                  <a:schemeClr val="tx1"/>
                </a:solidFill>
                <a:latin typeface="Arial" charset="0"/>
                <a:ea typeface="ＭＳ Ｐゴシック" pitchFamily="-107" charset="-128"/>
                <a:cs typeface="ＭＳ Ｐゴシック" pitchFamily="-107" charset="-128"/>
              </a:rPr>
              <a:t>The bit length for secure RSA use has increased over recent years, and this has</a:t>
            </a:r>
          </a:p>
          <a:p>
            <a:r>
              <a:rPr lang="en-US" sz="1200" kern="1200" baseline="0" dirty="0">
                <a:solidFill>
                  <a:schemeClr val="tx1"/>
                </a:solidFill>
                <a:latin typeface="Arial" charset="0"/>
                <a:ea typeface="ＭＳ Ｐゴシック" pitchFamily="-107" charset="-128"/>
                <a:cs typeface="ＭＳ Ｐゴシック" pitchFamily="-107" charset="-128"/>
              </a:rPr>
              <a:t>put a heavier processing load on applications using RSA. This burden has ramifications,</a:t>
            </a:r>
          </a:p>
          <a:p>
            <a:r>
              <a:rPr lang="en-US" sz="1200" kern="1200" baseline="0" dirty="0">
                <a:solidFill>
                  <a:schemeClr val="tx1"/>
                </a:solidFill>
                <a:latin typeface="Arial" charset="0"/>
                <a:ea typeface="ＭＳ Ｐゴシック" pitchFamily="-107" charset="-128"/>
                <a:cs typeface="ＭＳ Ｐゴシック" pitchFamily="-107" charset="-128"/>
              </a:rPr>
              <a:t>especially for electronic commerce sites that conduct large numbers of secure</a:t>
            </a:r>
          </a:p>
          <a:p>
            <a:r>
              <a:rPr lang="en-US" sz="1200" kern="1200" baseline="0" dirty="0">
                <a:solidFill>
                  <a:schemeClr val="tx1"/>
                </a:solidFill>
                <a:latin typeface="Arial" charset="0"/>
                <a:ea typeface="ＭＳ Ｐゴシック" pitchFamily="-107" charset="-128"/>
                <a:cs typeface="ＭＳ Ｐゴシック" pitchFamily="-107" charset="-128"/>
              </a:rPr>
              <a:t>transactions. Recently, a competing system has begun to challenge RSA: elliptic</a:t>
            </a:r>
          </a:p>
          <a:p>
            <a:r>
              <a:rPr lang="en-US" sz="1200" kern="1200" baseline="0" dirty="0">
                <a:solidFill>
                  <a:schemeClr val="tx1"/>
                </a:solidFill>
                <a:latin typeface="Arial" charset="0"/>
                <a:ea typeface="ＭＳ Ｐゴシック" pitchFamily="-107" charset="-128"/>
                <a:cs typeface="ＭＳ Ｐゴシック" pitchFamily="-107" charset="-128"/>
              </a:rPr>
              <a:t>curve cryptography (ECC) . Already, ECC is showing up in standardization efforts,</a:t>
            </a:r>
          </a:p>
          <a:p>
            <a:r>
              <a:rPr lang="en-US" sz="1200" kern="1200" baseline="0" dirty="0">
                <a:solidFill>
                  <a:schemeClr val="tx1"/>
                </a:solidFill>
                <a:latin typeface="Arial" charset="0"/>
                <a:ea typeface="ＭＳ Ｐゴシック" pitchFamily="-107" charset="-128"/>
                <a:cs typeface="ＭＳ Ｐゴシック" pitchFamily="-107" charset="-128"/>
              </a:rPr>
              <a:t>including the IEEE P1363 Standard for Public-Key Cryptography.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principal attraction of ECC compared to RSA is that it appears to offer</a:t>
            </a:r>
          </a:p>
          <a:p>
            <a:r>
              <a:rPr lang="en-US" sz="1200" kern="1200" baseline="0" dirty="0">
                <a:solidFill>
                  <a:schemeClr val="tx1"/>
                </a:solidFill>
                <a:latin typeface="Arial" charset="0"/>
                <a:ea typeface="ＭＳ Ｐゴシック" pitchFamily="-107" charset="-128"/>
                <a:cs typeface="ＭＳ Ｐゴシック" pitchFamily="-107" charset="-128"/>
              </a:rPr>
              <a:t>equal security for a far smaller bit size, thereby reducing processing overhead. On</a:t>
            </a:r>
          </a:p>
          <a:p>
            <a:r>
              <a:rPr lang="en-US" sz="1200" kern="1200" baseline="0" dirty="0">
                <a:solidFill>
                  <a:schemeClr val="tx1"/>
                </a:solidFill>
                <a:latin typeface="Arial" charset="0"/>
                <a:ea typeface="ＭＳ Ｐゴシック" pitchFamily="-107" charset="-128"/>
                <a:cs typeface="ＭＳ Ｐゴシック" pitchFamily="-107" charset="-128"/>
              </a:rPr>
              <a:t>the other hand, although the theory of ECC has been around for some time, it is</a:t>
            </a:r>
          </a:p>
          <a:p>
            <a:r>
              <a:rPr lang="en-US" sz="1200" kern="1200" baseline="0" dirty="0">
                <a:solidFill>
                  <a:schemeClr val="tx1"/>
                </a:solidFill>
                <a:latin typeface="Arial" charset="0"/>
                <a:ea typeface="ＭＳ Ｐゴシック" pitchFamily="-107" charset="-128"/>
                <a:cs typeface="ＭＳ Ｐゴシック" pitchFamily="-107" charset="-128"/>
              </a:rPr>
              <a:t>only recently that products have begun to appear and that there has been sustained</a:t>
            </a:r>
          </a:p>
          <a:p>
            <a:r>
              <a:rPr lang="en-US" sz="1200" kern="1200" baseline="0" dirty="0">
                <a:solidFill>
                  <a:schemeClr val="tx1"/>
                </a:solidFill>
                <a:latin typeface="Arial" charset="0"/>
                <a:ea typeface="ＭＳ Ｐゴシック" pitchFamily="-107" charset="-128"/>
                <a:cs typeface="ＭＳ Ｐゴシック" pitchFamily="-107" charset="-128"/>
              </a:rPr>
              <a:t>cryptanalytic interest in probing for weaknesses. Thus, the confidence level in ECC</a:t>
            </a:r>
          </a:p>
          <a:p>
            <a:r>
              <a:rPr lang="en-US" sz="1200" kern="1200" baseline="0" dirty="0">
                <a:solidFill>
                  <a:schemeClr val="tx1"/>
                </a:solidFill>
                <a:latin typeface="Arial" charset="0"/>
                <a:ea typeface="ＭＳ Ｐゴシック" pitchFamily="-107" charset="-128"/>
                <a:cs typeface="ＭＳ Ｐゴシック" pitchFamily="-107" charset="-128"/>
              </a:rPr>
              <a:t>is not yet as high as that in RSA.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ECC is fundamentally more difficult to explain than either RSA or Diffie–</a:t>
            </a:r>
          </a:p>
          <a:p>
            <a:r>
              <a:rPr lang="en-US" sz="1200" kern="1200" baseline="0" dirty="0">
                <a:solidFill>
                  <a:schemeClr val="tx1"/>
                </a:solidFill>
                <a:latin typeface="Arial" charset="0"/>
                <a:ea typeface="ＭＳ Ｐゴシック" pitchFamily="-107" charset="-128"/>
                <a:cs typeface="ＭＳ Ｐゴシック" pitchFamily="-107" charset="-128"/>
              </a:rPr>
              <a:t>Hellman, and a full mathematical description is beyond the scope of this book.</a:t>
            </a:r>
          </a:p>
          <a:p>
            <a:r>
              <a:rPr lang="en-US" sz="1200" kern="1200" baseline="0" dirty="0">
                <a:solidFill>
                  <a:schemeClr val="tx1"/>
                </a:solidFill>
                <a:latin typeface="Arial" charset="0"/>
                <a:ea typeface="ＭＳ Ｐゴシック" pitchFamily="-107" charset="-128"/>
                <a:cs typeface="ＭＳ Ｐゴシック" pitchFamily="-107" charset="-128"/>
              </a:rPr>
              <a:t>The technique is based on the use of a mathematical construct known as the</a:t>
            </a:r>
          </a:p>
          <a:p>
            <a:r>
              <a:rPr lang="en-US" sz="1200" kern="1200" baseline="0" dirty="0">
                <a:solidFill>
                  <a:schemeClr val="tx1"/>
                </a:solidFill>
                <a:latin typeface="Arial" charset="0"/>
                <a:ea typeface="ＭＳ Ｐゴシック" pitchFamily="-107" charset="-128"/>
                <a:cs typeface="ＭＳ Ｐゴシック" pitchFamily="-107" charset="-128"/>
              </a:rPr>
              <a:t>elliptic curve.</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102</a:t>
            </a:fld>
            <a:endParaRPr lang="en-AU" dirty="0"/>
          </a:p>
        </p:txBody>
      </p:sp>
    </p:spTree>
    <p:extLst>
      <p:ext uri="{BB962C8B-B14F-4D97-AF65-F5344CB8AC3E}">
        <p14:creationId xmlns:p14="http://schemas.microsoft.com/office/powerpoint/2010/main" val="4691778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103</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3 summary.</a:t>
            </a:r>
          </a:p>
        </p:txBody>
      </p:sp>
    </p:spTree>
    <p:extLst>
      <p:ext uri="{BB962C8B-B14F-4D97-AF65-F5344CB8AC3E}">
        <p14:creationId xmlns:p14="http://schemas.microsoft.com/office/powerpoint/2010/main" val="3755052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104</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Arial" pitchFamily="-84" charset="0"/>
                <a:cs typeface="Arial" pitchFamily="-84" charset="0"/>
              </a:rPr>
              <a:t>Chapter 4 – “Key Distribution and User Authentication”.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879867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This chapter covers two important related concepts. First is the complex topic of 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distribution, involving cryptographic, protocol, and management considerations.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chapter gives the reader a feel for the issues involved and provides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broad survey of the various aspects of key management and distribution.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chapter also examines some of the authentication functions that have been</a:t>
            </a:r>
          </a:p>
          <a:p>
            <a:r>
              <a:rPr lang="en-US" sz="1200" kern="1200" baseline="0" dirty="0">
                <a:solidFill>
                  <a:schemeClr val="tx1"/>
                </a:solidFill>
                <a:latin typeface="Arial" pitchFamily="-107" charset="0"/>
                <a:ea typeface="ＭＳ Ｐゴシック" pitchFamily="-107" charset="-128"/>
                <a:cs typeface="ＭＳ Ｐゴシック" pitchFamily="-107" charset="-128"/>
              </a:rPr>
              <a:t>developed to support network-based user authentication. The chapter includes a detail</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discussion of one of the earliest and also one of the most widely used key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user authentication services: Kerberos. Next, the chapter looks at key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schemes that rely on asymmetric encryption. This is followed by a discussion of X.509</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certificates and public-key infrastructure. Finally, the concept of federated identity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management is introduced.</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105</a:t>
            </a:fld>
            <a:endParaRPr lang="en-AU" dirty="0">
              <a:latin typeface="Arial" pitchFamily="-1" charset="0"/>
            </a:endParaRPr>
          </a:p>
        </p:txBody>
      </p:sp>
    </p:spTree>
    <p:extLst>
      <p:ext uri="{BB962C8B-B14F-4D97-AF65-F5344CB8AC3E}">
        <p14:creationId xmlns:p14="http://schemas.microsoft.com/office/powerpoint/2010/main" val="36672314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1A885BE4-7F10-5A4A-8D03-3C20D98E142B}" type="slidenum">
              <a:rPr lang="en-AU">
                <a:latin typeface="Arial" pitchFamily="-84" charset="0"/>
              </a:rPr>
              <a:pPr/>
              <a:t>106</a:t>
            </a:fld>
            <a:endParaRPr lang="en-AU" dirty="0">
              <a:latin typeface="Arial" pitchFamily="-84"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Opening quote.</a:t>
            </a:r>
          </a:p>
        </p:txBody>
      </p:sp>
    </p:spTree>
    <p:extLst>
      <p:ext uri="{BB962C8B-B14F-4D97-AF65-F5344CB8AC3E}">
        <p14:creationId xmlns:p14="http://schemas.microsoft.com/office/powerpoint/2010/main" val="38957340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p>
            <a:fld id="{AFB62AB6-88B9-C047-B9A4-A777483402E3}" type="slidenum">
              <a:rPr lang="en-AU">
                <a:latin typeface="Arial" pitchFamily="-84" charset="0"/>
              </a:rPr>
              <a:pPr/>
              <a:t>107</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For symmetric encryption to work, the two parties to an exchange must share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same key, and that key must be protected from access by others. Furthermore,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frequent key changes are usually desirable to limit the amount of data compromised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if an attacker learns the key. Therefore, the strength of any 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rests with the “key distribution technique,” a term that refers to the means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delivering a key to two parties that wish to exchange data, without allowing others</a:t>
            </a:r>
          </a:p>
          <a:p>
            <a:r>
              <a:rPr lang="en-US" sz="1200" kern="1200" baseline="0" dirty="0">
                <a:solidFill>
                  <a:schemeClr val="tx1"/>
                </a:solidFill>
                <a:latin typeface="Arial" pitchFamily="-107" charset="0"/>
                <a:ea typeface="ＭＳ Ｐゴシック" pitchFamily="-107" charset="-128"/>
                <a:cs typeface="ＭＳ Ｐゴシック" pitchFamily="-107" charset="-128"/>
              </a:rPr>
              <a:t> to see the key.</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8922342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1C6DC255-968A-8C46-B900-20C59BE51BD3}" type="slidenum">
              <a:rPr lang="en-AU">
                <a:latin typeface="Arial" pitchFamily="-84" charset="0"/>
              </a:rPr>
              <a:pPr/>
              <a:t>108</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Key distribution can be achieved in a number of ways. For two</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parties A and B, there are the following options: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key could be selected by A and physically delivered to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third party could select the key and physically deliver it to A and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If A and B have previously and recently used a key, one party could transmit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new key to the other, using the old key to encrypt the new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If A and B each have an encrypted connection to a third party C, C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deliver a key on the encrypted links to A and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Options 1 and 2  call for manual delivery of a key. For link encryption, this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 reasonable requirement, because each link encryption device is only going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exchanging data with its partner on the other end of the link. However, for end-to-end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over a network, manual delivery is awkward. In a distributed system,</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given host or terminal may need to engage in exchanges with many 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hosts and terminals over time. Thus, each device needs a number of keys supplied</a:t>
            </a:r>
          </a:p>
          <a:p>
            <a:r>
              <a:rPr lang="en-US" sz="1200" kern="1200" baseline="0" dirty="0">
                <a:solidFill>
                  <a:schemeClr val="tx1"/>
                </a:solidFill>
                <a:latin typeface="Arial" pitchFamily="-107" charset="0"/>
                <a:ea typeface="ＭＳ Ｐゴシック" pitchFamily="-107" charset="-128"/>
                <a:cs typeface="ＭＳ Ｐゴシック" pitchFamily="-107" charset="-128"/>
              </a:rPr>
              <a:t>dynamically. The problem is especially difficult in a wide-area distributed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Option 3  is a possibility for either link encryption or end-to-end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if an attacker ever succeeds in gaining access to one key, then all subsequent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are revealed. Even if frequent changes are made to the link encryption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should be done manually. To provide keys for end-to-end encryption, option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4 is preferable.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option 4 , two kinds of keys are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key:  When two end systems (hosts,</a:t>
            </a:r>
          </a:p>
          <a:p>
            <a:r>
              <a:rPr lang="en-US" sz="1200" kern="1200" baseline="0" dirty="0">
                <a:solidFill>
                  <a:schemeClr val="tx1"/>
                </a:solidFill>
                <a:latin typeface="Arial" pitchFamily="-107" charset="0"/>
                <a:ea typeface="ＭＳ Ｐゴシック" pitchFamily="-107" charset="-128"/>
                <a:cs typeface="ＭＳ Ｐゴシック" pitchFamily="-107" charset="-128"/>
              </a:rPr>
              <a:t> terminals, etc.) wish to communicate,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they establish a logical connection (e.g., virtual circuit). For the duration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that logical connection, called a session, all user data are encrypted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a one-time session key. At the conclusion of the session the session key is</a:t>
            </a:r>
          </a:p>
          <a:p>
            <a:r>
              <a:rPr lang="en-US" sz="1200" kern="1200" baseline="0" dirty="0">
                <a:solidFill>
                  <a:schemeClr val="tx1"/>
                </a:solidFill>
                <a:latin typeface="Arial" pitchFamily="-107" charset="0"/>
                <a:ea typeface="ＭＳ Ｐゴシック" pitchFamily="-107" charset="-128"/>
                <a:cs typeface="ＭＳ Ｐゴシック" pitchFamily="-107" charset="-128"/>
              </a:rPr>
              <a:t>destroyed.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Permanent key:  A permanent key is a key used between entities for the purpose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distributing session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 necessary element of option 4 is a key distribution center (KDC) . The KDC</a:t>
            </a:r>
          </a:p>
          <a:p>
            <a:r>
              <a:rPr lang="en-US" sz="1200" kern="1200" baseline="0" dirty="0">
                <a:solidFill>
                  <a:schemeClr val="tx1"/>
                </a:solidFill>
                <a:latin typeface="Arial" pitchFamily="-107" charset="0"/>
                <a:ea typeface="ＭＳ Ｐゴシック" pitchFamily="-107" charset="-128"/>
                <a:cs typeface="ＭＳ Ｐゴシック" pitchFamily="-107" charset="-128"/>
              </a:rPr>
              <a:t>determines which systems are allowed to communicate with each other. When permission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granted for two systems to establish a connection, the key distribution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center provides a one-time session key for that connection.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general terms, the operation of a KDC proceeds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When host A wishes to set up a connection to host B, it transmits a connection request</a:t>
            </a:r>
          </a:p>
          <a:p>
            <a:r>
              <a:rPr lang="en-US" sz="1200" kern="1200" baseline="0" dirty="0">
                <a:solidFill>
                  <a:schemeClr val="tx1"/>
                </a:solidFill>
                <a:latin typeface="Arial" pitchFamily="-107" charset="0"/>
                <a:ea typeface="ＭＳ Ｐゴシック" pitchFamily="-107" charset="-128"/>
                <a:cs typeface="ＭＳ Ｐゴシック" pitchFamily="-107" charset="-128"/>
              </a:rPr>
              <a:t>packet to the KDC. The communication between A and the KDC is</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encrypted using a master key shared only by A and the KDC.</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If the KDC approves the connection request, it generates a unique one-time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key. It encrypts the session key using the permanent key it shares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A and delivers the encrypted session key to A. Similarly, it encrypts the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using the permanent key it shares with B and delivers the encrypted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to B.</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and B can now set up a logical connection and exchange messages and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encrypted using the temporary session key.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6791639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p>
            <a:fld id="{405BACFE-6629-8144-B32C-4541D181DDB2}" type="slidenum">
              <a:rPr lang="en-AU">
                <a:latin typeface="Arial" pitchFamily="-84" charset="0"/>
              </a:rPr>
              <a:pPr/>
              <a:t>109</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Kerberos is a key distribution and user authentication service developed at MIT.</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elaborate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relies exclusively on symmetric encryption, making no use of public-key</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Two versions of Kerberos are in use. Version 4 [MILL88, STEI88] implementations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still exist, although this version is being phased out. Version 5 [KOHL94]</a:t>
            </a:r>
          </a:p>
          <a:p>
            <a:r>
              <a:rPr lang="en-US" sz="1200" kern="1200" baseline="0" dirty="0">
                <a:solidFill>
                  <a:schemeClr val="tx1"/>
                </a:solidFill>
                <a:latin typeface="Arial" pitchFamily="-107" charset="0"/>
                <a:ea typeface="ＭＳ Ｐゴシック" pitchFamily="-107" charset="-128"/>
                <a:cs typeface="ＭＳ Ｐゴシック" pitchFamily="-107" charset="-128"/>
              </a:rPr>
              <a:t>corrects some of the security deficiencies of version 4 and has been issued as a proposed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Standard (RFC 4120).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of the complexity of Kerberos, it is best to start with a description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version 4. This enables us to see the essence of the Kerberos strategy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considering some of the details required to handle subtle security threats. Then, we</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examine version 5.</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607961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r>
              <a:rPr lang="en-US" sz="1200" b="1" kern="1200" baseline="0" dirty="0">
                <a:solidFill>
                  <a:schemeClr val="tx1"/>
                </a:solidFill>
                <a:latin typeface="Arial" charset="0"/>
                <a:ea typeface="ＭＳ Ｐゴシック" charset="-128"/>
                <a:cs typeface="ＭＳ Ｐゴシック" charset="-128"/>
              </a:rPr>
              <a:t>Confidentiality </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Student grade information is an asset whose confidentiality is</a:t>
            </a:r>
          </a:p>
          <a:p>
            <a:r>
              <a:rPr lang="en-US" sz="1200" kern="1200" baseline="0" dirty="0">
                <a:solidFill>
                  <a:schemeClr val="tx1"/>
                </a:solidFill>
                <a:latin typeface="Arial" charset="0"/>
                <a:ea typeface="ＭＳ Ｐゴシック" charset="-128"/>
                <a:cs typeface="ＭＳ Ｐゴシック" charset="-128"/>
              </a:rPr>
              <a:t>considered to be highly important by students. In the United States, the release of</a:t>
            </a:r>
          </a:p>
          <a:p>
            <a:r>
              <a:rPr lang="en-US" sz="1200" kern="1200" baseline="0" dirty="0">
                <a:solidFill>
                  <a:schemeClr val="tx1"/>
                </a:solidFill>
                <a:latin typeface="Arial" charset="0"/>
                <a:ea typeface="ＭＳ Ｐゴシック" charset="-128"/>
                <a:cs typeface="ＭＳ Ｐゴシック" charset="-128"/>
              </a:rPr>
              <a:t>such information is regulated by the Family Educational Rights and Privacy Act</a:t>
            </a:r>
          </a:p>
          <a:p>
            <a:r>
              <a:rPr lang="en-US" sz="1200" kern="1200" baseline="0" dirty="0">
                <a:solidFill>
                  <a:schemeClr val="tx1"/>
                </a:solidFill>
                <a:latin typeface="Arial" charset="0"/>
                <a:ea typeface="ＭＳ Ｐゴシック" charset="-128"/>
                <a:cs typeface="ＭＳ Ｐゴシック" charset="-128"/>
              </a:rPr>
              <a:t>(FERPA). Grade information should only be available to students, their parents,</a:t>
            </a:r>
          </a:p>
          <a:p>
            <a:r>
              <a:rPr lang="en-US" sz="1200" kern="1200" baseline="0" dirty="0">
                <a:solidFill>
                  <a:schemeClr val="tx1"/>
                </a:solidFill>
                <a:latin typeface="Arial" charset="0"/>
                <a:ea typeface="ＭＳ Ｐゴシック" charset="-128"/>
                <a:cs typeface="ＭＳ Ｐゴシック" charset="-128"/>
              </a:rPr>
              <a:t>and employees that require the information to do their job. Student enrollment</a:t>
            </a:r>
          </a:p>
          <a:p>
            <a:r>
              <a:rPr lang="en-US" sz="1200" kern="1200" baseline="0" dirty="0">
                <a:solidFill>
                  <a:schemeClr val="tx1"/>
                </a:solidFill>
                <a:latin typeface="Arial" charset="0"/>
                <a:ea typeface="ＭＳ Ｐゴシック" charset="-128"/>
                <a:cs typeface="ＭＳ Ｐゴシック" charset="-128"/>
              </a:rPr>
              <a:t>information may have a moderate confidentiality rating. While still covered by</a:t>
            </a:r>
          </a:p>
          <a:p>
            <a:r>
              <a:rPr lang="en-US" sz="1200" kern="1200" baseline="0" dirty="0">
                <a:solidFill>
                  <a:schemeClr val="tx1"/>
                </a:solidFill>
                <a:latin typeface="Arial" charset="0"/>
                <a:ea typeface="ＭＳ Ｐゴシック" charset="-128"/>
                <a:cs typeface="ＭＳ Ｐゴシック" charset="-128"/>
              </a:rPr>
              <a:t>FERPA, this information is seen by more people on a daily basis, is less likely to be</a:t>
            </a:r>
          </a:p>
          <a:p>
            <a:r>
              <a:rPr lang="en-US" sz="1200" kern="1200" baseline="0" dirty="0">
                <a:solidFill>
                  <a:schemeClr val="tx1"/>
                </a:solidFill>
                <a:latin typeface="Arial" charset="0"/>
                <a:ea typeface="ＭＳ Ｐゴシック" charset="-128"/>
                <a:cs typeface="ＭＳ Ｐゴシック" charset="-128"/>
              </a:rPr>
              <a:t>targeted than grade information, and results in less damage if disclosed. Directory</a:t>
            </a:r>
          </a:p>
          <a:p>
            <a:r>
              <a:rPr lang="en-US" sz="1200" kern="1200" baseline="0" dirty="0">
                <a:solidFill>
                  <a:schemeClr val="tx1"/>
                </a:solidFill>
                <a:latin typeface="Arial" charset="0"/>
                <a:ea typeface="ＭＳ Ｐゴシック" charset="-128"/>
                <a:cs typeface="ＭＳ Ｐゴシック" charset="-128"/>
              </a:rPr>
              <a:t>information (such as lists of students, faculty, or departmental lists) may be assigned</a:t>
            </a:r>
          </a:p>
          <a:p>
            <a:r>
              <a:rPr lang="en-US" sz="1200" kern="1200" baseline="0" dirty="0">
                <a:solidFill>
                  <a:schemeClr val="tx1"/>
                </a:solidFill>
                <a:latin typeface="Arial" charset="0"/>
                <a:ea typeface="ＭＳ Ｐゴシック" charset="-128"/>
                <a:cs typeface="ＭＳ Ｐゴシック" charset="-128"/>
              </a:rPr>
              <a:t>a low confidentiality rating or indeed no rating. This information is typically freely</a:t>
            </a:r>
          </a:p>
          <a:p>
            <a:r>
              <a:rPr lang="en-US" sz="1200" kern="1200" baseline="0" dirty="0">
                <a:solidFill>
                  <a:schemeClr val="tx1"/>
                </a:solidFill>
                <a:latin typeface="Arial" charset="0"/>
                <a:ea typeface="ＭＳ Ｐゴシック" charset="-128"/>
                <a:cs typeface="ＭＳ Ｐゴシック" charset="-128"/>
              </a:rPr>
              <a:t>available to the public and published on a school’s Web site.</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Integrity </a:t>
            </a:r>
          </a:p>
          <a:p>
            <a:endParaRPr lang="en-US" sz="1200" b="1"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Several aspects of integrity are illustrated by the example of a hospital</a:t>
            </a:r>
          </a:p>
          <a:p>
            <a:r>
              <a:rPr lang="en-US" sz="1200" kern="1200" baseline="0" dirty="0">
                <a:solidFill>
                  <a:schemeClr val="tx1"/>
                </a:solidFill>
                <a:latin typeface="Arial" charset="0"/>
                <a:ea typeface="ＭＳ Ｐゴシック" charset="-128"/>
                <a:cs typeface="ＭＳ Ｐゴシック" charset="-128"/>
              </a:rPr>
              <a:t>patient’s allergy information stored in a database. The doctor should be able to</a:t>
            </a:r>
          </a:p>
          <a:p>
            <a:r>
              <a:rPr lang="en-US" sz="1200" kern="1200" baseline="0" dirty="0">
                <a:solidFill>
                  <a:schemeClr val="tx1"/>
                </a:solidFill>
                <a:latin typeface="Arial" charset="0"/>
                <a:ea typeface="ＭＳ Ｐゴシック" charset="-128"/>
                <a:cs typeface="ＭＳ Ｐゴシック" charset="-128"/>
              </a:rPr>
              <a:t>trust that the information is correct and current. Now suppose that an employee</a:t>
            </a:r>
          </a:p>
          <a:p>
            <a:r>
              <a:rPr lang="en-US" sz="1200" kern="1200" baseline="0" dirty="0">
                <a:solidFill>
                  <a:schemeClr val="tx1"/>
                </a:solidFill>
                <a:latin typeface="Arial" charset="0"/>
                <a:ea typeface="ＭＳ Ｐゴシック" charset="-128"/>
                <a:cs typeface="ＭＳ Ｐゴシック" charset="-128"/>
              </a:rPr>
              <a:t>(e.g., a nurse) who is authorized to view and update this information deliberately</a:t>
            </a:r>
          </a:p>
          <a:p>
            <a:r>
              <a:rPr lang="en-US" sz="1200" kern="1200" baseline="0" dirty="0">
                <a:solidFill>
                  <a:schemeClr val="tx1"/>
                </a:solidFill>
                <a:latin typeface="Arial" charset="0"/>
                <a:ea typeface="ＭＳ Ｐゴシック" charset="-128"/>
                <a:cs typeface="ＭＳ Ｐゴシック" charset="-128"/>
              </a:rPr>
              <a:t>falsifies the data to cause harm to the hospital. The database needs to be restored</a:t>
            </a:r>
          </a:p>
          <a:p>
            <a:r>
              <a:rPr lang="en-US" sz="1200" kern="1200" baseline="0" dirty="0">
                <a:solidFill>
                  <a:schemeClr val="tx1"/>
                </a:solidFill>
                <a:latin typeface="Arial" charset="0"/>
                <a:ea typeface="ＭＳ Ｐゴシック" charset="-128"/>
                <a:cs typeface="ＭＳ Ｐゴシック" charset="-128"/>
              </a:rPr>
              <a:t>to a trusted basis quickly, and it should be possible to trace the error back to the</a:t>
            </a:r>
          </a:p>
          <a:p>
            <a:r>
              <a:rPr lang="en-US" sz="1200" kern="1200" baseline="0" dirty="0">
                <a:solidFill>
                  <a:schemeClr val="tx1"/>
                </a:solidFill>
                <a:latin typeface="Arial" charset="0"/>
                <a:ea typeface="ＭＳ Ｐゴシック" charset="-128"/>
                <a:cs typeface="ＭＳ Ｐゴシック" charset="-128"/>
              </a:rPr>
              <a:t>person responsible. Patient allergy information is an example of an asset with a high</a:t>
            </a:r>
          </a:p>
          <a:p>
            <a:r>
              <a:rPr lang="en-US" sz="1200" kern="1200" baseline="0" dirty="0">
                <a:solidFill>
                  <a:schemeClr val="tx1"/>
                </a:solidFill>
                <a:latin typeface="Arial" charset="0"/>
                <a:ea typeface="ＭＳ Ｐゴシック" charset="-128"/>
                <a:cs typeface="ＭＳ Ｐゴシック" charset="-128"/>
              </a:rPr>
              <a:t>requirement for integrity. Inaccurate information could result in serious harm or</a:t>
            </a:r>
          </a:p>
          <a:p>
            <a:r>
              <a:rPr lang="en-US" sz="1200" kern="1200" baseline="0" dirty="0">
                <a:solidFill>
                  <a:schemeClr val="tx1"/>
                </a:solidFill>
                <a:latin typeface="Arial" charset="0"/>
                <a:ea typeface="ＭＳ Ｐゴシック" charset="-128"/>
                <a:cs typeface="ＭＳ Ｐゴシック" charset="-128"/>
              </a:rPr>
              <a:t>death to a patient and expose the hospital to massive liability.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an asset that may be assigned a moderate level of integrity</a:t>
            </a:r>
          </a:p>
          <a:p>
            <a:r>
              <a:rPr lang="en-US" sz="1200" kern="1200" baseline="0" dirty="0">
                <a:solidFill>
                  <a:schemeClr val="tx1"/>
                </a:solidFill>
                <a:latin typeface="Arial" charset="0"/>
                <a:ea typeface="ＭＳ Ｐゴシック" charset="-128"/>
                <a:cs typeface="ＭＳ Ｐゴシック" charset="-128"/>
              </a:rPr>
              <a:t>requirement is a Web site that offers a forum to registered users to discuss some</a:t>
            </a:r>
          </a:p>
          <a:p>
            <a:r>
              <a:rPr lang="en-US" sz="1200" kern="1200" baseline="0" dirty="0">
                <a:solidFill>
                  <a:schemeClr val="tx1"/>
                </a:solidFill>
                <a:latin typeface="Arial" charset="0"/>
                <a:ea typeface="ＭＳ Ｐゴシック" charset="-128"/>
                <a:cs typeface="ＭＳ Ｐゴシック" charset="-128"/>
              </a:rPr>
              <a:t>specific topic. Either a registered user or a hacker could falsify some entries or deface</a:t>
            </a:r>
          </a:p>
          <a:p>
            <a:r>
              <a:rPr lang="en-US" sz="1200" kern="1200" baseline="0" dirty="0">
                <a:solidFill>
                  <a:schemeClr val="tx1"/>
                </a:solidFill>
                <a:latin typeface="Arial" charset="0"/>
                <a:ea typeface="ＭＳ Ｐゴシック" charset="-128"/>
                <a:cs typeface="ＭＳ Ｐゴシック" charset="-128"/>
              </a:rPr>
              <a:t>the Web site. If the forum exists only for the enjoyment of the users, brings</a:t>
            </a:r>
          </a:p>
          <a:p>
            <a:r>
              <a:rPr lang="en-US" sz="1200" kern="1200" baseline="0" dirty="0">
                <a:solidFill>
                  <a:schemeClr val="tx1"/>
                </a:solidFill>
                <a:latin typeface="Arial" charset="0"/>
                <a:ea typeface="ＭＳ Ｐゴシック" charset="-128"/>
                <a:cs typeface="ＭＳ Ｐゴシック" charset="-128"/>
              </a:rPr>
              <a:t>in little or no advertising revenue, and is not used for something important such</a:t>
            </a:r>
          </a:p>
          <a:p>
            <a:r>
              <a:rPr lang="en-US" sz="1200" kern="1200" baseline="0" dirty="0">
                <a:solidFill>
                  <a:schemeClr val="tx1"/>
                </a:solidFill>
                <a:latin typeface="Arial" charset="0"/>
                <a:ea typeface="ＭＳ Ｐゴシック" charset="-128"/>
                <a:cs typeface="ＭＳ Ｐゴシック" charset="-128"/>
              </a:rPr>
              <a:t> as research, then potential damage is not severe. The Web master may experience</a:t>
            </a:r>
          </a:p>
          <a:p>
            <a:r>
              <a:rPr lang="en-US" sz="1200" kern="1200" baseline="0" dirty="0">
                <a:solidFill>
                  <a:schemeClr val="tx1"/>
                </a:solidFill>
                <a:latin typeface="Arial" charset="0"/>
                <a:ea typeface="ＭＳ Ｐゴシック" charset="-128"/>
                <a:cs typeface="ＭＳ Ｐゴシック" charset="-128"/>
              </a:rPr>
              <a:t>some data, financial, and time loss.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 low-integrity requirement is an anonymous online poll. Many</a:t>
            </a:r>
          </a:p>
          <a:p>
            <a:r>
              <a:rPr lang="en-US" sz="1200" kern="1200" baseline="0" dirty="0">
                <a:solidFill>
                  <a:schemeClr val="tx1"/>
                </a:solidFill>
                <a:latin typeface="Arial" charset="0"/>
                <a:ea typeface="ＭＳ Ｐゴシック" charset="-128"/>
                <a:cs typeface="ＭＳ Ｐゴシック" charset="-128"/>
              </a:rPr>
              <a:t>Web sites, such as news organizations, offer these polls to their users with very few</a:t>
            </a:r>
          </a:p>
          <a:p>
            <a:r>
              <a:rPr lang="en-US" sz="1200" kern="1200" baseline="0" dirty="0">
                <a:solidFill>
                  <a:schemeClr val="tx1"/>
                </a:solidFill>
                <a:latin typeface="Arial" charset="0"/>
                <a:ea typeface="ＭＳ Ｐゴシック" charset="-128"/>
                <a:cs typeface="ＭＳ Ｐゴシック" charset="-128"/>
              </a:rPr>
              <a:t>safeguards. However, the inaccuracy and unscientific nature of such polls are well</a:t>
            </a:r>
          </a:p>
          <a:p>
            <a:r>
              <a:rPr lang="en-US" sz="1200" kern="1200" baseline="0" dirty="0">
                <a:solidFill>
                  <a:schemeClr val="tx1"/>
                </a:solidFill>
                <a:latin typeface="Arial" charset="0"/>
                <a:ea typeface="ＭＳ Ｐゴシック" charset="-128"/>
                <a:cs typeface="ＭＳ Ｐゴシック" charset="-128"/>
              </a:rPr>
              <a:t>understood.</a:t>
            </a:r>
          </a:p>
          <a:p>
            <a:endParaRPr lang="en-US" sz="1200" kern="1200" baseline="0" dirty="0">
              <a:solidFill>
                <a:schemeClr val="tx1"/>
              </a:solidFill>
              <a:latin typeface="Arial" charset="0"/>
              <a:ea typeface="ＭＳ Ｐゴシック" charset="-128"/>
              <a:cs typeface="ＭＳ Ｐゴシック" charset="-128"/>
            </a:endParaRPr>
          </a:p>
          <a:p>
            <a:r>
              <a:rPr lang="en-US" sz="1200" b="1" kern="1200" baseline="0" dirty="0">
                <a:solidFill>
                  <a:schemeClr val="tx1"/>
                </a:solidFill>
                <a:latin typeface="Arial" charset="0"/>
                <a:ea typeface="ＭＳ Ｐゴシック" charset="-128"/>
                <a:cs typeface="ＭＳ Ｐゴシック" charset="-128"/>
              </a:rPr>
              <a:t>Availability </a:t>
            </a:r>
          </a:p>
          <a:p>
            <a:endParaRPr lang="en-US" sz="1200" b="1"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more critical a component or service, the higher is the level of</a:t>
            </a:r>
          </a:p>
          <a:p>
            <a:r>
              <a:rPr lang="en-US" sz="1200" kern="1200" baseline="0" dirty="0">
                <a:solidFill>
                  <a:schemeClr val="tx1"/>
                </a:solidFill>
                <a:latin typeface="Arial" charset="0"/>
                <a:ea typeface="ＭＳ Ｐゴシック" charset="-128"/>
                <a:cs typeface="ＭＳ Ｐゴシック" charset="-128"/>
              </a:rPr>
              <a:t>availability required. Consider a system that provides authentication services for</a:t>
            </a:r>
          </a:p>
          <a:p>
            <a:r>
              <a:rPr lang="en-US" sz="1200" kern="1200" baseline="0" dirty="0">
                <a:solidFill>
                  <a:schemeClr val="tx1"/>
                </a:solidFill>
                <a:latin typeface="Arial" charset="0"/>
                <a:ea typeface="ＭＳ Ｐゴシック" charset="-128"/>
                <a:cs typeface="ＭＳ Ｐゴシック" charset="-128"/>
              </a:rPr>
              <a:t>critical systems, applications, and devices. An interruption of service results in the</a:t>
            </a:r>
          </a:p>
          <a:p>
            <a:r>
              <a:rPr lang="en-US" sz="1200" kern="1200" baseline="0" dirty="0">
                <a:solidFill>
                  <a:schemeClr val="tx1"/>
                </a:solidFill>
                <a:latin typeface="Arial" charset="0"/>
                <a:ea typeface="ＭＳ Ｐゴシック" charset="-128"/>
                <a:cs typeface="ＭＳ Ｐゴシック" charset="-128"/>
              </a:rPr>
              <a:t>inability for customers to access computing resources and for the staff to access</a:t>
            </a:r>
          </a:p>
          <a:p>
            <a:r>
              <a:rPr lang="en-US" sz="1200" kern="1200" baseline="0" dirty="0">
                <a:solidFill>
                  <a:schemeClr val="tx1"/>
                </a:solidFill>
                <a:latin typeface="Arial" charset="0"/>
                <a:ea typeface="ＭＳ Ｐゴシック" charset="-128"/>
                <a:cs typeface="ＭＳ Ｐゴシック" charset="-128"/>
              </a:rPr>
              <a:t>the resources they need to perform critical tasks. The loss of the service translates</a:t>
            </a:r>
          </a:p>
          <a:p>
            <a:r>
              <a:rPr lang="en-US" sz="1200" kern="1200" baseline="0" dirty="0">
                <a:solidFill>
                  <a:schemeClr val="tx1"/>
                </a:solidFill>
                <a:latin typeface="Arial" charset="0"/>
                <a:ea typeface="ＭＳ Ｐゴシック" charset="-128"/>
                <a:cs typeface="ＭＳ Ｐゴシック" charset="-128"/>
              </a:rPr>
              <a:t>into a large financial loss due to lost employee productivity and potential</a:t>
            </a:r>
          </a:p>
          <a:p>
            <a:r>
              <a:rPr lang="en-US" sz="1200" kern="1200" baseline="0" dirty="0">
                <a:solidFill>
                  <a:schemeClr val="tx1"/>
                </a:solidFill>
                <a:latin typeface="Arial" charset="0"/>
                <a:ea typeface="ＭＳ Ｐゴシック" charset="-128"/>
                <a:cs typeface="ＭＳ Ｐゴシック" charset="-128"/>
              </a:rPr>
              <a:t>customer loss.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example of an asset that typically would be rated as having a moderate</a:t>
            </a:r>
          </a:p>
          <a:p>
            <a:r>
              <a:rPr lang="en-US" sz="1200" kern="1200" baseline="0" dirty="0">
                <a:solidFill>
                  <a:schemeClr val="tx1"/>
                </a:solidFill>
                <a:latin typeface="Arial" charset="0"/>
                <a:ea typeface="ＭＳ Ｐゴシック" charset="-128"/>
                <a:cs typeface="ＭＳ Ｐゴシック" charset="-128"/>
              </a:rPr>
              <a:t>availability requirement is a public Web site for a university; the Web site provides</a:t>
            </a:r>
          </a:p>
          <a:p>
            <a:r>
              <a:rPr lang="en-US" sz="1200" kern="1200" baseline="0" dirty="0">
                <a:solidFill>
                  <a:schemeClr val="tx1"/>
                </a:solidFill>
                <a:latin typeface="Arial" charset="0"/>
                <a:ea typeface="ＭＳ Ｐゴシック" charset="-128"/>
                <a:cs typeface="ＭＳ Ｐゴシック" charset="-128"/>
              </a:rPr>
              <a:t>information for current and prospective students and donors. Such a site is not a</a:t>
            </a:r>
          </a:p>
          <a:p>
            <a:r>
              <a:rPr lang="en-US" sz="1200" kern="1200" baseline="0" dirty="0">
                <a:solidFill>
                  <a:schemeClr val="tx1"/>
                </a:solidFill>
                <a:latin typeface="Arial" charset="0"/>
                <a:ea typeface="ＭＳ Ｐゴシック" charset="-128"/>
                <a:cs typeface="ＭＳ Ｐゴシック" charset="-128"/>
              </a:rPr>
              <a:t>critical component of the university’s information system, but its unavailability will</a:t>
            </a:r>
          </a:p>
          <a:p>
            <a:r>
              <a:rPr lang="en-US" sz="1200" kern="1200" baseline="0" dirty="0">
                <a:solidFill>
                  <a:schemeClr val="tx1"/>
                </a:solidFill>
                <a:latin typeface="Arial" charset="0"/>
                <a:ea typeface="ＭＳ Ｐゴシック" charset="-128"/>
                <a:cs typeface="ＭＳ Ｐゴシック" charset="-128"/>
              </a:rPr>
              <a:t>cause some embarrassment.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 online telephone directory lookup application would be classified as a low availability</a:t>
            </a:r>
          </a:p>
          <a:p>
            <a:r>
              <a:rPr lang="en-US" sz="1200" kern="1200" baseline="0" dirty="0">
                <a:solidFill>
                  <a:schemeClr val="tx1"/>
                </a:solidFill>
                <a:latin typeface="Arial" charset="0"/>
                <a:ea typeface="ＭＳ Ｐゴシック" charset="-128"/>
                <a:cs typeface="ＭＳ Ｐゴシック" charset="-128"/>
              </a:rPr>
              <a:t>requirement. Although the temporary loss of the application may be</a:t>
            </a:r>
          </a:p>
          <a:p>
            <a:r>
              <a:rPr lang="en-US" sz="1200" kern="1200" baseline="0" dirty="0">
                <a:solidFill>
                  <a:schemeClr val="tx1"/>
                </a:solidFill>
                <a:latin typeface="Arial" charset="0"/>
                <a:ea typeface="ＭＳ Ｐゴシック" charset="-128"/>
                <a:cs typeface="ＭＳ Ｐゴシック" charset="-128"/>
              </a:rPr>
              <a:t>an annoyance, there are other ways to access the information, such as a hardcopy</a:t>
            </a:r>
          </a:p>
          <a:p>
            <a:r>
              <a:rPr lang="en-US" sz="1200" kern="1200" baseline="0" dirty="0">
                <a:solidFill>
                  <a:schemeClr val="tx1"/>
                </a:solidFill>
                <a:latin typeface="Arial" charset="0"/>
                <a:ea typeface="ＭＳ Ｐゴシック" charset="-128"/>
                <a:cs typeface="ＭＳ Ｐゴシック" charset="-128"/>
              </a:rPr>
              <a:t>directory or the operator.</a:t>
            </a:r>
            <a:endParaRPr lang="en-US" sz="1100" dirty="0">
              <a:latin typeface="Arial" pitchFamily="-1" charset="0"/>
              <a:ea typeface="ＭＳ Ｐゴシック" pitchFamily="-1" charset="-128"/>
              <a:cs typeface="ＭＳ Ｐゴシック" pitchFamily="-1" charset="-128"/>
            </a:endParaRPr>
          </a:p>
        </p:txBody>
      </p:sp>
      <p:sp>
        <p:nvSpPr>
          <p:cNvPr id="28676" name="Slide Number Placeholder 3"/>
          <p:cNvSpPr>
            <a:spLocks noGrp="1"/>
          </p:cNvSpPr>
          <p:nvPr>
            <p:ph type="sldNum" sz="quarter" idx="5"/>
          </p:nvPr>
        </p:nvSpPr>
        <p:spPr>
          <a:noFill/>
        </p:spPr>
        <p:txBody>
          <a:bodyPr/>
          <a:lstStyle/>
          <a:p>
            <a:fld id="{FE2A78E5-C300-1C46-8431-E7D4FD1CCA69}" type="slidenum">
              <a:rPr lang="en-AU" smtClean="0">
                <a:latin typeface="Arial" pitchFamily="-1" charset="0"/>
              </a:rPr>
              <a:pPr/>
              <a:t>11</a:t>
            </a:fld>
            <a:endParaRPr lang="en-AU" dirty="0">
              <a:latin typeface="Arial" pitchFamily="-1"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572AD643-44DB-CD49-B3EF-BA7130508291}" type="slidenum">
              <a:rPr lang="en-AU">
                <a:latin typeface="Arial" pitchFamily="-84" charset="0"/>
              </a:rPr>
              <a:pPr/>
              <a:t>110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Bill Bryant [BRYA88] and build up to the full protocol by looking first at several</a:t>
            </a:r>
          </a:p>
          <a:p>
            <a:r>
              <a:rPr lang="en-US" sz="1200" kern="1200" baseline="0" dirty="0">
                <a:solidFill>
                  <a:schemeClr val="tx1"/>
                </a:solidFill>
                <a:latin typeface="Arial" pitchFamily="-107" charset="0"/>
                <a:ea typeface="ＭＳ Ｐゴシック" pitchFamily="-107" charset="-128"/>
                <a:cs typeface="ＭＳ Ｐゴシック" pitchFamily="-107" charset="-128"/>
              </a:rPr>
              <a:t>hypothetical dialogues. Each successive dialogue adds additional complexity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counter security vulnerabilities revealed in the preceding dialogue.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 an unprotected network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client can apply to any server for service. The obvious security risk is that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impersonation. An opponent can pretend to be another client and obtain unauthorized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a:t>
            </a:r>
          </a:p>
          <a:p>
            <a:r>
              <a:rPr lang="en-US" sz="1200" kern="1200" baseline="0" dirty="0">
                <a:solidFill>
                  <a:schemeClr val="tx1"/>
                </a:solidFill>
                <a:latin typeface="Arial" pitchFamily="-107" charset="0"/>
                <a:ea typeface="ＭＳ Ｐゴシック" pitchFamily="-107" charset="-128"/>
                <a:cs typeface="ＭＳ Ｐゴシック" pitchFamily="-107" charset="-128"/>
              </a:rPr>
              <a:t>physically or in some other secure manner.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Although the foregoing scenario solves</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of the problems of authentication in an open network environment, problems</a:t>
            </a:r>
          </a:p>
          <a:p>
            <a:r>
              <a:rPr lang="en-US" sz="1200" kern="1200" baseline="0" dirty="0">
                <a:solidFill>
                  <a:schemeClr val="tx1"/>
                </a:solidFill>
                <a:latin typeface="Arial" pitchFamily="-107" charset="0"/>
                <a:ea typeface="ＭＳ Ｐゴシック" pitchFamily="-107" charset="-128"/>
                <a:cs typeface="ＭＳ Ｐゴシック" pitchFamily="-107" charset="-128"/>
              </a:rPr>
              <a:t>remain. Two in particular stand out. First, we would like to minimize the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times that a user has to enter a password. Suppose each ticket can be used 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once. If user C logs on to a workstation in the morning and wishes to check his or her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mail at a mail server, C must supply a password to get a ticket for the mail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If C wishes to check the mail several times during the day, each attempt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reentering the password. We can improve matters by saying that tickets are reusable.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 single logon session, the workstation can store the mail-server ticket after it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received and use it on behalf of the user for multiple accesses to the mail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under this scheme, it remains the case that a user would need a new</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for every different service. If a user wished to access a print server, a mail</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 file server, and so on, the first instance of each access would require a new</a:t>
            </a:r>
          </a:p>
          <a:p>
            <a:r>
              <a:rPr lang="en-US" sz="1200" kern="1200" baseline="0" dirty="0">
                <a:solidFill>
                  <a:schemeClr val="tx1"/>
                </a:solidFill>
                <a:latin typeface="Arial" pitchFamily="-107" charset="0"/>
                <a:ea typeface="ＭＳ Ｐゴシック" pitchFamily="-107" charset="-128"/>
                <a:cs typeface="ＭＳ Ｐゴシック" pitchFamily="-107" charset="-128"/>
              </a:rPr>
              <a:t>ticket and hence require the user to enter the password.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second problem is that the earlier scenario involved a plaintext transmission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password [message (1)]. An eavesdropper could capture the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use any service accessible to the victim.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solve these additional problems, we introduce a scheme for avoiding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passwords and a new server, known as the ticket-granting server (TGS)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new service, TGS, issues tickets  to users who have been authenticated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AS. Each time the user requires</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a:solidFill>
                  <a:schemeClr val="tx1"/>
                </a:solidFill>
                <a:latin typeface="Arial" pitchFamily="-107" charset="0"/>
                <a:ea typeface="ＭＳ Ｐゴシック" pitchFamily="-107" charset="-128"/>
                <a:cs typeface="ＭＳ Ｐゴシック" pitchFamily="-107" charset="-128"/>
              </a:rPr>
              <a:t>a particular service is requested.</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6418111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4.1, shows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actual Kerberos protocol.</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111</a:t>
            </a:fld>
            <a:endParaRPr lang="en-AU" dirty="0"/>
          </a:p>
        </p:txBody>
      </p:sp>
    </p:spTree>
    <p:extLst>
      <p:ext uri="{BB962C8B-B14F-4D97-AF65-F5344CB8AC3E}">
        <p14:creationId xmlns:p14="http://schemas.microsoft.com/office/powerpoint/2010/main" val="16686132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4.1 provides simplified overview.</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112</a:t>
            </a:fld>
            <a:endParaRPr lang="en-AU" dirty="0"/>
          </a:p>
        </p:txBody>
      </p:sp>
    </p:spTree>
    <p:extLst>
      <p:ext uri="{BB962C8B-B14F-4D97-AF65-F5344CB8AC3E}">
        <p14:creationId xmlns:p14="http://schemas.microsoft.com/office/powerpoint/2010/main" val="37161119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4.2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113</a:t>
            </a:fld>
            <a:endParaRPr lang="en-AU" dirty="0"/>
          </a:p>
        </p:txBody>
      </p:sp>
    </p:spTree>
    <p:extLst>
      <p:ext uri="{BB962C8B-B14F-4D97-AF65-F5344CB8AC3E}">
        <p14:creationId xmlns:p14="http://schemas.microsoft.com/office/powerpoint/2010/main" val="41079093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4.2</a:t>
            </a:r>
          </a:p>
          <a:p>
            <a:r>
              <a:rPr lang="en-US" sz="1200" kern="1200" baseline="0" dirty="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114</a:t>
            </a:fld>
            <a:endParaRPr lang="en-AU" dirty="0"/>
          </a:p>
        </p:txBody>
      </p:sp>
    </p:spTree>
    <p:extLst>
      <p:ext uri="{BB962C8B-B14F-4D97-AF65-F5344CB8AC3E}">
        <p14:creationId xmlns:p14="http://schemas.microsoft.com/office/powerpoint/2010/main" val="27200180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Continuation</a:t>
            </a:r>
            <a:r>
              <a:rPr lang="en-US" baseline="0" dirty="0"/>
              <a:t> of Table 4.2</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115</a:t>
            </a:fld>
            <a:endParaRPr lang="en-AU" dirty="0"/>
          </a:p>
        </p:txBody>
      </p:sp>
    </p:spTree>
    <p:extLst>
      <p:ext uri="{BB962C8B-B14F-4D97-AF65-F5344CB8AC3E}">
        <p14:creationId xmlns:p14="http://schemas.microsoft.com/office/powerpoint/2010/main" val="7946357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Continuation of Table 4.2</a:t>
            </a:r>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116</a:t>
            </a:fld>
            <a:endParaRPr lang="en-AU" dirty="0"/>
          </a:p>
        </p:txBody>
      </p:sp>
    </p:spTree>
    <p:extLst>
      <p:ext uri="{BB962C8B-B14F-4D97-AF65-F5344CB8AC3E}">
        <p14:creationId xmlns:p14="http://schemas.microsoft.com/office/powerpoint/2010/main" val="3155872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6CFBCD63-E8CD-AC46-813B-1FD9309CA661}" type="slidenum">
              <a:rPr lang="en-AU">
                <a:latin typeface="Arial" pitchFamily="-84" charset="0"/>
              </a:rPr>
              <a:pPr/>
              <a:t>117</a:t>
            </a:fld>
            <a:endParaRPr lang="en-AU" dirty="0">
              <a:latin typeface="Arial" pitchFamily="-84"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full-service Kerberos environment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Such an environment is referred to as a Kerberos realm . The concept of realm</a:t>
            </a:r>
          </a:p>
          <a:p>
            <a:r>
              <a:rPr lang="en-US" sz="1200" kern="1200" baseline="0" dirty="0">
                <a:solidFill>
                  <a:schemeClr val="tx1"/>
                </a:solidFill>
                <a:latin typeface="Arial" pitchFamily="-107" charset="0"/>
                <a:ea typeface="ＭＳ Ｐゴシック" pitchFamily="-107" charset="-128"/>
                <a:cs typeface="ＭＳ Ｐゴシック" pitchFamily="-107" charset="-128"/>
              </a:rPr>
              <a:t> can be explained as follows. A Kerberos realm is a set of managed nodes that share</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same Kerberos database. The Kerberos database resides on the Kerberos master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However, all changes to the database must be made on the master computer</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Kerberos master password. </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4107986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related concept is that of a Kerberos principal ,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is a service or user that is known to the Kerberos system. Each Kerberos principal is</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identified by its principal name. Principal names consist of three parts: a service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name, an instance name, and a realm name.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Networks of clients and servers under different administrative organizations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118</a:t>
            </a:fld>
            <a:endParaRPr lang="en-AU" dirty="0"/>
          </a:p>
        </p:txBody>
      </p:sp>
    </p:spTree>
    <p:extLst>
      <p:ext uri="{BB962C8B-B14F-4D97-AF65-F5344CB8AC3E}">
        <p14:creationId xmlns:p14="http://schemas.microsoft.com/office/powerpoint/2010/main" val="37330903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Version 5 is intended to address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limitations of version 4 in two areas: environmental shortcomings and technical</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deficiencies. We briefly summarize the improvements in each area. Kerberos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4 did not fully address the need to be of general purpose. This led to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environmental shortcomings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system dependence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protocol dependence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byte ordering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Ticket lifetime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forwarding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Interrealm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Double encryption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PCBC 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Password attacks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119</a:t>
            </a:fld>
            <a:endParaRPr lang="en-AU" dirty="0"/>
          </a:p>
        </p:txBody>
      </p:sp>
    </p:spTree>
    <p:extLst>
      <p:ext uri="{BB962C8B-B14F-4D97-AF65-F5344CB8AC3E}">
        <p14:creationId xmlns:p14="http://schemas.microsoft.com/office/powerpoint/2010/main" val="344833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US" sz="1200" b="0" kern="1200" baseline="0" dirty="0">
                <a:solidFill>
                  <a:schemeClr val="tx1"/>
                </a:solidFill>
                <a:latin typeface="Arial" charset="0"/>
                <a:ea typeface="ＭＳ Ｐゴシック" charset="-128"/>
                <a:cs typeface="ＭＳ Ｐゴシック" charset="-128"/>
              </a:rPr>
              <a:t>Computer and network security is both fascinating and complex. Some of the reasons</a:t>
            </a:r>
          </a:p>
          <a:p>
            <a:r>
              <a:rPr lang="en-US" sz="1200" b="0" kern="1200" baseline="0" dirty="0">
                <a:solidFill>
                  <a:schemeClr val="tx1"/>
                </a:solidFill>
                <a:latin typeface="Arial" charset="0"/>
                <a:ea typeface="ＭＳ Ｐゴシック" charset="-128"/>
                <a:cs typeface="ＭＳ Ｐゴシック" charset="-128"/>
              </a:rPr>
              <a:t>include: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1.  Security is not as simple as it might first appear to the novice. The requirements</a:t>
            </a:r>
          </a:p>
          <a:p>
            <a:r>
              <a:rPr lang="en-US" sz="1200" b="0" kern="1200" baseline="0" dirty="0">
                <a:solidFill>
                  <a:schemeClr val="tx1"/>
                </a:solidFill>
                <a:latin typeface="Arial" charset="0"/>
                <a:ea typeface="ＭＳ Ｐゴシック" charset="-128"/>
                <a:cs typeface="ＭＳ Ｐゴシック" charset="-128"/>
              </a:rPr>
              <a:t>seem to be straightforward; indeed, most of the major requirements for</a:t>
            </a:r>
          </a:p>
          <a:p>
            <a:r>
              <a:rPr lang="en-US" sz="1200" b="0" kern="1200" baseline="0" dirty="0">
                <a:solidFill>
                  <a:schemeClr val="tx1"/>
                </a:solidFill>
                <a:latin typeface="Arial" charset="0"/>
                <a:ea typeface="ＭＳ Ｐゴシック" charset="-128"/>
                <a:cs typeface="ＭＳ Ｐゴシック" charset="-128"/>
              </a:rPr>
              <a:t>security services can be given self-explanatory, one-word labels: confidentiality,</a:t>
            </a:r>
          </a:p>
          <a:p>
            <a:r>
              <a:rPr lang="en-US" sz="1200" b="0" kern="1200" baseline="0" dirty="0">
                <a:solidFill>
                  <a:schemeClr val="tx1"/>
                </a:solidFill>
                <a:latin typeface="Arial" charset="0"/>
                <a:ea typeface="ＭＳ Ｐゴシック" charset="-128"/>
                <a:cs typeface="ＭＳ Ｐゴシック" charset="-128"/>
              </a:rPr>
              <a:t>authentication, nonrepudiation, and integrity. But the mechanisms used to</a:t>
            </a:r>
          </a:p>
          <a:p>
            <a:r>
              <a:rPr lang="en-US" sz="1200" b="0" kern="1200" baseline="0" dirty="0">
                <a:solidFill>
                  <a:schemeClr val="tx1"/>
                </a:solidFill>
                <a:latin typeface="Arial" charset="0"/>
                <a:ea typeface="ＭＳ Ｐゴシック" charset="-128"/>
                <a:cs typeface="ＭＳ Ｐゴシック" charset="-128"/>
              </a:rPr>
              <a:t>meet those requirements can be quite complex, and understanding them may</a:t>
            </a:r>
          </a:p>
          <a:p>
            <a:r>
              <a:rPr lang="en-US" sz="1200" b="0" kern="1200" baseline="0" dirty="0">
                <a:solidFill>
                  <a:schemeClr val="tx1"/>
                </a:solidFill>
                <a:latin typeface="Arial" charset="0"/>
                <a:ea typeface="ＭＳ Ｐゴシック" charset="-128"/>
                <a:cs typeface="ＭＳ Ｐゴシック" charset="-128"/>
              </a:rPr>
              <a:t>involve rather subtle reasoning.</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2.  In developing a particular security mechanism or algorithm, one must always</a:t>
            </a:r>
          </a:p>
          <a:p>
            <a:r>
              <a:rPr lang="en-US" sz="1200" b="0" kern="1200" baseline="0" dirty="0">
                <a:solidFill>
                  <a:schemeClr val="tx1"/>
                </a:solidFill>
                <a:latin typeface="Arial" charset="0"/>
                <a:ea typeface="ＭＳ Ｐゴシック" charset="-128"/>
                <a:cs typeface="ＭＳ Ｐゴシック" charset="-128"/>
              </a:rPr>
              <a:t>consider potential attacks on those security features. In many cases, successful</a:t>
            </a:r>
          </a:p>
          <a:p>
            <a:r>
              <a:rPr lang="en-US" sz="1200" b="0" kern="1200" baseline="0" dirty="0">
                <a:solidFill>
                  <a:schemeClr val="tx1"/>
                </a:solidFill>
                <a:latin typeface="Arial" charset="0"/>
                <a:ea typeface="ＭＳ Ｐゴシック" charset="-128"/>
                <a:cs typeface="ＭＳ Ｐゴシック" charset="-128"/>
              </a:rPr>
              <a:t>attacks are designed by looking at the problem in a completely different way,</a:t>
            </a:r>
          </a:p>
          <a:p>
            <a:r>
              <a:rPr lang="en-US" sz="1200" b="0" kern="1200" baseline="0" dirty="0">
                <a:solidFill>
                  <a:schemeClr val="tx1"/>
                </a:solidFill>
                <a:latin typeface="Arial" charset="0"/>
                <a:ea typeface="ＭＳ Ｐゴシック" charset="-128"/>
                <a:cs typeface="ＭＳ Ｐゴシック" charset="-128"/>
              </a:rPr>
              <a:t>therefore exploiting an unexpected weakness in the mechanism.</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3.  Because of point 2, the procedures used to provide particular services are</a:t>
            </a:r>
          </a:p>
          <a:p>
            <a:r>
              <a:rPr lang="en-US" sz="1200" b="0" kern="1200" baseline="0" dirty="0">
                <a:solidFill>
                  <a:schemeClr val="tx1"/>
                </a:solidFill>
                <a:latin typeface="Arial" charset="0"/>
                <a:ea typeface="ＭＳ Ｐゴシック" charset="-128"/>
                <a:cs typeface="ＭＳ Ｐゴシック" charset="-128"/>
              </a:rPr>
              <a:t>often counterintuitive. Typically, a security mechanism is complex, and it is not</a:t>
            </a:r>
          </a:p>
          <a:p>
            <a:r>
              <a:rPr lang="en-US" sz="1200" b="0" kern="1200" baseline="0" dirty="0">
                <a:solidFill>
                  <a:schemeClr val="tx1"/>
                </a:solidFill>
                <a:latin typeface="Arial" charset="0"/>
                <a:ea typeface="ＭＳ Ｐゴシック" charset="-128"/>
                <a:cs typeface="ＭＳ Ｐゴシック" charset="-128"/>
              </a:rPr>
              <a:t>obvious from the statement of a particular requirement that such elaborate</a:t>
            </a:r>
          </a:p>
          <a:p>
            <a:r>
              <a:rPr lang="en-US" sz="1200" b="0" kern="1200" baseline="0" dirty="0">
                <a:solidFill>
                  <a:schemeClr val="tx1"/>
                </a:solidFill>
                <a:latin typeface="Arial" charset="0"/>
                <a:ea typeface="ＭＳ Ｐゴシック" charset="-128"/>
                <a:cs typeface="ＭＳ Ｐゴシック" charset="-128"/>
              </a:rPr>
              <a:t>measures are needed. It is only when the various aspects of the threat are considered</a:t>
            </a:r>
          </a:p>
          <a:p>
            <a:r>
              <a:rPr lang="en-US" sz="1200" b="0" kern="1200" baseline="0" dirty="0">
                <a:solidFill>
                  <a:schemeClr val="tx1"/>
                </a:solidFill>
                <a:latin typeface="Arial" charset="0"/>
                <a:ea typeface="ＭＳ Ｐゴシック" charset="-128"/>
                <a:cs typeface="ＭＳ Ｐゴシック" charset="-128"/>
              </a:rPr>
              <a:t>that elaborate security mechanisms make sense.</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4.  Having designed various security mechanisms, it is necessary to decide where</a:t>
            </a:r>
          </a:p>
          <a:p>
            <a:r>
              <a:rPr lang="en-US" sz="1200" b="0" kern="1200" baseline="0" dirty="0">
                <a:solidFill>
                  <a:schemeClr val="tx1"/>
                </a:solidFill>
                <a:latin typeface="Arial" charset="0"/>
                <a:ea typeface="ＭＳ Ｐゴシック" charset="-128"/>
                <a:cs typeface="ＭＳ Ｐゴシック" charset="-128"/>
              </a:rPr>
              <a:t>to use them. This is true both in terms of physical placement (e.g., at what points</a:t>
            </a:r>
          </a:p>
          <a:p>
            <a:r>
              <a:rPr lang="en-US" sz="1200" b="0" kern="1200" baseline="0" dirty="0">
                <a:solidFill>
                  <a:schemeClr val="tx1"/>
                </a:solidFill>
                <a:latin typeface="Arial" charset="0"/>
                <a:ea typeface="ＭＳ Ｐゴシック" charset="-128"/>
                <a:cs typeface="ＭＳ Ｐゴシック" charset="-128"/>
              </a:rPr>
              <a:t>in a network are certain security mechanisms needed) and in a logical sense</a:t>
            </a:r>
          </a:p>
          <a:p>
            <a:r>
              <a:rPr lang="en-US" sz="1200" b="0" kern="1200" baseline="0" dirty="0">
                <a:solidFill>
                  <a:schemeClr val="tx1"/>
                </a:solidFill>
                <a:latin typeface="Arial" charset="0"/>
                <a:ea typeface="ＭＳ Ｐゴシック" charset="-128"/>
                <a:cs typeface="ＭＳ Ｐゴシック" charset="-128"/>
              </a:rPr>
              <a:t>[e.g., at what layer or layers of an architecture such as TCP/IP (Transmission</a:t>
            </a:r>
          </a:p>
          <a:p>
            <a:r>
              <a:rPr lang="en-US" sz="1200" b="0" kern="1200" baseline="0" dirty="0">
                <a:solidFill>
                  <a:schemeClr val="tx1"/>
                </a:solidFill>
                <a:latin typeface="Arial" charset="0"/>
                <a:ea typeface="ＭＳ Ｐゴシック" charset="-128"/>
                <a:cs typeface="ＭＳ Ｐゴシック" charset="-128"/>
              </a:rPr>
              <a:t>Control Protocol/Internet Protocol) should mechanisms be placed].</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5. Security mechanisms typically involve more than a particular algorithm or</a:t>
            </a:r>
          </a:p>
          <a:p>
            <a:r>
              <a:rPr lang="en-US" sz="1200" b="0" kern="1200" baseline="0" dirty="0">
                <a:solidFill>
                  <a:schemeClr val="tx1"/>
                </a:solidFill>
                <a:latin typeface="Arial" charset="0"/>
                <a:ea typeface="ＭＳ Ｐゴシック" charset="-128"/>
                <a:cs typeface="ＭＳ Ｐゴシック" charset="-128"/>
              </a:rPr>
              <a:t>protocol. They also require that participants be in possession of some secret information</a:t>
            </a:r>
          </a:p>
          <a:p>
            <a:r>
              <a:rPr lang="en-US" sz="1200" b="0" kern="1200" baseline="0" dirty="0">
                <a:solidFill>
                  <a:schemeClr val="tx1"/>
                </a:solidFill>
                <a:latin typeface="Arial" charset="0"/>
                <a:ea typeface="ＭＳ Ｐゴシック" charset="-128"/>
                <a:cs typeface="ＭＳ Ｐゴシック" charset="-128"/>
              </a:rPr>
              <a:t>(e.g., an encryption key), which raises questions about the creation,</a:t>
            </a:r>
          </a:p>
          <a:p>
            <a:r>
              <a:rPr lang="en-US" sz="1200" b="0" kern="1200" baseline="0" dirty="0">
                <a:solidFill>
                  <a:schemeClr val="tx1"/>
                </a:solidFill>
                <a:latin typeface="Arial" charset="0"/>
                <a:ea typeface="ＭＳ Ｐゴシック" charset="-128"/>
                <a:cs typeface="ＭＳ Ｐゴシック" charset="-128"/>
              </a:rPr>
              <a:t>distribution, and protection of that secret information. There also may be a reliance</a:t>
            </a:r>
          </a:p>
          <a:p>
            <a:r>
              <a:rPr lang="en-US" sz="1200" b="0" kern="1200" baseline="0" dirty="0">
                <a:solidFill>
                  <a:schemeClr val="tx1"/>
                </a:solidFill>
                <a:latin typeface="Arial" charset="0"/>
                <a:ea typeface="ＭＳ Ｐゴシック" charset="-128"/>
                <a:cs typeface="ＭＳ Ｐゴシック" charset="-128"/>
              </a:rPr>
              <a:t>on communications protocols whose behavior may complicate the task</a:t>
            </a:r>
          </a:p>
          <a:p>
            <a:r>
              <a:rPr lang="en-US" sz="1200" b="0" kern="1200" baseline="0" dirty="0">
                <a:solidFill>
                  <a:schemeClr val="tx1"/>
                </a:solidFill>
                <a:latin typeface="Arial" charset="0"/>
                <a:ea typeface="ＭＳ Ｐゴシック" charset="-128"/>
                <a:cs typeface="ＭＳ Ｐゴシック" charset="-128"/>
              </a:rPr>
              <a:t>of developing the security mechanism. For example, if the proper functioning</a:t>
            </a:r>
          </a:p>
          <a:p>
            <a:r>
              <a:rPr lang="en-US" sz="1200" b="0" kern="1200" baseline="0" dirty="0">
                <a:solidFill>
                  <a:schemeClr val="tx1"/>
                </a:solidFill>
                <a:latin typeface="Arial" charset="0"/>
                <a:ea typeface="ＭＳ Ｐゴシック" charset="-128"/>
                <a:cs typeface="ＭＳ Ｐゴシック" charset="-128"/>
              </a:rPr>
              <a:t>of the security mechanism requires setting time limits on the transit time of a</a:t>
            </a:r>
          </a:p>
          <a:p>
            <a:r>
              <a:rPr lang="en-US" sz="1200" b="0" kern="1200" baseline="0" dirty="0">
                <a:solidFill>
                  <a:schemeClr val="tx1"/>
                </a:solidFill>
                <a:latin typeface="Arial" charset="0"/>
                <a:ea typeface="ＭＳ Ｐゴシック" charset="-128"/>
                <a:cs typeface="ＭＳ Ｐゴシック" charset="-128"/>
              </a:rPr>
              <a:t>message from sender to receiver, then any protocol or network that introduces</a:t>
            </a:r>
          </a:p>
          <a:p>
            <a:r>
              <a:rPr lang="en-US" sz="1200" b="0" kern="1200" baseline="0" dirty="0">
                <a:solidFill>
                  <a:schemeClr val="tx1"/>
                </a:solidFill>
                <a:latin typeface="Arial" charset="0"/>
                <a:ea typeface="ＭＳ Ｐゴシック" charset="-128"/>
                <a:cs typeface="ＭＳ Ｐゴシック" charset="-128"/>
              </a:rPr>
              <a:t>variable, unpredictable delays may render such time limits meaningless.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6. Computer and network security is essentially a battle of wits between a perpetrator</a:t>
            </a:r>
          </a:p>
          <a:p>
            <a:r>
              <a:rPr lang="en-US" sz="1200" b="0" kern="1200" baseline="0" dirty="0">
                <a:solidFill>
                  <a:schemeClr val="tx1"/>
                </a:solidFill>
                <a:latin typeface="Arial" charset="0"/>
                <a:ea typeface="ＭＳ Ｐゴシック" charset="-128"/>
                <a:cs typeface="ＭＳ Ｐゴシック" charset="-128"/>
              </a:rPr>
              <a:t>who tries to find holes and the designer or administrator who tries to</a:t>
            </a:r>
          </a:p>
          <a:p>
            <a:r>
              <a:rPr lang="en-US" sz="1200" b="0" kern="1200" baseline="0" dirty="0">
                <a:solidFill>
                  <a:schemeClr val="tx1"/>
                </a:solidFill>
                <a:latin typeface="Arial" charset="0"/>
                <a:ea typeface="ＭＳ Ｐゴシック" charset="-128"/>
                <a:cs typeface="ＭＳ Ｐゴシック" charset="-128"/>
              </a:rPr>
              <a:t>close them. The great advantage that the attacker has is that he or she need</a:t>
            </a:r>
          </a:p>
          <a:p>
            <a:r>
              <a:rPr lang="en-US" sz="1200" b="0" kern="1200" baseline="0" dirty="0">
                <a:solidFill>
                  <a:schemeClr val="tx1"/>
                </a:solidFill>
                <a:latin typeface="Arial" charset="0"/>
                <a:ea typeface="ＭＳ Ｐゴシック" charset="-128"/>
                <a:cs typeface="ＭＳ Ｐゴシック" charset="-128"/>
              </a:rPr>
              <a:t>only find a single weakness, while the designer must find and eliminate all</a:t>
            </a:r>
          </a:p>
          <a:p>
            <a:r>
              <a:rPr lang="en-US" sz="1200" b="0" kern="1200" baseline="0" dirty="0">
                <a:solidFill>
                  <a:schemeClr val="tx1"/>
                </a:solidFill>
                <a:latin typeface="Arial" charset="0"/>
                <a:ea typeface="ＭＳ Ｐゴシック" charset="-128"/>
                <a:cs typeface="ＭＳ Ｐゴシック" charset="-128"/>
              </a:rPr>
              <a:t>weaknesses to achieve perfect security.</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7. There is a natural tendency on the part of users and system managers to</a:t>
            </a:r>
          </a:p>
          <a:p>
            <a:r>
              <a:rPr lang="en-US" sz="1200" b="0" kern="1200" baseline="0" dirty="0">
                <a:solidFill>
                  <a:schemeClr val="tx1"/>
                </a:solidFill>
                <a:latin typeface="Arial" charset="0"/>
                <a:ea typeface="ＭＳ Ｐゴシック" charset="-128"/>
                <a:cs typeface="ＭＳ Ｐゴシック" charset="-128"/>
              </a:rPr>
              <a:t>perceive little benefit from security investment until a security failure occurs.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8. Security requires regular, even constant, monitoring, and this is difficult in</a:t>
            </a:r>
          </a:p>
          <a:p>
            <a:r>
              <a:rPr lang="en-US" sz="1200" b="0" kern="1200" baseline="0" dirty="0">
                <a:solidFill>
                  <a:schemeClr val="tx1"/>
                </a:solidFill>
                <a:latin typeface="Arial" charset="0"/>
                <a:ea typeface="ＭＳ Ｐゴシック" charset="-128"/>
                <a:cs typeface="ＭＳ Ｐゴシック" charset="-128"/>
              </a:rPr>
              <a:t>today’s short-term, overloaded environment.</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9. Security is still too often an afterthought to be incorporated into a system after</a:t>
            </a:r>
          </a:p>
          <a:p>
            <a:r>
              <a:rPr lang="en-US" sz="1200" b="0" kern="1200" baseline="0" dirty="0">
                <a:solidFill>
                  <a:schemeClr val="tx1"/>
                </a:solidFill>
                <a:latin typeface="Arial" charset="0"/>
                <a:ea typeface="ＭＳ Ｐゴシック" charset="-128"/>
                <a:cs typeface="ＭＳ Ｐゴシック" charset="-128"/>
              </a:rPr>
              <a:t>the design is complete rather than being an integral part of the design process.</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10. Many users (and even security administrators) view strong security as an</a:t>
            </a:r>
          </a:p>
          <a:p>
            <a:r>
              <a:rPr lang="en-US" sz="1200" b="0" kern="1200" baseline="0" dirty="0">
                <a:solidFill>
                  <a:schemeClr val="tx1"/>
                </a:solidFill>
                <a:latin typeface="Arial" charset="0"/>
                <a:ea typeface="ＭＳ Ｐゴシック" charset="-128"/>
                <a:cs typeface="ＭＳ Ｐゴシック" charset="-128"/>
              </a:rPr>
              <a:t>impediment to efficient and user-friendly operation of an information</a:t>
            </a:r>
          </a:p>
          <a:p>
            <a:r>
              <a:rPr lang="en-US" sz="1200" b="0" kern="1200" baseline="0" dirty="0">
                <a:solidFill>
                  <a:schemeClr val="tx1"/>
                </a:solidFill>
                <a:latin typeface="Arial" charset="0"/>
                <a:ea typeface="ＭＳ Ｐゴシック" charset="-128"/>
                <a:cs typeface="ＭＳ Ｐゴシック" charset="-128"/>
              </a:rPr>
              <a:t>system or use of information.</a:t>
            </a:r>
          </a:p>
          <a:p>
            <a:endParaRPr lang="en-US" sz="1200" b="0" kern="1200" baseline="0" dirty="0">
              <a:solidFill>
                <a:schemeClr val="tx1"/>
              </a:solidFill>
              <a:latin typeface="Arial" charset="0"/>
              <a:ea typeface="ＭＳ Ｐゴシック" charset="-128"/>
              <a:cs typeface="ＭＳ Ｐゴシック" charset="-128"/>
            </a:endParaRPr>
          </a:p>
          <a:p>
            <a:r>
              <a:rPr lang="en-US" sz="1200" b="0" kern="1200" baseline="0" dirty="0">
                <a:solidFill>
                  <a:schemeClr val="tx1"/>
                </a:solidFill>
                <a:latin typeface="Arial" charset="0"/>
                <a:ea typeface="ＭＳ Ｐゴシック" charset="-128"/>
                <a:cs typeface="ＭＳ Ｐゴシック" charset="-128"/>
              </a:rPr>
              <a:t>The difficulties just enumerated will be encountered in numerous ways as we</a:t>
            </a:r>
          </a:p>
          <a:p>
            <a:r>
              <a:rPr lang="en-US" sz="1200" b="0" kern="1200" baseline="0" dirty="0">
                <a:solidFill>
                  <a:schemeClr val="tx1"/>
                </a:solidFill>
                <a:latin typeface="Arial" charset="0"/>
                <a:ea typeface="ＭＳ Ｐゴシック" charset="-128"/>
                <a:cs typeface="ＭＳ Ｐゴシック" charset="-128"/>
              </a:rPr>
              <a:t>examine the various security threats and mechanisms throughout this book.</a:t>
            </a:r>
            <a:endParaRPr lang="en-US" sz="1100" b="0" dirty="0">
              <a:latin typeface="Arial" pitchFamily="-1" charset="0"/>
              <a:ea typeface="Arial" pitchFamily="-1" charset="0"/>
              <a:cs typeface="Arial" pitchFamily="-1" charset="0"/>
            </a:endParaRPr>
          </a:p>
        </p:txBody>
      </p:sp>
      <p:sp>
        <p:nvSpPr>
          <p:cNvPr id="38916" name="Slide Number Placeholder 3"/>
          <p:cNvSpPr>
            <a:spLocks noGrp="1"/>
          </p:cNvSpPr>
          <p:nvPr>
            <p:ph type="sldNum" sz="quarter" idx="5"/>
          </p:nvPr>
        </p:nvSpPr>
        <p:spPr>
          <a:noFill/>
        </p:spPr>
        <p:txBody>
          <a:bodyPr/>
          <a:lstStyle/>
          <a:p>
            <a:fld id="{02FD9470-FBC7-1048-AC44-0596CC964AFC}" type="slidenum">
              <a:rPr lang="en-AU" smtClean="0">
                <a:latin typeface="Arial" pitchFamily="-1" charset="0"/>
              </a:rPr>
              <a:pPr/>
              <a:t>12</a:t>
            </a:fld>
            <a:endParaRPr lang="en-AU" dirty="0">
              <a:latin typeface="Arial" pitchFamily="-1"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4.3 summarizes the basic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4.1).</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120</a:t>
            </a:fld>
            <a:endParaRPr lang="en-AU" dirty="0"/>
          </a:p>
        </p:txBody>
      </p:sp>
    </p:spTree>
    <p:extLst>
      <p:ext uri="{BB962C8B-B14F-4D97-AF65-F5344CB8AC3E}">
        <p14:creationId xmlns:p14="http://schemas.microsoft.com/office/powerpoint/2010/main" val="9204281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One of the major roles of public-key encryption is to address the problem of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distribution. There are actually two distinct aspects to the use of public-key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this regard.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distribution of public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use of public-key encryption to distribute secret keys.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On the face of it, the point of public-key encryption is that the public key is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if there is some broadly accepted public-key algorithm, such as RSA,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participant can send his or her public key to any other participant or broadcast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to the community at large. Although this approach is convenient, it has a major</a:t>
            </a:r>
          </a:p>
          <a:p>
            <a:r>
              <a:rPr lang="en-US" sz="1200" kern="1200" baseline="0" dirty="0">
                <a:solidFill>
                  <a:schemeClr val="tx1"/>
                </a:solidFill>
                <a:latin typeface="Arial" pitchFamily="-107" charset="0"/>
                <a:ea typeface="ＭＳ Ｐゴシック" pitchFamily="-107" charset="-128"/>
                <a:cs typeface="ＭＳ Ｐゴシック" pitchFamily="-107" charset="-128"/>
              </a:rPr>
              <a:t>weakness. Anyone can forge such a public announcement. That is, some user could</a:t>
            </a:r>
          </a:p>
          <a:p>
            <a:r>
              <a:rPr lang="en-US" sz="1200" kern="1200" baseline="0" dirty="0">
                <a:solidFill>
                  <a:schemeClr val="tx1"/>
                </a:solidFill>
                <a:latin typeface="Arial" pitchFamily="-107" charset="0"/>
                <a:ea typeface="ＭＳ Ｐゴシック" pitchFamily="-107" charset="-128"/>
                <a:cs typeface="ＭＳ Ｐゴシック" pitchFamily="-107" charset="-128"/>
              </a:rPr>
              <a:t> pretend to be user A and send a public key to another participant or broadcast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a public key. Until such time as user A discovers the forgery and alerts other participants,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forger is able to read all encrypted messages intended for A and can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forged keys for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solution to this problem is the public-key certificate . In essence, a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consists of a public key plus a user ID of the key owner, with the whole block</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signed by a trusted third party. Typically, the third party is a certificate authority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(CA) that is trusted by the user community, such as a government agency or a financial</a:t>
            </a:r>
          </a:p>
          <a:p>
            <a:r>
              <a:rPr lang="en-US" sz="1200" kern="1200" baseline="0" dirty="0">
                <a:solidFill>
                  <a:schemeClr val="tx1"/>
                </a:solidFill>
                <a:latin typeface="Arial" pitchFamily="-107" charset="0"/>
                <a:ea typeface="ＭＳ Ｐゴシック" pitchFamily="-107" charset="-128"/>
                <a:cs typeface="ＭＳ Ｐゴシック" pitchFamily="-107" charset="-128"/>
              </a:rPr>
              <a:t>institution. A user can present his or her public key to the authority in a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manner and obtain a certificate. The user can then publish the certificate. Anyone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needing this user’s public key can obtain the certificate and verify that it is valid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way of the attached trusted signature. Figure 4.3 illustrates the process.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One scheme has become universally accepted for formatting public-key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X.509 standard. X.509 certificates are used in most network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including IP security, secure sockets layer (SSL), and S/MIME—all of</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are discussed in subsequent chapters. X.509 is examined in detail in the next</a:t>
            </a:r>
          </a:p>
          <a:p>
            <a:r>
              <a:rPr lang="en-US" sz="1200" kern="1200" baseline="0" dirty="0">
                <a:solidFill>
                  <a:schemeClr val="tx1"/>
                </a:solidFill>
                <a:latin typeface="Arial" pitchFamily="-107" charset="0"/>
                <a:ea typeface="ＭＳ Ｐゴシック" pitchFamily="-107" charset="-128"/>
                <a:cs typeface="ＭＳ Ｐゴシック" pitchFamily="-107" charset="-128"/>
              </a:rPr>
              <a:t>section.</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121</a:t>
            </a:fld>
            <a:endParaRPr lang="en-AU" dirty="0"/>
          </a:p>
        </p:txBody>
      </p:sp>
    </p:spTree>
    <p:extLst>
      <p:ext uri="{BB962C8B-B14F-4D97-AF65-F5344CB8AC3E}">
        <p14:creationId xmlns:p14="http://schemas.microsoft.com/office/powerpoint/2010/main" val="24754991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p:spPr>
        <p:txBody>
          <a:bodyPr/>
          <a:lstStyle/>
          <a:p>
            <a:pPr eaLnBrk="1" hangingPunct="1"/>
            <a:r>
              <a:rPr lang="en-US" sz="1200" kern="1200" baseline="0" dirty="0">
                <a:solidFill>
                  <a:schemeClr val="tx1"/>
                </a:solidFill>
                <a:latin typeface="Arial" pitchFamily="-107" charset="0"/>
                <a:ea typeface="ＭＳ Ｐゴシック" pitchFamily="-107" charset="-128"/>
                <a:cs typeface="ＭＳ Ｐゴシック" pitchFamily="-107" charset="-128"/>
              </a:rPr>
              <a:t> Figure 4.3 illustrates the generation of a public-key certificate.</a:t>
            </a:r>
            <a:endParaRPr lang="en-US" dirty="0">
              <a:latin typeface="Arial" pitchFamily="-84" charset="0"/>
              <a:ea typeface="ＭＳ Ｐゴシック" pitchFamily="-84" charset="-128"/>
              <a:cs typeface="ＭＳ Ｐゴシック" pitchFamily="-84" charset="-128"/>
            </a:endParaRPr>
          </a:p>
        </p:txBody>
      </p:sp>
      <p:sp>
        <p:nvSpPr>
          <p:cNvPr id="44036" name="Slide Number Placeholder 3"/>
          <p:cNvSpPr>
            <a:spLocks noGrp="1"/>
          </p:cNvSpPr>
          <p:nvPr>
            <p:ph type="sldNum" sz="quarter" idx="5"/>
          </p:nvPr>
        </p:nvSpPr>
        <p:spPr>
          <a:noFill/>
        </p:spPr>
        <p:txBody>
          <a:bodyPr/>
          <a:lstStyle/>
          <a:p>
            <a:fld id="{F0FFE653-950E-5241-AB28-AB586FEFDE09}" type="slidenum">
              <a:rPr lang="en-AU" smtClean="0">
                <a:latin typeface="Arial" pitchFamily="-84" charset="0"/>
              </a:rPr>
              <a:pPr/>
              <a:t>122</a:t>
            </a:fld>
            <a:endParaRPr lang="en-AU" dirty="0">
              <a:latin typeface="Arial" pitchFamily="-84" charset="0"/>
            </a:endParaRPr>
          </a:p>
        </p:txBody>
      </p:sp>
    </p:spTree>
    <p:extLst>
      <p:ext uri="{BB962C8B-B14F-4D97-AF65-F5344CB8AC3E}">
        <p14:creationId xmlns:p14="http://schemas.microsoft.com/office/powerpoint/2010/main" val="3537651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A54CAF66-C8FA-7747-979D-BE13085F909C}" type="slidenum">
              <a:rPr lang="en-AU">
                <a:latin typeface="Arial" pitchFamily="-84" charset="0"/>
              </a:rPr>
              <a:pPr/>
              <a:t>123</a:t>
            </a:fld>
            <a:endParaRPr lang="en-AU" dirty="0">
              <a:latin typeface="Arial" pitchFamily="-84" charset="0"/>
            </a:endParaRPr>
          </a:p>
        </p:txBody>
      </p:sp>
      <p:sp>
        <p:nvSpPr>
          <p:cNvPr id="46083" name="Rectangle 1026"/>
          <p:cNvSpPr>
            <a:spLocks noGrp="1" noRot="1" noChangeAspect="1" noChangeArrowheads="1" noTextEdit="1"/>
          </p:cNvSpPr>
          <p:nvPr>
            <p:ph type="sldImg"/>
          </p:nvPr>
        </p:nvSpPr>
        <p:spPr>
          <a:ln/>
        </p:spPr>
      </p:sp>
      <p:sp>
        <p:nvSpPr>
          <p:cNvPr id="46084"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ITU-T recommendation X.509 is part of the X.500 series of recommendations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 a directory service. The directory is, in effect, a server or distributed set</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servers that maintains a database of information about users. The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includes a mapping from user name to network address, as well as other attributes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information about the users.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X.509 defines a framework for the provision of authentication services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X.500 directory to its users. The directory may serve as a repository of public-key</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certificates. Each certificate contains the public key of a user and is signed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private key of a trusted certification authority. In addition, X.509 defines alternative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protocols based on the use of public-key certificates.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X.509 is an important standard because the certificate structure and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defined in X.509 are used in a variety of contexts. For example,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X.509 certificate format is used in S/MIME (Chapter 8), IP Security (Chapter 9),</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SSL/TLS (Chapter 6).</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X.509 was initially issued in 1988. The standard was subsequently revised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address some of the security concerns documented in [IANS90] and [MITC90]; a</a:t>
            </a:r>
          </a:p>
          <a:p>
            <a:r>
              <a:rPr lang="en-US" sz="1200" kern="1200" baseline="0" dirty="0">
                <a:solidFill>
                  <a:schemeClr val="tx1"/>
                </a:solidFill>
                <a:latin typeface="Arial" pitchFamily="-107" charset="0"/>
                <a:ea typeface="ＭＳ Ｐゴシック" pitchFamily="-107" charset="-128"/>
                <a:cs typeface="ＭＳ Ｐゴシック" pitchFamily="-107" charset="-128"/>
              </a:rPr>
              <a:t>revised recommendation was issued in 1993. A third version was issued in 1995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revised in 2000.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X.509 is based on the use of public-key cryptography and digital signatures.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standard does not dictate the use of a specific algorithm but recommends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 RSA. The digital signature scheme is assumed to require the use of a hash function.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Again, the standard does not dictate a specific hash algorithm. The 1988 recommendation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included the description of a recommended hash algorithm; this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has since been shown to be insecure and was dropped from the 1993 recommendation.</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9346275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4.4a shows the general format of a certificate.</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124</a:t>
            </a:fld>
            <a:endParaRPr lang="en-AU" dirty="0"/>
          </a:p>
        </p:txBody>
      </p:sp>
    </p:spTree>
    <p:extLst>
      <p:ext uri="{BB962C8B-B14F-4D97-AF65-F5344CB8AC3E}">
        <p14:creationId xmlns:p14="http://schemas.microsoft.com/office/powerpoint/2010/main" val="1414183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CA signs the certificate with its private key. If the corresponding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is known to a user, then that user can verify that a certificate signed by the CA</a:t>
            </a:r>
          </a:p>
          <a:p>
            <a:r>
              <a:rPr lang="en-US" sz="1200" kern="1200" baseline="0" dirty="0">
                <a:solidFill>
                  <a:schemeClr val="tx1"/>
                </a:solidFill>
                <a:latin typeface="Arial" pitchFamily="-107" charset="0"/>
                <a:ea typeface="ＭＳ Ｐゴシック" pitchFamily="-107" charset="-128"/>
                <a:cs typeface="ＭＳ Ｐゴシック" pitchFamily="-107" charset="-128"/>
              </a:rPr>
              <a:t>is valid. This is the typical digital signature approach, as illustrated in Figure 4.5.</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125</a:t>
            </a:fld>
            <a:endParaRPr lang="en-AU" dirty="0"/>
          </a:p>
        </p:txBody>
      </p:sp>
    </p:spTree>
    <p:extLst>
      <p:ext uri="{BB962C8B-B14F-4D97-AF65-F5344CB8AC3E}">
        <p14:creationId xmlns:p14="http://schemas.microsoft.com/office/powerpoint/2010/main" val="518679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User certificates generated by a CA have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characteristics: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Any user with access to the public key of the CA can verify the user public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was certified.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No party other than the certification authority can modify the certificate without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being detected.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Because certificates are unforgeable, they can be placed in a directory without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need for the directory to make special efforts to protect them.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all users subscribe to the same CA, then there is a common trust of that CA.</a:t>
            </a:r>
          </a:p>
          <a:p>
            <a:r>
              <a:rPr lang="en-US" sz="1200" kern="1200" baseline="0" dirty="0">
                <a:solidFill>
                  <a:schemeClr val="tx1"/>
                </a:solidFill>
                <a:latin typeface="Arial" pitchFamily="-107" charset="0"/>
                <a:ea typeface="ＭＳ Ｐゴシック" pitchFamily="-107" charset="-128"/>
                <a:cs typeface="ＭＳ Ｐゴシック" pitchFamily="-107" charset="-128"/>
              </a:rPr>
              <a:t>All user certificates can be placed in the directory for access by all users. In addition,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 user can transmit his or her certificate directly to other users. In either case,</a:t>
            </a:r>
          </a:p>
          <a:p>
            <a:r>
              <a:rPr lang="en-US" sz="1200" kern="1200" baseline="0" dirty="0">
                <a:solidFill>
                  <a:schemeClr val="tx1"/>
                </a:solidFill>
                <a:latin typeface="Arial" pitchFamily="-107" charset="0"/>
                <a:ea typeface="ＭＳ Ｐゴシック" pitchFamily="-107" charset="-128"/>
                <a:cs typeface="ＭＳ Ｐゴシック" pitchFamily="-107" charset="-128"/>
              </a:rPr>
              <a:t> once B is in possession of A’s certificate, B has confidence that messages it encrypts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A’s public key will be secure from eavesdropping and that messages signed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A’s private key are unforgeable.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If there is a large community of users, it may not be practical for all users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subscribe to the same CA. Because it is the CA that signs certificates, each participating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 must have a copy of the CA’s own public key to verify signatures.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 key must be provided to each user in an absolutely secure way (with respect</a:t>
            </a:r>
          </a:p>
          <a:p>
            <a:r>
              <a:rPr lang="en-US" sz="1200" kern="1200" baseline="0" dirty="0">
                <a:solidFill>
                  <a:schemeClr val="tx1"/>
                </a:solidFill>
                <a:latin typeface="Arial" pitchFamily="-107" charset="0"/>
                <a:ea typeface="ＭＳ Ｐゴシック" pitchFamily="-107" charset="-128"/>
                <a:cs typeface="ＭＳ Ｐゴシック" pitchFamily="-107" charset="-128"/>
              </a:rPr>
              <a:t>to integrity and authenticity) so that the user has confidence in the associated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Thus, with many users, it may be more practical for there to be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CAs, each of which securely provides its public key to some fraction of the users.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126</a:t>
            </a:fld>
            <a:endParaRPr lang="en-AU" dirty="0"/>
          </a:p>
        </p:txBody>
      </p:sp>
    </p:spTree>
    <p:extLst>
      <p:ext uri="{BB962C8B-B14F-4D97-AF65-F5344CB8AC3E}">
        <p14:creationId xmlns:p14="http://schemas.microsoft.com/office/powerpoint/2010/main" val="10976622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0F3AE1A4-CAEC-8A40-8AA2-AFDFA03AFB01}" type="slidenum">
              <a:rPr lang="en-AU">
                <a:latin typeface="Arial" pitchFamily="-84" charset="0"/>
              </a:rPr>
              <a:pPr/>
              <a:t>127</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4.6, taken from X.509, is an example of a hierarchy. The connected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circles indicate the hierarchical relationship among the CAs; the associated boxes</a:t>
            </a:r>
          </a:p>
          <a:p>
            <a:r>
              <a:rPr lang="en-US" sz="1200" kern="1200" baseline="0" dirty="0">
                <a:solidFill>
                  <a:schemeClr val="tx1"/>
                </a:solidFill>
                <a:latin typeface="Arial" pitchFamily="-107" charset="0"/>
                <a:ea typeface="ＭＳ Ｐゴシック" pitchFamily="-107" charset="-128"/>
                <a:cs typeface="ＭＳ Ｐゴシック" pitchFamily="-107" charset="-128"/>
              </a:rPr>
              <a:t>indicate certificates maintained in the directory for each CA entry. The directory</a:t>
            </a:r>
          </a:p>
          <a:p>
            <a:r>
              <a:rPr lang="en-US" sz="1200" kern="1200" baseline="0" dirty="0">
                <a:solidFill>
                  <a:schemeClr val="tx1"/>
                </a:solidFill>
                <a:latin typeface="Arial" pitchFamily="-107" charset="0"/>
                <a:ea typeface="ＭＳ Ｐゴシック" pitchFamily="-107" charset="-128"/>
                <a:cs typeface="ＭＳ Ｐゴシック" pitchFamily="-107" charset="-128"/>
              </a:rPr>
              <a:t>entry for each CA includes two types of certificates: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Forward certificates:  Certificates of X generated by other CAs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Reverse certificates:  Certificates generated by X that are the certificates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CAs</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2878264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p>
            <a:fld id="{947F02CF-3066-854F-9117-8D63CE08F05D}" type="slidenum">
              <a:rPr lang="en-AU">
                <a:latin typeface="Arial" pitchFamily="-84" charset="0"/>
              </a:rPr>
              <a:pPr/>
              <a:t>128</a:t>
            </a:fld>
            <a:endParaRPr lang="en-AU" dirty="0">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Recall from Figure 4.4 that each certificate includes</a:t>
            </a:r>
          </a:p>
          <a:p>
            <a:r>
              <a:rPr lang="en-US" sz="1200" kern="1200" baseline="0" dirty="0">
                <a:solidFill>
                  <a:schemeClr val="tx1"/>
                </a:solidFill>
                <a:latin typeface="Arial" pitchFamily="-107" charset="0"/>
                <a:ea typeface="ＭＳ Ｐゴシック" pitchFamily="-107" charset="-128"/>
                <a:cs typeface="ＭＳ Ｐゴシック" pitchFamily="-107" charset="-128"/>
              </a:rPr>
              <a:t>a period of validity, much like a credit card. Typically, a new certificate is issued just</a:t>
            </a:r>
          </a:p>
          <a:p>
            <a:r>
              <a:rPr lang="en-US" sz="1200" kern="1200" baseline="0" dirty="0">
                <a:solidFill>
                  <a:schemeClr val="tx1"/>
                </a:solidFill>
                <a:latin typeface="Arial" pitchFamily="-107" charset="0"/>
                <a:ea typeface="ＭＳ Ｐゴシック" pitchFamily="-107" charset="-128"/>
                <a:cs typeface="ＭＳ Ｐゴシック" pitchFamily="-107" charset="-128"/>
              </a:rPr>
              <a:t>before the expiration of the old one. In addition, it may be desirable on occasion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revoke a certificate before it expires for one of the following reasons.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user’s private key is assumed to be compromised.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user is no longer certified by this CA. Reasons for this include subject’s</a:t>
            </a:r>
          </a:p>
          <a:p>
            <a:r>
              <a:rPr lang="en-US" sz="1200" kern="1200" baseline="0" dirty="0">
                <a:solidFill>
                  <a:schemeClr val="tx1"/>
                </a:solidFill>
                <a:latin typeface="Arial" pitchFamily="-107" charset="0"/>
                <a:ea typeface="ＭＳ Ｐゴシック" pitchFamily="-107" charset="-128"/>
                <a:cs typeface="ＭＳ Ｐゴシック" pitchFamily="-107" charset="-128"/>
              </a:rPr>
              <a:t>name has changed, the certificate is superseded, or the certificate was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issued in conformance with the CA’s policies.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 CA’s certificate is assumed to be compromised.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Each CA must maintain a list consisting of all revoked but not expired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issued by that CA, including both those issued to users and to other CAs.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lists also should be posted on the directory.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Each certificate revocation list (CRL) posted to the directory is signed by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issuer and includes (Figure 4.4b) the issuer’s name, the date the list was created,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date the next CRL is scheduled to be issued, and an entry for each revoked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entry consists of the serial number of a certificate and revocation date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certificate. Because serial numbers are unique within a CA, the serial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 sufficient to identify the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When a user receives a certificate in a message, the user must determine</a:t>
            </a:r>
          </a:p>
          <a:p>
            <a:r>
              <a:rPr lang="en-US" sz="1200" kern="1200" baseline="0" dirty="0">
                <a:solidFill>
                  <a:schemeClr val="tx1"/>
                </a:solidFill>
                <a:latin typeface="Arial" pitchFamily="-107" charset="0"/>
                <a:ea typeface="ＭＳ Ｐゴシック" pitchFamily="-107" charset="-128"/>
                <a:cs typeface="ＭＳ Ｐゴシック" pitchFamily="-107" charset="-128"/>
              </a:rPr>
              <a:t>whether the certificate has been revoked. The user could check the directory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a certificate is received. To avoid the delays (and possible costs) associated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directory searches, it is likely that the user would maintain a local cache of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lists of revoked certificates.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2149442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B53D9C44-9572-554F-8A09-D9A247E638FC}" type="slidenum">
              <a:rPr lang="en-AU">
                <a:latin typeface="Arial" pitchFamily="-84" charset="0"/>
              </a:rPr>
              <a:pPr/>
              <a:t>129</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X.509 version 2 format does not convey all of the information that recent</a:t>
            </a:r>
          </a:p>
          <a:p>
            <a:r>
              <a:rPr lang="en-US" sz="1200" kern="1200" baseline="0" dirty="0">
                <a:solidFill>
                  <a:schemeClr val="tx1"/>
                </a:solidFill>
                <a:latin typeface="Arial" pitchFamily="-107" charset="0"/>
                <a:ea typeface="ＭＳ Ｐゴシック" pitchFamily="-107" charset="-128"/>
                <a:cs typeface="ＭＳ Ｐゴシック" pitchFamily="-107" charset="-128"/>
              </a:rPr>
              <a:t>design and implementation experience has shown to be needed. [FORD95] lists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requirements not satisfied by version 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Subject field is inadequate to convey the identity of a-key owner 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public-key user. X.509 names may be relatively short and lacking in obvious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identification details that may be needed by the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2.  The Subject field is also inadequate for many applications, which typically recognize</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entities by an Internet e-mail address, a URL, or some other Internet 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identification.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3.  There is a need to indicate security policy information. This enables a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or function, such as IPSec, to relate an X.509 certificate to a given</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4.  There is a need to limit the damage that can result from a faulty or malicious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CA by setting constraints on the applicability of a particular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5.  It is important to be able to identify different keys used by the same owner at</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 times. This feature supports key life cycle management, in particular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ability to update key pairs for users and CAs on a regular basis or under</a:t>
            </a:r>
          </a:p>
          <a:p>
            <a:r>
              <a:rPr lang="en-US" sz="1200" kern="1200" baseline="0" dirty="0">
                <a:solidFill>
                  <a:schemeClr val="tx1"/>
                </a:solidFill>
                <a:latin typeface="Arial" pitchFamily="-107" charset="0"/>
                <a:ea typeface="ＭＳ Ｐゴシック" pitchFamily="-107" charset="-128"/>
                <a:cs typeface="ＭＳ Ｐゴシック" pitchFamily="-107" charset="-128"/>
              </a:rPr>
              <a:t>exceptional circumstances.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Rather than continue to add fields to a fixed format, standards developers</a:t>
            </a:r>
          </a:p>
          <a:p>
            <a:r>
              <a:rPr lang="en-US" sz="1200" kern="1200" baseline="0" dirty="0">
                <a:solidFill>
                  <a:schemeClr val="tx1"/>
                </a:solidFill>
                <a:latin typeface="Arial" pitchFamily="-107" charset="0"/>
                <a:ea typeface="ＭＳ Ｐゴシック" pitchFamily="-107" charset="-128"/>
                <a:cs typeface="ＭＳ Ｐゴシック" pitchFamily="-107" charset="-128"/>
              </a:rPr>
              <a:t>felt that a more flexible approach was needed. Thus, version 3 includes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optional extensions that may be added to the version 2 format. Each extension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consists of an extension identifier, a criticality indicator, and an extension value.</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criticality indicator indicates whether an extension can be safely ignored. If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indicator has a value of TRUE and an implementation does not recognize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extension, it must treat the certificate as invalid.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certificate extensions fall into three main categories: key and policy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subject and issuer attributes, and certification path constraints.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10948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3D85A7B9-F726-604D-8C93-775DA8F1DA02}" type="slidenum">
              <a:rPr lang="en-AU">
                <a:latin typeface="Arial" pitchFamily="-1" charset="0"/>
              </a:rPr>
              <a:pPr/>
              <a:t>13</a:t>
            </a:fld>
            <a:endParaRPr lang="en-AU" dirty="0">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To assess effectively the security needs of an organization and to evaluate and</a:t>
            </a:r>
          </a:p>
          <a:p>
            <a:r>
              <a:rPr lang="en-US" sz="1200" kern="1200" baseline="0" dirty="0">
                <a:solidFill>
                  <a:schemeClr val="tx1"/>
                </a:solidFill>
                <a:latin typeface="Arial" charset="0"/>
                <a:ea typeface="ＭＳ Ｐゴシック" charset="-128"/>
                <a:cs typeface="ＭＳ Ｐゴシック" charset="-128"/>
              </a:rPr>
              <a:t>choose various security products and policies, the manager responsible for computer</a:t>
            </a:r>
          </a:p>
          <a:p>
            <a:r>
              <a:rPr lang="en-US" sz="1200" kern="1200" baseline="0" dirty="0">
                <a:solidFill>
                  <a:schemeClr val="tx1"/>
                </a:solidFill>
                <a:latin typeface="Arial" charset="0"/>
                <a:ea typeface="ＭＳ Ｐゴシック" charset="-128"/>
                <a:cs typeface="ＭＳ Ｐゴシック" charset="-128"/>
              </a:rPr>
              <a:t>and network security needs some systematic way of defining the requirements</a:t>
            </a:r>
          </a:p>
          <a:p>
            <a:r>
              <a:rPr lang="en-US" sz="1200" kern="1200" baseline="0" dirty="0">
                <a:solidFill>
                  <a:schemeClr val="tx1"/>
                </a:solidFill>
                <a:latin typeface="Arial" charset="0"/>
                <a:ea typeface="ＭＳ Ｐゴシック" charset="-128"/>
                <a:cs typeface="ＭＳ Ｐゴシック" charset="-128"/>
              </a:rPr>
              <a:t>for security and characterizing the approaches to satisfying those requirements.</a:t>
            </a:r>
          </a:p>
          <a:p>
            <a:r>
              <a:rPr lang="en-US" sz="1200" kern="1200" baseline="0" dirty="0">
                <a:solidFill>
                  <a:schemeClr val="tx1"/>
                </a:solidFill>
                <a:latin typeface="Arial" charset="0"/>
                <a:ea typeface="ＭＳ Ｐゴシック" charset="-128"/>
                <a:cs typeface="ＭＳ Ｐゴシック" charset="-128"/>
              </a:rPr>
              <a:t>This is difficult enough in a centralized data processing environment; with the use of</a:t>
            </a:r>
          </a:p>
          <a:p>
            <a:r>
              <a:rPr lang="en-US" sz="1200" kern="1200" baseline="0" dirty="0">
                <a:solidFill>
                  <a:schemeClr val="tx1"/>
                </a:solidFill>
                <a:latin typeface="Arial" charset="0"/>
                <a:ea typeface="ＭＳ Ｐゴシック" charset="-128"/>
                <a:cs typeface="ＭＳ Ｐゴシック" charset="-128"/>
              </a:rPr>
              <a:t>local and wide area networks, the problems are compounded.</a:t>
            </a:r>
          </a:p>
          <a:p>
            <a:r>
              <a:rPr lang="en-US" sz="1200" kern="1200" baseline="0" dirty="0">
                <a:solidFill>
                  <a:schemeClr val="tx1"/>
                </a:solidFill>
                <a:latin typeface="Arial" charset="0"/>
                <a:ea typeface="ＭＳ Ｐゴシック" charset="-128"/>
                <a:cs typeface="ＭＳ Ｐゴシック" charset="-128"/>
              </a:rPr>
              <a:t>ITU-T  Recommendation X.800, Security Architecture for OSI , defines such a</a:t>
            </a:r>
          </a:p>
          <a:p>
            <a:r>
              <a:rPr lang="en-US" sz="1200" kern="1200" baseline="0" dirty="0">
                <a:solidFill>
                  <a:schemeClr val="tx1"/>
                </a:solidFill>
                <a:latin typeface="Arial" charset="0"/>
                <a:ea typeface="ＭＳ Ｐゴシック" charset="-128"/>
                <a:cs typeface="ＭＳ Ｐゴシック" charset="-128"/>
              </a:rPr>
              <a:t>systematic approach.  The OSI security architecture is useful to managers as a way</a:t>
            </a:r>
          </a:p>
          <a:p>
            <a:r>
              <a:rPr lang="en-US" sz="1200" kern="1200" baseline="0" dirty="0">
                <a:solidFill>
                  <a:schemeClr val="tx1"/>
                </a:solidFill>
                <a:latin typeface="Arial" charset="0"/>
                <a:ea typeface="ＭＳ Ｐゴシック" charset="-128"/>
                <a:cs typeface="ＭＳ Ｐゴシック" charset="-128"/>
              </a:rPr>
              <a:t> of organizing the task of providing security. Furthermore, because this architecture</a:t>
            </a:r>
          </a:p>
          <a:p>
            <a:r>
              <a:rPr lang="en-US" sz="1200" kern="1200" baseline="0" dirty="0">
                <a:solidFill>
                  <a:schemeClr val="tx1"/>
                </a:solidFill>
                <a:latin typeface="Arial" charset="0"/>
                <a:ea typeface="ＭＳ Ｐゴシック" charset="-128"/>
                <a:cs typeface="ＭＳ Ｐゴシック" charset="-128"/>
              </a:rPr>
              <a:t>was developed as an international standard, computer and communications vendors</a:t>
            </a:r>
          </a:p>
          <a:p>
            <a:r>
              <a:rPr lang="en-US" sz="1200" kern="1200" baseline="0" dirty="0">
                <a:solidFill>
                  <a:schemeClr val="tx1"/>
                </a:solidFill>
                <a:latin typeface="Arial" charset="0"/>
                <a:ea typeface="ＭＳ Ｐゴシック" charset="-128"/>
                <a:cs typeface="ＭＳ Ｐゴシック" charset="-128"/>
              </a:rPr>
              <a:t>have developed security features for their products and services that relate to this</a:t>
            </a:r>
          </a:p>
          <a:p>
            <a:r>
              <a:rPr lang="en-US" sz="1200" kern="1200" baseline="0" dirty="0">
                <a:solidFill>
                  <a:schemeClr val="tx1"/>
                </a:solidFill>
                <a:latin typeface="Arial" charset="0"/>
                <a:ea typeface="ＭＳ Ｐゴシック" charset="-128"/>
                <a:cs typeface="ＭＳ Ｐゴシック" charset="-128"/>
              </a:rPr>
              <a:t>structured definition of services and mechanisms.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our purposes, the OSI security architecture provides a useful, if abstract,</a:t>
            </a:r>
          </a:p>
          <a:p>
            <a:r>
              <a:rPr lang="en-US" sz="1200" kern="1200" baseline="0" dirty="0">
                <a:solidFill>
                  <a:schemeClr val="tx1"/>
                </a:solidFill>
                <a:latin typeface="Arial" charset="0"/>
                <a:ea typeface="ＭＳ Ｐゴシック" charset="-128"/>
                <a:cs typeface="ＭＳ Ｐゴシック" charset="-128"/>
              </a:rPr>
              <a:t>overview of many of the concepts that this book deals with. The OSI security architecture</a:t>
            </a:r>
          </a:p>
          <a:p>
            <a:r>
              <a:rPr lang="en-US" sz="1200" kern="1200" baseline="0" dirty="0">
                <a:solidFill>
                  <a:schemeClr val="tx1"/>
                </a:solidFill>
                <a:latin typeface="Arial" charset="0"/>
                <a:ea typeface="ＭＳ Ｐゴシック" charset="-128"/>
                <a:cs typeface="ＭＳ Ｐゴシック" charset="-128"/>
              </a:rPr>
              <a:t>focuses on security attacks, mechanisms, and services. These can be defined</a:t>
            </a:r>
          </a:p>
          <a:p>
            <a:r>
              <a:rPr lang="en-US" sz="1200" kern="1200" baseline="0" dirty="0">
                <a:solidFill>
                  <a:schemeClr val="tx1"/>
                </a:solidFill>
                <a:latin typeface="Arial" charset="0"/>
                <a:ea typeface="ＭＳ Ｐゴシック" charset="-128"/>
                <a:cs typeface="ＭＳ Ｐゴシック" charset="-128"/>
              </a:rPr>
              <a:t>briefly as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attack:  Any action that compromises the security of information</a:t>
            </a:r>
          </a:p>
          <a:p>
            <a:r>
              <a:rPr lang="en-US" sz="1200" kern="1200" baseline="0" dirty="0">
                <a:solidFill>
                  <a:schemeClr val="tx1"/>
                </a:solidFill>
                <a:latin typeface="Arial" charset="0"/>
                <a:ea typeface="ＭＳ Ｐゴシック" charset="-128"/>
                <a:cs typeface="ＭＳ Ｐゴシック" charset="-128"/>
              </a:rPr>
              <a:t>owned by an organization.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mechanism:  A process (or a device incorporating such a process) that</a:t>
            </a:r>
          </a:p>
          <a:p>
            <a:r>
              <a:rPr lang="en-US" sz="1200" kern="1200" baseline="0" dirty="0">
                <a:solidFill>
                  <a:schemeClr val="tx1"/>
                </a:solidFill>
                <a:latin typeface="Arial" charset="0"/>
                <a:ea typeface="ＭＳ Ｐゴシック" charset="-128"/>
                <a:cs typeface="ＭＳ Ｐゴシック" charset="-128"/>
              </a:rPr>
              <a:t>is designed to detect, prevent, or recover from a security attack.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Security service:  A processing or communication service that enhances the</a:t>
            </a:r>
          </a:p>
          <a:p>
            <a:r>
              <a:rPr lang="en-US" sz="1200" kern="1200" baseline="0" dirty="0">
                <a:solidFill>
                  <a:schemeClr val="tx1"/>
                </a:solidFill>
                <a:latin typeface="Arial" charset="0"/>
                <a:ea typeface="ＭＳ Ｐゴシック" charset="-128"/>
                <a:cs typeface="ＭＳ Ｐゴシック" charset="-128"/>
              </a:rPr>
              <a:t>security of the data processing systems and the information transfers of an</a:t>
            </a:r>
          </a:p>
          <a:p>
            <a:r>
              <a:rPr lang="en-US" sz="1200" kern="1200" baseline="0" dirty="0">
                <a:solidFill>
                  <a:schemeClr val="tx1"/>
                </a:solidFill>
                <a:latin typeface="Arial" charset="0"/>
                <a:ea typeface="ＭＳ Ｐゴシック" charset="-128"/>
                <a:cs typeface="ＭＳ Ｐゴシック" charset="-128"/>
              </a:rPr>
              <a:t>organization. The services are intended to counter security attacks, and they</a:t>
            </a:r>
          </a:p>
          <a:p>
            <a:r>
              <a:rPr lang="en-US" sz="1200" kern="1200" baseline="0" dirty="0">
                <a:solidFill>
                  <a:schemeClr val="tx1"/>
                </a:solidFill>
                <a:latin typeface="Arial" charset="0"/>
                <a:ea typeface="ＭＳ Ｐゴシック" charset="-128"/>
                <a:cs typeface="ＭＳ Ｐゴシック" charset="-128"/>
              </a:rPr>
              <a:t>make use of one or more security mechanisms to provide the service.</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These extensions convey additional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about the subject and issuer keys, plus indicators of certificate policy. A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policy is a named set of rules that indicates the applicability of a certificate 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particular community and/or class of application with common security requirements.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example, a policy might be applicable to the authentication of electronic</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interchange (EDI) transactions for the trading of goods within a given</a:t>
            </a:r>
          </a:p>
          <a:p>
            <a:r>
              <a:rPr lang="en-US" sz="1200" kern="1200" baseline="0" dirty="0">
                <a:solidFill>
                  <a:schemeClr val="tx1"/>
                </a:solidFill>
                <a:latin typeface="Arial" pitchFamily="-107" charset="0"/>
                <a:ea typeface="ＭＳ Ｐゴシック" pitchFamily="-107" charset="-128"/>
                <a:cs typeface="ＭＳ Ｐゴシック" pitchFamily="-107" charset="-128"/>
              </a:rPr>
              <a:t>price range.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area includes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Authority key identifier:  Identifies the public key to be used to verify the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this certificate or CRL. Enables distinct keys of the same CA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differentiated. One use of this field is to handle CA key pair updating.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 key identifier:  Identifies the public key being certified. Useful for subject</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pair updating. Also, a subject may have multiple key pairs and, correspondingly,</a:t>
            </a:r>
          </a:p>
          <a:p>
            <a:r>
              <a:rPr lang="en-US" sz="1200" kern="1200" baseline="0" dirty="0">
                <a:solidFill>
                  <a:schemeClr val="tx1"/>
                </a:solidFill>
                <a:latin typeface="Arial" pitchFamily="-107" charset="0"/>
                <a:ea typeface="ＭＳ Ｐゴシック" pitchFamily="-107" charset="-128"/>
                <a:cs typeface="ＭＳ Ｐゴシック" pitchFamily="-107" charset="-128"/>
              </a:rPr>
              <a:t>different certificates for different purposes (e.g.,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encryption key agreement).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 usage:  Indicates a restriction imposed as to the purposes for which,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policies under which, the certified public key may be used. May indicate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or more of the following: digital signature, nonrepudiation, key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encryption, key agreement, CA signature verification on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CA signature verification on CRLs.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Private-key usage period:  Indicates the period of use of the private key corresponding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public key. Typically, the private key is used over a different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period from the validity of the public key. For example, with digital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keys, the usage period for the signing private key is typically shorter than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verifying public key.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Certificate policies:  Certificates may be used in environments where multiple</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policies apply. This extension lists policies that the certificate is recognized as</a:t>
            </a:r>
          </a:p>
          <a:p>
            <a:r>
              <a:rPr lang="en-US" sz="1200" kern="1200" baseline="0" dirty="0">
                <a:solidFill>
                  <a:schemeClr val="tx1"/>
                </a:solidFill>
                <a:latin typeface="Arial" pitchFamily="-107" charset="0"/>
                <a:ea typeface="ＭＳ Ｐゴシック" pitchFamily="-107" charset="-128"/>
                <a:cs typeface="ＭＳ Ｐゴシック" pitchFamily="-107" charset="-128"/>
              </a:rPr>
              <a:t>supporting, together with optional qualifier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Policy mappings:  Used only in certificates for CAs issued by other CAs. Policy</a:t>
            </a:r>
          </a:p>
          <a:p>
            <a:r>
              <a:rPr lang="en-US" sz="1200" kern="1200" baseline="0" dirty="0">
                <a:solidFill>
                  <a:schemeClr val="tx1"/>
                </a:solidFill>
                <a:latin typeface="Arial" pitchFamily="-107" charset="0"/>
                <a:ea typeface="ＭＳ Ｐゴシック" pitchFamily="-107" charset="-128"/>
                <a:cs typeface="ＭＳ Ｐゴシック" pitchFamily="-107" charset="-128"/>
              </a:rPr>
              <a:t>mappings allow an issuing CA to indicate that one or more of that issuer’s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policies can be considered equivalent to another policy used in the subject</a:t>
            </a:r>
          </a:p>
          <a:p>
            <a:r>
              <a:rPr lang="en-US" sz="1200" kern="1200" baseline="0" dirty="0">
                <a:solidFill>
                  <a:schemeClr val="tx1"/>
                </a:solidFill>
                <a:latin typeface="Arial" pitchFamily="-107" charset="0"/>
                <a:ea typeface="ＭＳ Ｐゴシック" pitchFamily="-107" charset="-128"/>
                <a:cs typeface="ＭＳ Ｐゴシック" pitchFamily="-107" charset="-128"/>
              </a:rPr>
              <a:t>CA’s domain.</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130</a:t>
            </a:fld>
            <a:endParaRPr lang="en-AU" dirty="0"/>
          </a:p>
        </p:txBody>
      </p:sp>
    </p:spTree>
    <p:extLst>
      <p:ext uri="{BB962C8B-B14F-4D97-AF65-F5344CB8AC3E}">
        <p14:creationId xmlns:p14="http://schemas.microsoft.com/office/powerpoint/2010/main" val="21364340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These extensions support alternative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names, in alternative formats, for a certificate subject or certificate issuer and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convey additional information about the certificate subject to increase a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confidence that the certificate subject is a particular person or entity.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 information such as postal address, position within a corporation, or</a:t>
            </a:r>
          </a:p>
          <a:p>
            <a:r>
              <a:rPr lang="en-US" sz="1200" kern="1200" baseline="0" dirty="0">
                <a:solidFill>
                  <a:schemeClr val="tx1"/>
                </a:solidFill>
                <a:latin typeface="Arial" pitchFamily="-107" charset="0"/>
                <a:ea typeface="ＭＳ Ｐゴシック" pitchFamily="-107" charset="-128"/>
                <a:cs typeface="ＭＳ Ｐゴシック" pitchFamily="-107" charset="-128"/>
              </a:rPr>
              <a:t>picture image may be required.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extension fields in this area 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 alternative name:  Contains one or more alternative names, using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 variety of forms. This field is important for supporting certain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such as electronic mail, EDI, and IPSec, which may employ their own</a:t>
            </a:r>
          </a:p>
          <a:p>
            <a:r>
              <a:rPr lang="en-US" sz="1200" kern="1200" baseline="0" dirty="0">
                <a:solidFill>
                  <a:schemeClr val="tx1"/>
                </a:solidFill>
                <a:latin typeface="Arial" pitchFamily="-107" charset="0"/>
                <a:ea typeface="ＭＳ Ｐゴシック" pitchFamily="-107" charset="-128"/>
                <a:cs typeface="ＭＳ Ｐゴシック" pitchFamily="-107" charset="-128"/>
              </a:rPr>
              <a:t>name forms.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Issuer alternative name:  Contains one or more alternative names, using any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 variety of forms.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Subject directory attributes:  Conveys any desired X.500 directory attribute</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values for the subject of this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131</a:t>
            </a:fld>
            <a:endParaRPr lang="en-AU" dirty="0"/>
          </a:p>
        </p:txBody>
      </p:sp>
    </p:spTree>
    <p:extLst>
      <p:ext uri="{BB962C8B-B14F-4D97-AF65-F5344CB8AC3E}">
        <p14:creationId xmlns:p14="http://schemas.microsoft.com/office/powerpoint/2010/main" val="42433042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These extensions allow constraint specifications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be included in certificates issued for CAs by other CAs. The constraints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restrict the types of certificates that can be issued by the subject CA or that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occur subsequently in a certification chain.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extension fields in this area include the 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Basic constraints:  Indicates if the subject may act as a CA. If so, a certification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path length constraint may be specified.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Name constraints:  Indicates a name space within which all subject names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subsequent certificates in a certification path must be located.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Policy constraints:  Specifies constraints that may require explicit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policy identification or inhibit policy mapping for the remainder of the certification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path.</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132</a:t>
            </a:fld>
            <a:endParaRPr lang="en-AU" dirty="0"/>
          </a:p>
        </p:txBody>
      </p:sp>
    </p:spTree>
    <p:extLst>
      <p:ext uri="{BB962C8B-B14F-4D97-AF65-F5344CB8AC3E}">
        <p14:creationId xmlns:p14="http://schemas.microsoft.com/office/powerpoint/2010/main" val="28601279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B683BD42-17AF-3246-92D1-5530454C4E1A}" type="slidenum">
              <a:rPr lang="en-AU">
                <a:latin typeface="Arial" pitchFamily="-84" charset="0"/>
              </a:rPr>
              <a:pPr/>
              <a:t>133</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solidFill>
            <a:srgbClr val="FFFFFF"/>
          </a:solidFill>
          <a:ln/>
        </p:spPr>
      </p:sp>
      <p:sp>
        <p:nvSpPr>
          <p:cNvPr id="62468" name="Rectangle 3"/>
          <p:cNvSpPr>
            <a:spLocks noGrp="1" noChangeArrowheads="1"/>
          </p:cNvSpPr>
          <p:nvPr>
            <p:ph type="body" idx="1"/>
          </p:nvPr>
        </p:nvSpPr>
        <p:spPr>
          <a:xfrm>
            <a:off x="685800" y="4343400"/>
            <a:ext cx="5486400" cy="44196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RFC 4949 (Internet Security Glossary ) defines public-key infrastructure (PKI) as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set of hardware, software, people, policies, and procedures needed to create,</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 store, distribute, and revoke digital certificates based on asymmetric cryptography.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principal objective for developing a PKI is to enable secure, convenient,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efficient acquisition of public keys. The Internet Engineering Task Force</a:t>
            </a:r>
          </a:p>
          <a:p>
            <a:r>
              <a:rPr lang="en-US" sz="1200" kern="1200" baseline="0" dirty="0">
                <a:solidFill>
                  <a:schemeClr val="tx1"/>
                </a:solidFill>
                <a:latin typeface="Arial" pitchFamily="-107" charset="0"/>
                <a:ea typeface="ＭＳ Ｐゴシック" pitchFamily="-107" charset="-128"/>
                <a:cs typeface="ＭＳ Ｐゴシック" pitchFamily="-107" charset="-128"/>
              </a:rPr>
              <a:t>(IETF) Public Key Infrastructure X.509 (PKIX) working group has been the driving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force behind setting up a formal (and generic) model based on X.509 that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suitable for deploying a certificate-based architecture on the Internet. This section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describes the PKIX model.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4.7 shows the interrelationship among the key elements of the PKIX</a:t>
            </a:r>
          </a:p>
          <a:p>
            <a:r>
              <a:rPr lang="en-US" sz="1200" kern="1200" baseline="0" dirty="0">
                <a:solidFill>
                  <a:schemeClr val="tx1"/>
                </a:solidFill>
                <a:latin typeface="Arial" pitchFamily="-107" charset="0"/>
                <a:ea typeface="ＭＳ Ｐゴシック" pitchFamily="-107" charset="-128"/>
                <a:cs typeface="ＭＳ Ｐゴシック" pitchFamily="-107" charset="-128"/>
              </a:rPr>
              <a:t>model. These elements are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End entity:  A generic term used to denote end users, devices (e.g., servers,</a:t>
            </a:r>
          </a:p>
          <a:p>
            <a:r>
              <a:rPr lang="en-US" sz="1200" kern="1200" baseline="0" dirty="0">
                <a:solidFill>
                  <a:schemeClr val="tx1"/>
                </a:solidFill>
                <a:latin typeface="Arial" pitchFamily="-107" charset="0"/>
                <a:ea typeface="ＭＳ Ｐゴシック" pitchFamily="-107" charset="-128"/>
                <a:cs typeface="ＭＳ Ｐゴシック" pitchFamily="-107" charset="-128"/>
              </a:rPr>
              <a:t>routers), or any other entity that can be identified in the subject field of a public</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certificate. End entities typically consume and/or support PKI-related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Certification authority (CA):  The issuer of certificates and (usually) certificate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revocation lists (CRLs). It may also support a variety of administrative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although these are often delegated to one or more registration authorities.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Registration authority (RA): An optional component that can assume a number</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administrative functions from the CA. The RA is often associated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end entity registration process, but can assist in a number of other areas as well.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CRL issuer: An optional component that a CA can delegate to publish CRLs.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Repository: A generic term used to denote any method for storing certificates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CRLs so that they can be retrieved by end entities.</a:t>
            </a:r>
          </a:p>
        </p:txBody>
      </p:sp>
    </p:spTree>
    <p:extLst>
      <p:ext uri="{BB962C8B-B14F-4D97-AF65-F5344CB8AC3E}">
        <p14:creationId xmlns:p14="http://schemas.microsoft.com/office/powerpoint/2010/main" val="4338651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EA82503-B29D-7545-8F7A-86819E424C20}" type="slidenum">
              <a:rPr lang="en-AU">
                <a:latin typeface="Arial" pitchFamily="-84" charset="0"/>
              </a:rPr>
              <a:pPr/>
              <a:t>134</a:t>
            </a:fld>
            <a:endParaRPr lang="en-AU" dirty="0">
              <a:latin typeface="Arial"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685800" y="4343400"/>
            <a:ext cx="5486400" cy="4495800"/>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PKIX identifies a number of management functions that potentially need to be supported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management protocols. These are indicated in Figure 4.7 and include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Registration:  This is the process whereby a user first makes itself known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 CA (directly, or through an RA), prior to that CA issuing a certificate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certificates for that user. Registration begins the process of enrolling in a PKI.</a:t>
            </a:r>
          </a:p>
          <a:p>
            <a:r>
              <a:rPr lang="en-US" sz="1200" kern="1200" baseline="0" dirty="0">
                <a:solidFill>
                  <a:schemeClr val="tx1"/>
                </a:solidFill>
                <a:latin typeface="Arial" pitchFamily="-107" charset="0"/>
                <a:ea typeface="ＭＳ Ｐゴシック" pitchFamily="-107" charset="-128"/>
                <a:cs typeface="ＭＳ Ｐゴシック" pitchFamily="-107" charset="-128"/>
              </a:rPr>
              <a:t>Registration usually involves some off-line or online procedure for mutual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Typically, the end entity is issued one or more shared secret keys</a:t>
            </a:r>
          </a:p>
          <a:p>
            <a:r>
              <a:rPr lang="en-US" sz="1200" kern="1200" baseline="0" dirty="0">
                <a:solidFill>
                  <a:schemeClr val="tx1"/>
                </a:solidFill>
                <a:latin typeface="Arial" pitchFamily="-107" charset="0"/>
                <a:ea typeface="ＭＳ Ｐゴシック" pitchFamily="-107" charset="-128"/>
                <a:cs typeface="ＭＳ Ｐゴシック" pitchFamily="-107" charset="-128"/>
              </a:rPr>
              <a:t>used for subsequent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Initialization:  Before a client system can operate securely, it is necessary to</a:t>
            </a:r>
          </a:p>
          <a:p>
            <a:r>
              <a:rPr lang="en-US" sz="1200" kern="1200" baseline="0" dirty="0">
                <a:solidFill>
                  <a:schemeClr val="tx1"/>
                </a:solidFill>
                <a:latin typeface="Arial" pitchFamily="-107" charset="0"/>
                <a:ea typeface="ＭＳ Ｐゴシック" pitchFamily="-107" charset="-128"/>
                <a:cs typeface="ＭＳ Ｐゴシック" pitchFamily="-107" charset="-128"/>
              </a:rPr>
              <a:t>install key materials that have the appropriate relationship with keys stored</a:t>
            </a:r>
          </a:p>
          <a:p>
            <a:r>
              <a:rPr lang="en-US" sz="1200" kern="1200" baseline="0" dirty="0">
                <a:solidFill>
                  <a:schemeClr val="tx1"/>
                </a:solidFill>
                <a:latin typeface="Arial" pitchFamily="-107" charset="0"/>
                <a:ea typeface="ＭＳ Ｐゴシック" pitchFamily="-107" charset="-128"/>
                <a:cs typeface="ＭＳ Ｐゴシック" pitchFamily="-107" charset="-128"/>
              </a:rPr>
              <a:t> elsewhere in the infrastructure. For example, the client needs to be securely</a:t>
            </a:r>
          </a:p>
          <a:p>
            <a:r>
              <a:rPr lang="en-US" sz="1200" kern="1200" baseline="0" dirty="0">
                <a:solidFill>
                  <a:schemeClr val="tx1"/>
                </a:solidFill>
                <a:latin typeface="Arial" pitchFamily="-107" charset="0"/>
                <a:ea typeface="ＭＳ Ｐゴシック" pitchFamily="-107" charset="-128"/>
                <a:cs typeface="ＭＳ Ｐゴシック" pitchFamily="-107" charset="-128"/>
              </a:rPr>
              <a:t>initialized with the public key and other assured information of the trusted</a:t>
            </a:r>
          </a:p>
          <a:p>
            <a:r>
              <a:rPr lang="en-US" sz="1200" kern="1200" baseline="0" dirty="0">
                <a:solidFill>
                  <a:schemeClr val="tx1"/>
                </a:solidFill>
                <a:latin typeface="Arial" pitchFamily="-107" charset="0"/>
                <a:ea typeface="ＭＳ Ｐゴシック" pitchFamily="-107" charset="-128"/>
                <a:cs typeface="ＭＳ Ｐゴシック" pitchFamily="-107" charset="-128"/>
              </a:rPr>
              <a:t>CA(s) to be used in validating certificate paths.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Certification:  This is the process in which a CA issues a certificate for a user’s</a:t>
            </a:r>
          </a:p>
          <a:p>
            <a:r>
              <a:rPr lang="en-US" sz="1200" kern="1200" baseline="0" dirty="0">
                <a:solidFill>
                  <a:schemeClr val="tx1"/>
                </a:solidFill>
                <a:latin typeface="Arial" pitchFamily="-107" charset="0"/>
                <a:ea typeface="ＭＳ Ｐゴシック" pitchFamily="-107" charset="-128"/>
                <a:cs typeface="ＭＳ Ｐゴシック" pitchFamily="-107" charset="-128"/>
              </a:rPr>
              <a:t>public key and returns that certificate to the user’s client system and/or posts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certificate in a repository.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 pair recovery:  Key pairs can be used to support digital signature creation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verification, encryption and decryption, or both. When a key pair is used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encryption/decryption, it is important to provide a mechanism to recover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necessary decryption keys when normal access to the keying material is no longer</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possible, otherwise it will not be possible to recover the encrypted data. Loss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the decryption key can result from forgotten passwords/PINs, corrupted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disk drives, damage to hardware tokens, and so on. Key pair recovery allows end</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entities to restore their encryption/decryption key pair from an authorized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backup facility (typically, the CA that issued the end entity’s certificate).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 pair update:  All key pairs need to be updated regularly (i.e., replaced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a new key pair) and new certificates issued. Update is required when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 lifetime expires and as a result of certificate revocation.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Revocation request:  An authorized person advises a CA of an abnormal situation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requiring certificate revocation. Reasons for revocation include private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compromise, change in affiliation, and name change.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Cross-certification:  Two CAs exchange information used in establishing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 cross-certificate. A cross-certificate is a certificate issued by one CA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CA that contains a CA signature key used for issuing certificates.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PKIX working group has defined two alternative management protocols</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PKIX entities that support the management functions listed in the preceding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subsection. RFC 2510 defines the certificate management protocols (CMP).</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Within CMP, each of the management functions is explicitly identified by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exchanges. CMP is designed to be a flexible protocol able to accommodate</a:t>
            </a:r>
          </a:p>
          <a:p>
            <a:r>
              <a:rPr lang="en-US" sz="1200" kern="1200" baseline="0" dirty="0">
                <a:solidFill>
                  <a:schemeClr val="tx1"/>
                </a:solidFill>
                <a:latin typeface="Arial" pitchFamily="-107" charset="0"/>
                <a:ea typeface="ＭＳ Ｐゴシック" pitchFamily="-107" charset="-128"/>
                <a:cs typeface="ＭＳ Ｐゴシック" pitchFamily="-107" charset="-128"/>
              </a:rPr>
              <a:t>a variety of technical, operational, and business models.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RFC 2797 defines certificate management messages over CMS (CMC), where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CMS refers to RFC 2630, cryptographic message syntax. CMC is built on earlier 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is intended to leverage existing implementations. Although all of the PKIX functions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supported, the functions do not all map into specific protocol exchanges.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4252623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1541B9F4-A39D-CF4D-9B53-7C72E41404D9}" type="slidenum">
              <a:rPr lang="en-AU">
                <a:latin typeface="Arial" pitchFamily="-84" charset="0"/>
              </a:rPr>
              <a:pPr/>
              <a:t>135</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533400" y="4343400"/>
            <a:ext cx="5867400" cy="4267200"/>
          </a:xfrm>
          <a:noFill/>
          <a:ln/>
        </p:spPr>
        <p:txBody>
          <a:bodyPr/>
          <a:lstStyle/>
          <a:p>
            <a:r>
              <a:rPr lang="en-US" sz="1200" b="0" kern="1200" baseline="0" dirty="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b="0" kern="1200" baseline="0" dirty="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b="0" kern="1200" baseline="0" dirty="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b="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Identity management is a centralized, automated approach to provide enterprise wide</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resources by employees and other authorized individuals. The focus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identity management is defining an identity for each user (human or process),</a:t>
            </a:r>
          </a:p>
          <a:p>
            <a:r>
              <a:rPr lang="en-US" sz="1200" kern="1200" baseline="0" dirty="0">
                <a:solidFill>
                  <a:schemeClr val="tx1"/>
                </a:solidFill>
                <a:latin typeface="Arial" pitchFamily="-107" charset="0"/>
                <a:ea typeface="ＭＳ Ｐゴシック" pitchFamily="-107" charset="-128"/>
                <a:cs typeface="ＭＳ Ｐゴシック" pitchFamily="-107" charset="-128"/>
              </a:rPr>
              <a:t>associating attributes with the identity, and enforcing a means by which a user can</a:t>
            </a:r>
          </a:p>
          <a:p>
            <a:r>
              <a:rPr lang="en-US" sz="1200" kern="1200" baseline="0" dirty="0">
                <a:solidFill>
                  <a:schemeClr val="tx1"/>
                </a:solidFill>
                <a:latin typeface="Arial" pitchFamily="-107" charset="0"/>
                <a:ea typeface="ＭＳ Ｐゴシック" pitchFamily="-107" charset="-128"/>
                <a:cs typeface="ＭＳ Ｐゴシック" pitchFamily="-107" charset="-128"/>
              </a:rPr>
              <a:t>verify identity. The central concept of an identity management system is the use</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single sign-on (SSO). SSO enables a user to access all network resources after a</a:t>
            </a:r>
          </a:p>
          <a:p>
            <a:r>
              <a:rPr lang="en-US" sz="1200" kern="1200" baseline="0" dirty="0">
                <a:solidFill>
                  <a:schemeClr val="tx1"/>
                </a:solidFill>
                <a:latin typeface="Arial" pitchFamily="-107" charset="0"/>
                <a:ea typeface="ＭＳ Ｐゴシック" pitchFamily="-107" charset="-128"/>
                <a:cs typeface="ＭＳ Ｐゴシック" pitchFamily="-107" charset="-128"/>
              </a:rPr>
              <a:t>single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[PELT07] lists the following as the principal elements of an identity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Authentication:  Confirmation that a user corresponds to the user name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Accounting:  A process for logging access and authorization.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Provisioning:  The enrollment of users in the system.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Workflow automation:  Movement of data in a business process.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Delegated administration:  The use of role-based access control to grant</a:t>
            </a:r>
          </a:p>
          <a:p>
            <a:r>
              <a:rPr lang="en-US" sz="1200" kern="1200" baseline="0" dirty="0">
                <a:solidFill>
                  <a:schemeClr val="tx1"/>
                </a:solidFill>
                <a:latin typeface="Arial" pitchFamily="-107" charset="0"/>
                <a:ea typeface="ＭＳ Ｐゴシック" pitchFamily="-107" charset="-128"/>
                <a:cs typeface="ＭＳ Ｐゴシック" pitchFamily="-107" charset="-128"/>
              </a:rPr>
              <a:t>permissions.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Password synchronization:  Creating a process for single sign-on (SSO) or</a:t>
            </a:r>
          </a:p>
          <a:p>
            <a:r>
              <a:rPr lang="en-US" sz="1200" kern="1200" baseline="0" dirty="0">
                <a:solidFill>
                  <a:schemeClr val="tx1"/>
                </a:solidFill>
                <a:latin typeface="Arial" pitchFamily="-107" charset="0"/>
                <a:ea typeface="ＭＳ Ｐゴシック" pitchFamily="-107" charset="-128"/>
                <a:cs typeface="ＭＳ Ｐゴシック" pitchFamily="-107" charset="-128"/>
              </a:rPr>
              <a:t>reduced sign-on (RSO). Single sign-on enables a user to access all network</a:t>
            </a:r>
          </a:p>
          <a:p>
            <a:r>
              <a:rPr lang="en-US" sz="1200" kern="1200" baseline="0" dirty="0">
                <a:solidFill>
                  <a:schemeClr val="tx1"/>
                </a:solidFill>
                <a:latin typeface="Arial" pitchFamily="-107" charset="0"/>
                <a:ea typeface="ＭＳ Ｐゴシック" pitchFamily="-107" charset="-128"/>
                <a:cs typeface="ＭＳ Ｐゴシック" pitchFamily="-107" charset="-128"/>
              </a:rPr>
              <a:t>resources after a single authentication. RSO may involve multiple sign-ons</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requires less user effort than if each resource and service maintained its</a:t>
            </a:r>
          </a:p>
          <a:p>
            <a:r>
              <a:rPr lang="en-US" sz="1200" kern="1200" baseline="0" dirty="0">
                <a:solidFill>
                  <a:schemeClr val="tx1"/>
                </a:solidFill>
                <a:latin typeface="Arial" pitchFamily="-107" charset="0"/>
                <a:ea typeface="ＭＳ Ｐゴシック" pitchFamily="-107" charset="-128"/>
                <a:cs typeface="ＭＳ Ｐゴシック" pitchFamily="-107" charset="-128"/>
              </a:rPr>
              <a:t>own authentication facility.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Self-service password reset:  Enables the user to modify his or her password.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Federation:  A process where authentication and permission will be passed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from one system to another—usually across multiple enterprises, thereby</a:t>
            </a:r>
          </a:p>
          <a:p>
            <a:r>
              <a:rPr lang="en-US" sz="1200" kern="1200" baseline="0" dirty="0">
                <a:solidFill>
                  <a:schemeClr val="tx1"/>
                </a:solidFill>
                <a:latin typeface="Arial" pitchFamily="-107" charset="0"/>
                <a:ea typeface="ＭＳ Ｐゴシック" pitchFamily="-107" charset="-128"/>
                <a:cs typeface="ＭＳ Ｐゴシック" pitchFamily="-107" charset="-128"/>
              </a:rPr>
              <a:t>reducing the number of authentications needed by the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Note that Kerberos contains a number of elements of an identity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a:t>
            </a:r>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833577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ACC31F22-D78F-7545-9EB8-0D0E023DE96E}" type="slidenum">
              <a:rPr lang="en-AU">
                <a:latin typeface="Arial" pitchFamily="-84" charset="0"/>
              </a:rPr>
              <a:pPr/>
              <a:t>136</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4.8 [LINN06] illustrates entities and data flows in a generic identity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management architecture. A principal  is an identity holder. Typically, this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 human user that seeks access to resources and services on the network. User</a:t>
            </a:r>
          </a:p>
          <a:p>
            <a:r>
              <a:rPr lang="en-US" sz="1200" kern="1200" baseline="0" dirty="0">
                <a:solidFill>
                  <a:schemeClr val="tx1"/>
                </a:solidFill>
                <a:latin typeface="Arial" pitchFamily="-107" charset="0"/>
                <a:ea typeface="ＭＳ Ｐゴシック" pitchFamily="-107" charset="-128"/>
                <a:cs typeface="ＭＳ Ｐゴシック" pitchFamily="-107" charset="-128"/>
              </a:rPr>
              <a:t>devices, agent processes, and server systems may also function as principals.</a:t>
            </a:r>
          </a:p>
          <a:p>
            <a:r>
              <a:rPr lang="en-US" sz="1200" kern="1200" baseline="0" dirty="0">
                <a:solidFill>
                  <a:schemeClr val="tx1"/>
                </a:solidFill>
                <a:latin typeface="Arial" pitchFamily="-107" charset="0"/>
                <a:ea typeface="ＭＳ Ｐゴシック" pitchFamily="-107" charset="-128"/>
                <a:cs typeface="ＭＳ Ｐゴシック" pitchFamily="-107" charset="-128"/>
              </a:rPr>
              <a:t>Principals authenticate themselves to an identity provider . The identity provider</a:t>
            </a:r>
          </a:p>
          <a:p>
            <a:r>
              <a:rPr lang="en-US" sz="1200" kern="1200" baseline="0" dirty="0">
                <a:solidFill>
                  <a:schemeClr val="tx1"/>
                </a:solidFill>
                <a:latin typeface="Arial" pitchFamily="-107" charset="0"/>
                <a:ea typeface="ＭＳ Ｐゴシック" pitchFamily="-107" charset="-128"/>
                <a:cs typeface="ＭＳ Ｐゴシック" pitchFamily="-107" charset="-128"/>
              </a:rPr>
              <a:t>associates authentication information with a principal, as well as attributes and one</a:t>
            </a:r>
          </a:p>
          <a:p>
            <a:r>
              <a:rPr lang="en-US" sz="1200" kern="1200" baseline="0" dirty="0">
                <a:solidFill>
                  <a:schemeClr val="tx1"/>
                </a:solidFill>
                <a:latin typeface="Arial" pitchFamily="-107" charset="0"/>
                <a:ea typeface="ＭＳ Ｐゴシック" pitchFamily="-107" charset="-128"/>
                <a:cs typeface="ＭＳ Ｐゴシック" pitchFamily="-107" charset="-128"/>
              </a:rPr>
              <a:t>or more identifiers.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a:solidFill>
                  <a:schemeClr val="tx1"/>
                </a:solidFill>
                <a:latin typeface="Arial" pitchFamily="-107" charset="0"/>
                <a:ea typeface="ＭＳ Ｐゴシック" pitchFamily="-107" charset="-128"/>
                <a:cs typeface="ＭＳ Ｐゴシック" pitchFamily="-107" charset="-128"/>
              </a:rPr>
              <a:t> when the user moves. Identity management enables the user to provide this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of the attributes to be associated with their digital identity, such as address.</a:t>
            </a:r>
          </a:p>
          <a:p>
            <a:r>
              <a:rPr lang="en-US" sz="1200" kern="1200" baseline="0" dirty="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 provided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identity and attribute providers, which are often used to support authorization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 or</a:t>
            </a:r>
          </a:p>
          <a:p>
            <a:r>
              <a:rPr lang="en-US" sz="1200" kern="1200" baseline="0" dirty="0">
                <a:solidFill>
                  <a:schemeClr val="tx1"/>
                </a:solidFill>
                <a:latin typeface="Arial" pitchFamily="-107" charset="0"/>
                <a:ea typeface="ＭＳ Ｐゴシック" pitchFamily="-107" charset="-128"/>
                <a:cs typeface="ＭＳ Ｐゴシック" pitchFamily="-107" charset="-128"/>
              </a:rPr>
              <a:t>file server is a data consumer that needs a client’s credentials so as to know what</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7443120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4.9 illustrates entities and data flows in a generic federated identity</a:t>
            </a:r>
          </a:p>
          <a:p>
            <a:r>
              <a:rPr lang="en-US" sz="1200" kern="1200" baseline="0" dirty="0">
                <a:solidFill>
                  <a:schemeClr val="tx1"/>
                </a:solidFill>
                <a:latin typeface="Arial" pitchFamily="-107" charset="0"/>
                <a:ea typeface="ＭＳ Ｐゴシック" pitchFamily="-107" charset="-128"/>
                <a:cs typeface="ＭＳ Ｐゴシック" pitchFamily="-107" charset="-128"/>
              </a:rPr>
              <a:t>management architecture.</a:t>
            </a:r>
            <a:endParaRPr lang="en-US" dirty="0">
              <a:latin typeface="Arial" pitchFamily="-84" charset="0"/>
              <a:ea typeface="ＭＳ Ｐゴシック" pitchFamily="-84" charset="-128"/>
              <a:cs typeface="ＭＳ Ｐゴシック" pitchFamily="-84" charset="-128"/>
            </a:endParaRPr>
          </a:p>
        </p:txBody>
      </p:sp>
      <p:sp>
        <p:nvSpPr>
          <p:cNvPr id="70660" name="Slide Number Placeholder 3"/>
          <p:cNvSpPr>
            <a:spLocks noGrp="1"/>
          </p:cNvSpPr>
          <p:nvPr>
            <p:ph type="sldNum" sz="quarter" idx="5"/>
          </p:nvPr>
        </p:nvSpPr>
        <p:spPr>
          <a:noFill/>
        </p:spPr>
        <p:txBody>
          <a:bodyPr/>
          <a:lstStyle/>
          <a:p>
            <a:fld id="{6B2AF994-E0EA-4049-AA7D-D479C083FDB3}" type="slidenum">
              <a:rPr lang="en-AU" smtClean="0">
                <a:latin typeface="Arial" pitchFamily="-84" charset="0"/>
              </a:rPr>
              <a:pPr/>
              <a:t>137</a:t>
            </a:fld>
            <a:endParaRPr lang="en-AU" dirty="0">
              <a:latin typeface="Arial" pitchFamily="-84" charset="0"/>
            </a:endParaRPr>
          </a:p>
        </p:txBody>
      </p:sp>
    </p:spTree>
    <p:extLst>
      <p:ext uri="{BB962C8B-B14F-4D97-AF65-F5344CB8AC3E}">
        <p14:creationId xmlns:p14="http://schemas.microsoft.com/office/powerpoint/2010/main" val="26173457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4B8D939-80B8-8541-8C29-5C73F43BF2DF}" type="slidenum">
              <a:rPr lang="en-AU">
                <a:latin typeface="Arial" pitchFamily="-84" charset="0"/>
              </a:rPr>
              <a:pPr/>
              <a:t>138</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Extensible Markup Language (XML):  A markup language uses sets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embedded tags or labels to characterize text elements within a document so as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indicate their appearance, function, meaning, or context. XML documents</a:t>
            </a:r>
          </a:p>
          <a:p>
            <a:r>
              <a:rPr lang="en-US" sz="1200" kern="1200" baseline="0" dirty="0">
                <a:solidFill>
                  <a:schemeClr val="tx1"/>
                </a:solidFill>
                <a:latin typeface="Arial" pitchFamily="-107" charset="0"/>
                <a:ea typeface="ＭＳ Ｐゴシック" pitchFamily="-107" charset="-128"/>
                <a:cs typeface="ＭＳ Ｐゴシック" pitchFamily="-107" charset="-128"/>
              </a:rPr>
              <a:t> appear similar to HTML (Hypertext Markup Language) documents that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visible as Web pages, but provide greater functionality. XML includes strict</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definitions of the data type of each field, thus supporting database formats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semantics. XML provides encoding rules for commands that are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and update data objects.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Security Assertion Markup Language (SAML): An XML-based language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exchange of security information between online business partners. SAML</a:t>
            </a:r>
          </a:p>
          <a:p>
            <a:r>
              <a:rPr lang="en-US" sz="1200" kern="1200" baseline="0" dirty="0">
                <a:solidFill>
                  <a:schemeClr val="tx1"/>
                </a:solidFill>
                <a:latin typeface="Arial" pitchFamily="-107" charset="0"/>
                <a:ea typeface="ＭＳ Ｐゴシック" pitchFamily="-107" charset="-128"/>
                <a:cs typeface="ＭＳ Ｐゴシック" pitchFamily="-107" charset="-128"/>
              </a:rPr>
              <a:t>conveys authentication information in the form of assertions about subjects.</a:t>
            </a:r>
          </a:p>
          <a:p>
            <a:r>
              <a:rPr lang="en-US" sz="1200" kern="1200" baseline="0" dirty="0">
                <a:solidFill>
                  <a:schemeClr val="tx1"/>
                </a:solidFill>
                <a:latin typeface="Arial" pitchFamily="-107" charset="0"/>
                <a:ea typeface="ＭＳ Ｐゴシック" pitchFamily="-107" charset="-128"/>
                <a:cs typeface="ＭＳ Ｐゴシック" pitchFamily="-107" charset="-128"/>
              </a:rPr>
              <a:t>Assertions are statements about the subject issued by an authoritative entity.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challenge with federated identity management is to integrate multiple</a:t>
            </a:r>
          </a:p>
          <a:p>
            <a:r>
              <a:rPr lang="en-US" sz="1200" kern="1200" baseline="0" dirty="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standards widely accepted by industry. Federated identity management seems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9403611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67B5314-B576-D342-9720-E45E7CB47930}" type="slidenum">
              <a:rPr lang="en-AU">
                <a:latin typeface="Arial" pitchFamily="-84" charset="0"/>
              </a:rPr>
              <a:pPr/>
              <a:t>139</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To get some feel for the functionality of identity federation, we look</a:t>
            </a:r>
          </a:p>
          <a:p>
            <a:r>
              <a:rPr lang="en-US" sz="1200" kern="1200" baseline="0" dirty="0">
                <a:solidFill>
                  <a:schemeClr val="tx1"/>
                </a:solidFill>
                <a:latin typeface="Arial" pitchFamily="-107" charset="0"/>
                <a:ea typeface="ＭＳ Ｐゴシック" pitchFamily="-107" charset="-128"/>
                <a:cs typeface="ＭＳ Ｐゴシック" pitchFamily="-107" charset="-128"/>
              </a:rPr>
              <a:t>at three scenarios, taken from [COMP06]. In the first scenario (Figure 4.10a),</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Workplace.com contracts with Health.com to provide employee health benefits.</a:t>
            </a:r>
          </a:p>
          <a:p>
            <a:r>
              <a:rPr lang="en-US" sz="1200" kern="1200" baseline="0" dirty="0">
                <a:solidFill>
                  <a:schemeClr val="tx1"/>
                </a:solidFill>
                <a:latin typeface="Arial" pitchFamily="-107" charset="0"/>
                <a:ea typeface="ＭＳ Ｐゴシック" pitchFamily="-107" charset="-128"/>
                <a:cs typeface="ＭＳ Ｐゴシック" pitchFamily="-107" charset="-128"/>
              </a:rPr>
              <a:t>An employee uses a Web interface to sign on to Workplace.com and goes through</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authentication procedure there. This enables the employee to access authorized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and resources at Workplace.com. When the employee clicks on a</a:t>
            </a:r>
          </a:p>
          <a:p>
            <a:r>
              <a:rPr lang="en-US" sz="1200" kern="1200" baseline="0" dirty="0">
                <a:solidFill>
                  <a:schemeClr val="tx1"/>
                </a:solidFill>
                <a:latin typeface="Arial" pitchFamily="-107" charset="0"/>
                <a:ea typeface="ＭＳ Ｐゴシック" pitchFamily="-107" charset="-128"/>
                <a:cs typeface="ＭＳ Ｐゴシック" pitchFamily="-107" charset="-128"/>
              </a:rPr>
              <a:t> link to access health benefits, her browser is redirected to Health.com. At the same</a:t>
            </a:r>
          </a:p>
          <a:p>
            <a:r>
              <a:rPr lang="en-US" sz="1200" kern="1200" baseline="0" dirty="0">
                <a:solidFill>
                  <a:schemeClr val="tx1"/>
                </a:solidFill>
                <a:latin typeface="Arial" pitchFamily="-107" charset="0"/>
                <a:ea typeface="ＭＳ Ｐゴシック" pitchFamily="-107" charset="-128"/>
                <a:cs typeface="ＭＳ Ｐゴシック" pitchFamily="-107" charset="-128"/>
              </a:rPr>
              <a:t>time, the Workplace.com software passes the user’s identifier to Health.com in a</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manner. The two organizations are part of a federation that cooperatively</a:t>
            </a:r>
          </a:p>
          <a:p>
            <a:r>
              <a:rPr lang="en-US" sz="1200" kern="1200" baseline="0" dirty="0">
                <a:solidFill>
                  <a:schemeClr val="tx1"/>
                </a:solidFill>
                <a:latin typeface="Arial" pitchFamily="-107" charset="0"/>
                <a:ea typeface="ＭＳ Ｐゴシック" pitchFamily="-107" charset="-128"/>
                <a:cs typeface="ＭＳ Ｐゴシック" pitchFamily="-107" charset="-128"/>
              </a:rPr>
              <a:t>exchanges user identifiers. Health.com maintains user identities for every employee</a:t>
            </a:r>
          </a:p>
          <a:p>
            <a:r>
              <a:rPr lang="en-US" sz="1200" kern="1200" baseline="0" dirty="0">
                <a:solidFill>
                  <a:schemeClr val="tx1"/>
                </a:solidFill>
                <a:latin typeface="Arial" pitchFamily="-107" charset="0"/>
                <a:ea typeface="ＭＳ Ｐゴシック" pitchFamily="-107" charset="-128"/>
                <a:cs typeface="ＭＳ Ｐゴシック" pitchFamily="-107" charset="-128"/>
              </a:rPr>
              <a:t>at Workplace.com and associates with each identity health-benefits information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access rights. In this example, the linkage between the two companies is 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account information and user participation is browser based.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4.10b shows a second type of browser-based scheme. PartsSupplier.</a:t>
            </a:r>
          </a:p>
          <a:p>
            <a:r>
              <a:rPr lang="en-US" sz="1200" kern="1200" baseline="0" dirty="0">
                <a:solidFill>
                  <a:schemeClr val="tx1"/>
                </a:solidFill>
                <a:latin typeface="Arial" pitchFamily="-107" charset="0"/>
                <a:ea typeface="ＭＳ Ｐゴシック" pitchFamily="-107" charset="-128"/>
                <a:cs typeface="ＭＳ Ｐゴシック" pitchFamily="-107" charset="-128"/>
              </a:rPr>
              <a:t>com is a regular supplier of parts to Workplace.com. In this case, a role-based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access control (RBAC) scheme is used for access to information. An engineer of</a:t>
            </a:r>
          </a:p>
          <a:p>
            <a:r>
              <a:rPr lang="en-US" sz="1200" kern="1200" baseline="0" dirty="0">
                <a:solidFill>
                  <a:schemeClr val="tx1"/>
                </a:solidFill>
                <a:latin typeface="Arial" pitchFamily="-107" charset="0"/>
                <a:ea typeface="ＭＳ Ｐゴシック" pitchFamily="-107" charset="-128"/>
                <a:cs typeface="ＭＳ Ｐゴシック" pitchFamily="-107" charset="-128"/>
              </a:rPr>
              <a:t>Workplace.com authenticates at the employee portal at Workplace.com and clicks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a link to access information at PartsSupplier.com. Because the user is authenticated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the role of an engineer, he is taken to the technical documentation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troubleshooting portion of PartSupplier.com’s Web site without having to sign</a:t>
            </a:r>
          </a:p>
          <a:p>
            <a:r>
              <a:rPr lang="en-US" sz="1200" kern="1200" baseline="0" dirty="0">
                <a:solidFill>
                  <a:schemeClr val="tx1"/>
                </a:solidFill>
                <a:latin typeface="Arial" pitchFamily="-107" charset="0"/>
                <a:ea typeface="ＭＳ Ｐゴシック" pitchFamily="-107" charset="-128"/>
                <a:cs typeface="ＭＳ Ｐゴシック" pitchFamily="-107" charset="-128"/>
              </a:rPr>
              <a:t>on. Similarly, an employee in a purchasing role signs on at Workplace.com and is</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authorized, in that role, to place purchases at PartSupplier.com without having to</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authenticate to PartSupplier.com. For this scenario, PartSupplier.com does not</a:t>
            </a:r>
          </a:p>
          <a:p>
            <a:r>
              <a:rPr lang="en-US" sz="1200" kern="1200" baseline="0" dirty="0">
                <a:solidFill>
                  <a:schemeClr val="tx1"/>
                </a:solidFill>
                <a:latin typeface="Arial" pitchFamily="-107" charset="0"/>
                <a:ea typeface="ＭＳ Ｐゴシック" pitchFamily="-107" charset="-128"/>
                <a:cs typeface="ＭＳ Ｐゴシック" pitchFamily="-107" charset="-128"/>
              </a:rPr>
              <a:t>have identity information for individual employees at Workplace.com. Rather,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linkage between the two federated partners is in terms of roles.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scenario illustrated in Figure 4.10c can be referred to as document 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rather than browser based. In this third example, Workplace.com has a purchasing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agreement with PinSupplies.com, and PinSupplies.com has a business relationship</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E-Ship.com. An employee of Workplace.com signs on and is authenticated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purchases. The employee goes to a procurement application that provides a</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 of Workplace.com’s suppliers and the parts that can be ordered. The user clicks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PinSupplies button and is presented with a purchase order Web page (HTML</a:t>
            </a:r>
          </a:p>
          <a:p>
            <a:r>
              <a:rPr lang="en-US" sz="1200" kern="1200" baseline="0" dirty="0">
                <a:solidFill>
                  <a:schemeClr val="tx1"/>
                </a:solidFill>
                <a:latin typeface="Arial" pitchFamily="-107" charset="0"/>
                <a:ea typeface="ＭＳ Ｐゴシック" pitchFamily="-107" charset="-128"/>
                <a:cs typeface="ＭＳ Ｐゴシック" pitchFamily="-107" charset="-128"/>
              </a:rPr>
              <a:t>page). The employee fills out the form and clicks the submit button. The procurement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generates an XML/SOAP document that it inserts into the envelope</a:t>
            </a:r>
          </a:p>
          <a:p>
            <a:r>
              <a:rPr lang="en-US" sz="1200" kern="1200" baseline="0" dirty="0">
                <a:solidFill>
                  <a:schemeClr val="tx1"/>
                </a:solidFill>
                <a:latin typeface="Arial" pitchFamily="-107" charset="0"/>
                <a:ea typeface="ＭＳ Ｐゴシック" pitchFamily="-107" charset="-128"/>
                <a:cs typeface="ＭＳ Ｐゴシック" pitchFamily="-107" charset="-128"/>
              </a:rPr>
              <a:t>body of an XML-based message. The procurement application then inserts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user’s credentials in the envelope header of the message, together with Workplace.</a:t>
            </a:r>
          </a:p>
          <a:p>
            <a:r>
              <a:rPr lang="en-US" sz="1200" kern="1200" baseline="0" dirty="0">
                <a:solidFill>
                  <a:schemeClr val="tx1"/>
                </a:solidFill>
                <a:latin typeface="Arial" pitchFamily="-107" charset="0"/>
                <a:ea typeface="ＭＳ Ｐゴシック" pitchFamily="-107" charset="-128"/>
                <a:cs typeface="ＭＳ Ｐゴシック" pitchFamily="-107" charset="-128"/>
              </a:rPr>
              <a:t>com’s organizational identity. The procurement application posts the message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PinSupplies.com’s purchasing Web service. This service authenticates the incoming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and processes the request. The purchasing Web service then sends a SOAP</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its shipping partner to fulfill the order. The message includes a PinSupplies.</a:t>
            </a:r>
          </a:p>
          <a:p>
            <a:r>
              <a:rPr lang="en-US" sz="1200" kern="1200" baseline="0" dirty="0">
                <a:solidFill>
                  <a:schemeClr val="tx1"/>
                </a:solidFill>
                <a:latin typeface="Arial" pitchFamily="-107" charset="0"/>
                <a:ea typeface="ＭＳ Ｐゴシック" pitchFamily="-107" charset="-128"/>
                <a:cs typeface="ＭＳ Ｐゴシック" pitchFamily="-107" charset="-128"/>
              </a:rPr>
              <a:t>com security token in the envelope header and the list of items to be shipped as well</a:t>
            </a:r>
          </a:p>
          <a:p>
            <a:r>
              <a:rPr lang="en-US" sz="1200" kern="1200" baseline="0" dirty="0">
                <a:solidFill>
                  <a:schemeClr val="tx1"/>
                </a:solidFill>
                <a:latin typeface="Arial" pitchFamily="-107" charset="0"/>
                <a:ea typeface="ＭＳ Ｐゴシック" pitchFamily="-107" charset="-128"/>
                <a:cs typeface="ＭＳ Ｐゴシック" pitchFamily="-107" charset="-128"/>
              </a:rPr>
              <a:t>as the end user’s shipping information in the envelope body. The shipping Web</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 authenticates the request and processes the shipment order.</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29324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In the literature, the terms threat  and attack  are commonly used to mean more</a:t>
            </a:r>
          </a:p>
          <a:p>
            <a:r>
              <a:rPr lang="en-US" dirty="0">
                <a:latin typeface="Arial" pitchFamily="-1" charset="0"/>
                <a:ea typeface="ＭＳ Ｐゴシック" pitchFamily="-1" charset="-128"/>
                <a:cs typeface="ＭＳ Ｐゴシック" pitchFamily="-1" charset="-128"/>
              </a:rPr>
              <a:t>or less the same thing. Table 1.1 provides definitions taken from RFC 4949, </a:t>
            </a:r>
            <a:r>
              <a:rPr lang="en-US" i="1" dirty="0">
                <a:latin typeface="Arial" pitchFamily="-1" charset="0"/>
                <a:ea typeface="ＭＳ Ｐゴシック" pitchFamily="-1" charset="-128"/>
                <a:cs typeface="ＭＳ Ｐゴシック" pitchFamily="-1" charset="-128"/>
              </a:rPr>
              <a:t>Internet</a:t>
            </a:r>
          </a:p>
          <a:p>
            <a:r>
              <a:rPr lang="en-US" i="1" dirty="0">
                <a:latin typeface="Arial" pitchFamily="-1" charset="0"/>
                <a:ea typeface="ＭＳ Ｐゴシック" pitchFamily="-1" charset="-128"/>
                <a:cs typeface="ＭＳ Ｐゴシック" pitchFamily="-1" charset="-128"/>
              </a:rPr>
              <a:t>Security Glossary.</a:t>
            </a:r>
          </a:p>
        </p:txBody>
      </p:sp>
      <p:sp>
        <p:nvSpPr>
          <p:cNvPr id="43012" name="Slide Number Placeholder 3"/>
          <p:cNvSpPr>
            <a:spLocks noGrp="1"/>
          </p:cNvSpPr>
          <p:nvPr>
            <p:ph type="sldNum" sz="quarter" idx="5"/>
          </p:nvPr>
        </p:nvSpPr>
        <p:spPr>
          <a:noFill/>
        </p:spPr>
        <p:txBody>
          <a:bodyPr/>
          <a:lstStyle/>
          <a:p>
            <a:fld id="{4B683967-C9E4-FC47-9B2F-BF1BE9D7C548}" type="slidenum">
              <a:rPr lang="en-AU" smtClean="0">
                <a:latin typeface="Arial" pitchFamily="-1" charset="0"/>
              </a:rPr>
              <a:pPr/>
              <a:t>14</a:t>
            </a:fld>
            <a:endParaRPr lang="en-AU" dirty="0">
              <a:latin typeface="Arial" pitchFamily="-1"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140</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4 summary.</a:t>
            </a:r>
          </a:p>
        </p:txBody>
      </p:sp>
    </p:spTree>
    <p:extLst>
      <p:ext uri="{BB962C8B-B14F-4D97-AF65-F5344CB8AC3E}">
        <p14:creationId xmlns:p14="http://schemas.microsoft.com/office/powerpoint/2010/main" val="34170639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141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5</a:t>
            </a:r>
            <a:r>
              <a:rPr lang="en-US" baseline="0" dirty="0">
                <a:latin typeface="Arial" pitchFamily="-1" charset="0"/>
                <a:ea typeface="ＭＳ Ｐゴシック" pitchFamily="-1" charset="-128"/>
                <a:cs typeface="ＭＳ Ｐゴシック" pitchFamily="-1" charset="-128"/>
              </a:rPr>
              <a:t> </a:t>
            </a:r>
            <a:r>
              <a:rPr lang="en-US" dirty="0">
                <a:latin typeface="Arial" pitchFamily="-84" charset="0"/>
                <a:ea typeface="ＭＳ Ｐゴシック" pitchFamily="-84" charset="-128"/>
                <a:cs typeface="ＭＳ Ｐゴシック" pitchFamily="-84" charset="-128"/>
              </a:rPr>
              <a:t>– “</a:t>
            </a:r>
            <a:r>
              <a:rPr lang="en-AU" dirty="0">
                <a:latin typeface="Arial" pitchFamily="-84" charset="0"/>
                <a:ea typeface="ＭＳ Ｐゴシック" pitchFamily="-84" charset="-128"/>
                <a:cs typeface="ＭＳ Ｐゴシック" pitchFamily="-84" charset="-128"/>
              </a:rPr>
              <a:t>Network</a:t>
            </a:r>
            <a:r>
              <a:rPr lang="en-AU" baseline="0" dirty="0">
                <a:latin typeface="Arial" pitchFamily="-84" charset="0"/>
                <a:ea typeface="ＭＳ Ｐゴシック" pitchFamily="-84" charset="-128"/>
                <a:cs typeface="ＭＳ Ｐゴシック" pitchFamily="-84" charset="-128"/>
              </a:rPr>
              <a:t> Access Control and Cloud Security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2581816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This chapter begins our discussion of network security, focusing on two key topics:</a:t>
            </a:r>
          </a:p>
          <a:p>
            <a:r>
              <a:rPr lang="en-US" sz="1200" kern="1200" baseline="0" dirty="0">
                <a:solidFill>
                  <a:schemeClr val="tx1"/>
                </a:solidFill>
                <a:latin typeface="Arial" charset="0"/>
                <a:ea typeface="ＭＳ Ｐゴシック" charset="-128"/>
                <a:cs typeface="ＭＳ Ｐゴシック" charset="-128"/>
              </a:rPr>
              <a:t>network access control and cloud security. We begin with an overview of network</a:t>
            </a:r>
          </a:p>
          <a:p>
            <a:r>
              <a:rPr lang="en-US" sz="1200" kern="1200" baseline="0" dirty="0">
                <a:solidFill>
                  <a:schemeClr val="tx1"/>
                </a:solidFill>
                <a:latin typeface="Arial" charset="0"/>
                <a:ea typeface="ＭＳ Ｐゴシック" charset="-128"/>
                <a:cs typeface="ＭＳ Ｐゴシック" charset="-128"/>
              </a:rPr>
              <a:t>access control systems, summarizing the principal elements and techniques involved</a:t>
            </a:r>
          </a:p>
          <a:p>
            <a:r>
              <a:rPr lang="en-US" sz="1200" kern="1200" baseline="0" dirty="0">
                <a:solidFill>
                  <a:schemeClr val="tx1"/>
                </a:solidFill>
                <a:latin typeface="Arial" charset="0"/>
                <a:ea typeface="ＭＳ Ｐゴシック" charset="-128"/>
                <a:cs typeface="ＭＳ Ｐゴシック" charset="-128"/>
              </a:rPr>
              <a:t>in such a system. Next, we discuss the Extensible Authentication Protocol and</a:t>
            </a:r>
          </a:p>
          <a:p>
            <a:r>
              <a:rPr lang="en-US" sz="1200" kern="1200" baseline="0" dirty="0">
                <a:solidFill>
                  <a:schemeClr val="tx1"/>
                </a:solidFill>
                <a:latin typeface="Arial" charset="0"/>
                <a:ea typeface="ＭＳ Ｐゴシック" charset="-128"/>
                <a:cs typeface="ＭＳ Ｐゴシック" charset="-128"/>
              </a:rPr>
              <a:t>IEEE 802.1X, two widely implemented standards that are the foundation of many</a:t>
            </a:r>
          </a:p>
          <a:p>
            <a:r>
              <a:rPr lang="en-US" sz="1200" kern="1200" baseline="0" dirty="0">
                <a:solidFill>
                  <a:schemeClr val="tx1"/>
                </a:solidFill>
                <a:latin typeface="Arial" charset="0"/>
                <a:ea typeface="ＭＳ Ｐゴシック" charset="-128"/>
                <a:cs typeface="ＭＳ Ｐゴシック" charset="-128"/>
              </a:rPr>
              <a:t>network access control systems.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remainder of the chapter deals with cloud security. We begin with an</a:t>
            </a:r>
          </a:p>
          <a:p>
            <a:r>
              <a:rPr lang="en-US" sz="1200" kern="1200" baseline="0" dirty="0">
                <a:solidFill>
                  <a:schemeClr val="tx1"/>
                </a:solidFill>
                <a:latin typeface="Arial" charset="0"/>
                <a:ea typeface="ＭＳ Ｐゴシック" charset="-128"/>
                <a:cs typeface="ＭＳ Ｐゴシック" charset="-128"/>
              </a:rPr>
              <a:t>overview of cloud computing, and follow this with a discussion of cloud security</a:t>
            </a:r>
          </a:p>
          <a:p>
            <a:r>
              <a:rPr lang="en-US" sz="1200" kern="1200" baseline="0" dirty="0">
                <a:solidFill>
                  <a:schemeClr val="tx1"/>
                </a:solidFill>
                <a:latin typeface="Arial" charset="0"/>
                <a:ea typeface="ＭＳ Ｐゴシック" charset="-128"/>
                <a:cs typeface="ＭＳ Ｐゴシック" charset="-128"/>
              </a:rPr>
              <a:t>issues.</a:t>
            </a:r>
            <a:endParaRPr lang="en-US" dirty="0">
              <a:latin typeface="Arial" pitchFamily="-84" charset="0"/>
              <a:ea typeface="ＭＳ Ｐゴシック" pitchFamily="-84" charset="-128"/>
              <a:cs typeface="ＭＳ Ｐゴシック" pitchFamily="-84" charset="-128"/>
            </a:endParaRPr>
          </a:p>
          <a:p>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142</a:t>
            </a:fld>
            <a:endParaRPr lang="en-AU" dirty="0">
              <a:latin typeface="Arial" pitchFamily="-1" charset="0"/>
            </a:endParaRPr>
          </a:p>
        </p:txBody>
      </p:sp>
    </p:spTree>
    <p:extLst>
      <p:ext uri="{BB962C8B-B14F-4D97-AF65-F5344CB8AC3E}">
        <p14:creationId xmlns:p14="http://schemas.microsoft.com/office/powerpoint/2010/main" val="1925257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B4D43FF-201B-0944-9FEE-3EB9D3AF1902}" type="slidenum">
              <a:rPr lang="en-AU">
                <a:latin typeface="Arial" pitchFamily="-84" charset="0"/>
              </a:rPr>
              <a:pPr/>
              <a:t>143</a:t>
            </a:fld>
            <a:endParaRPr lang="en-AU" dirty="0">
              <a:latin typeface="Arial" pitchFamily="-84" charset="0"/>
            </a:endParaRPr>
          </a:p>
        </p:txBody>
      </p:sp>
      <p:sp>
        <p:nvSpPr>
          <p:cNvPr id="21507" name="Rectangle 1026"/>
          <p:cNvSpPr>
            <a:spLocks noGrp="1" noRot="1" noChangeAspect="1" noChangeArrowheads="1" noTextEdit="1"/>
          </p:cNvSpPr>
          <p:nvPr>
            <p:ph type="sldImg"/>
          </p:nvPr>
        </p:nvSpPr>
        <p:spPr>
          <a:ln/>
        </p:spPr>
      </p:sp>
      <p:sp>
        <p:nvSpPr>
          <p:cNvPr id="21508" name="Rectangle 1027"/>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Opening quote.</a:t>
            </a:r>
          </a:p>
        </p:txBody>
      </p:sp>
    </p:spTree>
    <p:extLst>
      <p:ext uri="{BB962C8B-B14F-4D97-AF65-F5344CB8AC3E}">
        <p14:creationId xmlns:p14="http://schemas.microsoft.com/office/powerpoint/2010/main" val="40612615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144</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Network access control (NAC) is an umbrella term for managing access to a network.</a:t>
            </a:r>
          </a:p>
          <a:p>
            <a:r>
              <a:rPr lang="en-US" sz="1200" kern="1200" baseline="0" dirty="0">
                <a:solidFill>
                  <a:schemeClr val="tx1"/>
                </a:solidFill>
                <a:latin typeface="Arial" charset="0"/>
                <a:ea typeface="ＭＳ Ｐゴシック" charset="-128"/>
                <a:cs typeface="ＭＳ Ｐゴシック" charset="-128"/>
              </a:rPr>
              <a:t>NAC authenticates users logging into the network and determines what data</a:t>
            </a:r>
          </a:p>
          <a:p>
            <a:r>
              <a:rPr lang="en-US" sz="1200" kern="1200" baseline="0" dirty="0">
                <a:solidFill>
                  <a:schemeClr val="tx1"/>
                </a:solidFill>
                <a:latin typeface="Arial" charset="0"/>
                <a:ea typeface="ＭＳ Ｐゴシック" charset="-128"/>
                <a:cs typeface="ＭＳ Ｐゴシック" charset="-128"/>
              </a:rPr>
              <a:t>they can access and actions they can perform. NAC also examines the health of the</a:t>
            </a:r>
          </a:p>
          <a:p>
            <a:r>
              <a:rPr lang="en-US" sz="1200" kern="1200" baseline="0" dirty="0">
                <a:solidFill>
                  <a:schemeClr val="tx1"/>
                </a:solidFill>
                <a:latin typeface="Arial" charset="0"/>
                <a:ea typeface="ＭＳ Ｐゴシック" charset="-128"/>
                <a:cs typeface="ＭＳ Ｐゴシック" charset="-128"/>
              </a:rPr>
              <a:t>user’s computer or mobile device (the endpoints).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5995814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NAC systems deal with three categories of components: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Access requestor (AR):  The AR is the node that is attempting to access the</a:t>
            </a:r>
          </a:p>
          <a:p>
            <a:r>
              <a:rPr lang="en-US" sz="1200" kern="1200" baseline="0" dirty="0">
                <a:solidFill>
                  <a:schemeClr val="tx1"/>
                </a:solidFill>
                <a:latin typeface="Arial" charset="0"/>
                <a:ea typeface="ＭＳ Ｐゴシック" charset="-128"/>
                <a:cs typeface="ＭＳ Ｐゴシック" charset="-128"/>
              </a:rPr>
              <a:t>network and may be any device that is managed by the NAC system, including</a:t>
            </a:r>
          </a:p>
          <a:p>
            <a:r>
              <a:rPr lang="en-US" sz="1200" kern="1200" baseline="0" dirty="0">
                <a:solidFill>
                  <a:schemeClr val="tx1"/>
                </a:solidFill>
                <a:latin typeface="Arial" charset="0"/>
                <a:ea typeface="ＭＳ Ｐゴシック" charset="-128"/>
                <a:cs typeface="ＭＳ Ｐゴシック" charset="-128"/>
              </a:rPr>
              <a:t>workstations, servers, printers, cameras, and other IP-enabled devices. ARs</a:t>
            </a:r>
          </a:p>
          <a:p>
            <a:r>
              <a:rPr lang="en-US" sz="1200" kern="1200" baseline="0" dirty="0">
                <a:solidFill>
                  <a:schemeClr val="tx1"/>
                </a:solidFill>
                <a:latin typeface="Arial" charset="0"/>
                <a:ea typeface="ＭＳ Ｐゴシック" charset="-128"/>
                <a:cs typeface="ＭＳ Ｐゴシック" charset="-128"/>
              </a:rPr>
              <a:t>are also referred to as supplicants , or simply, clients.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Policy server: Based on the AR’s posture and an enterprise’s defined policy,</a:t>
            </a:r>
          </a:p>
          <a:p>
            <a:r>
              <a:rPr lang="en-US" sz="1200" kern="1200" baseline="0" dirty="0">
                <a:solidFill>
                  <a:schemeClr val="tx1"/>
                </a:solidFill>
                <a:latin typeface="Arial" charset="0"/>
                <a:ea typeface="ＭＳ Ｐゴシック" charset="-128"/>
                <a:cs typeface="ＭＳ Ｐゴシック" charset="-128"/>
              </a:rPr>
              <a:t>the policy server determines what access should be granted. The policy server</a:t>
            </a:r>
          </a:p>
          <a:p>
            <a:r>
              <a:rPr lang="en-US" sz="1200" kern="1200" baseline="0" dirty="0">
                <a:solidFill>
                  <a:schemeClr val="tx1"/>
                </a:solidFill>
                <a:latin typeface="Arial" charset="0"/>
                <a:ea typeface="ＭＳ Ｐゴシック" charset="-128"/>
                <a:cs typeface="ＭＳ Ｐゴシック" charset="-128"/>
              </a:rPr>
              <a:t>often relies on backend systems, including antivirus, patch management, or a</a:t>
            </a:r>
          </a:p>
          <a:p>
            <a:r>
              <a:rPr lang="en-US" sz="1200" kern="1200" baseline="0" dirty="0">
                <a:solidFill>
                  <a:schemeClr val="tx1"/>
                </a:solidFill>
                <a:latin typeface="Arial" charset="0"/>
                <a:ea typeface="ＭＳ Ｐゴシック" charset="-128"/>
                <a:cs typeface="ＭＳ Ｐゴシック" charset="-128"/>
              </a:rPr>
              <a:t>user directory, to help determine the host’s condition.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Network access server (NAS): The NAS functions as an access control point</a:t>
            </a:r>
          </a:p>
          <a:p>
            <a:r>
              <a:rPr lang="en-US" sz="1200" kern="1200" baseline="0" dirty="0">
                <a:solidFill>
                  <a:schemeClr val="tx1"/>
                </a:solidFill>
                <a:latin typeface="Arial" charset="0"/>
                <a:ea typeface="ＭＳ Ｐゴシック" charset="-128"/>
                <a:cs typeface="ＭＳ Ｐゴシック" charset="-128"/>
              </a:rPr>
              <a:t>for users in remote locations connecting to an enterprise’s internal network.</a:t>
            </a:r>
          </a:p>
          <a:p>
            <a:r>
              <a:rPr lang="en-US" sz="1200" kern="1200" baseline="0" dirty="0">
                <a:solidFill>
                  <a:schemeClr val="tx1"/>
                </a:solidFill>
                <a:latin typeface="Arial" charset="0"/>
                <a:ea typeface="ＭＳ Ｐゴシック" charset="-128"/>
                <a:cs typeface="ＭＳ Ｐゴシック" charset="-128"/>
              </a:rPr>
              <a:t>Also called a media gateway, a remote access server (RAS), or a policy server,</a:t>
            </a:r>
          </a:p>
          <a:p>
            <a:r>
              <a:rPr lang="en-US" sz="1200" kern="1200" baseline="0" dirty="0">
                <a:solidFill>
                  <a:schemeClr val="tx1"/>
                </a:solidFill>
                <a:latin typeface="Arial" charset="0"/>
                <a:ea typeface="ＭＳ Ｐゴシック" charset="-128"/>
                <a:cs typeface="ＭＳ Ｐゴシック" charset="-128"/>
              </a:rPr>
              <a:t>an NAS may include its own authentication services or rely on a separate</a:t>
            </a:r>
          </a:p>
          <a:p>
            <a:r>
              <a:rPr lang="en-US" sz="1200" kern="1200" baseline="0" dirty="0">
                <a:solidFill>
                  <a:schemeClr val="tx1"/>
                </a:solidFill>
                <a:latin typeface="Arial" charset="0"/>
                <a:ea typeface="ＭＳ Ｐゴシック" charset="-128"/>
                <a:cs typeface="ＭＳ Ｐゴシック" charset="-128"/>
              </a:rPr>
              <a:t>authentication service from the policy server.</a:t>
            </a:r>
            <a:endParaRPr lang="en-US" dirty="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145</a:t>
            </a:fld>
            <a:endParaRPr lang="en-AU" dirty="0">
              <a:latin typeface="Arial" pitchFamily="-84" charset="0"/>
            </a:endParaRPr>
          </a:p>
        </p:txBody>
      </p:sp>
    </p:spTree>
    <p:extLst>
      <p:ext uri="{BB962C8B-B14F-4D97-AF65-F5344CB8AC3E}">
        <p14:creationId xmlns:p14="http://schemas.microsoft.com/office/powerpoint/2010/main" val="20923403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146</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Figure 5.1 is a generic network access diagram. A variety of different ARs</a:t>
            </a:r>
          </a:p>
          <a:p>
            <a:r>
              <a:rPr lang="en-US" sz="1200" kern="1200" baseline="0" dirty="0">
                <a:solidFill>
                  <a:schemeClr val="tx1"/>
                </a:solidFill>
                <a:latin typeface="Arial" charset="0"/>
                <a:ea typeface="ＭＳ Ｐゴシック" charset="-128"/>
                <a:cs typeface="ＭＳ Ｐゴシック" charset="-128"/>
              </a:rPr>
              <a:t>seek access to an enterprise network by applying to some type of NAS. The first</a:t>
            </a:r>
          </a:p>
          <a:p>
            <a:r>
              <a:rPr lang="en-US" sz="1200" kern="1200" baseline="0" dirty="0">
                <a:solidFill>
                  <a:schemeClr val="tx1"/>
                </a:solidFill>
                <a:latin typeface="Arial" charset="0"/>
                <a:ea typeface="ＭＳ Ｐゴシック" charset="-128"/>
                <a:cs typeface="ＭＳ Ｐゴシック" charset="-128"/>
              </a:rPr>
              <a:t>step is generally to authenticate the AR. Authentication typically involves some</a:t>
            </a:r>
          </a:p>
          <a:p>
            <a:r>
              <a:rPr lang="en-US" sz="1200" kern="1200" baseline="0" dirty="0">
                <a:solidFill>
                  <a:schemeClr val="tx1"/>
                </a:solidFill>
                <a:latin typeface="Arial" charset="0"/>
                <a:ea typeface="ＭＳ Ｐゴシック" charset="-128"/>
                <a:cs typeface="ＭＳ Ｐゴシック" charset="-128"/>
              </a:rPr>
              <a:t>sort of secure protocol and the use of cryptographic keys. Authentication may be</a:t>
            </a:r>
          </a:p>
          <a:p>
            <a:r>
              <a:rPr lang="en-US" sz="1200" kern="1200" baseline="0" dirty="0">
                <a:solidFill>
                  <a:schemeClr val="tx1"/>
                </a:solidFill>
                <a:latin typeface="Arial" charset="0"/>
                <a:ea typeface="ＭＳ Ｐゴシック" charset="-128"/>
                <a:cs typeface="ＭＳ Ｐゴシック" charset="-128"/>
              </a:rPr>
              <a:t>performed by the NAS, or the NAS may mediate the authentication process. In the</a:t>
            </a:r>
          </a:p>
          <a:p>
            <a:r>
              <a:rPr lang="en-US" sz="1200" kern="1200" baseline="0" dirty="0">
                <a:solidFill>
                  <a:schemeClr val="tx1"/>
                </a:solidFill>
                <a:latin typeface="Arial" charset="0"/>
                <a:ea typeface="ＭＳ Ｐゴシック" charset="-128"/>
                <a:cs typeface="ＭＳ Ｐゴシック" charset="-128"/>
              </a:rPr>
              <a:t>latter case, authentication takes place between the supplicant and an authentication</a:t>
            </a:r>
          </a:p>
          <a:p>
            <a:r>
              <a:rPr lang="en-US" sz="1200" kern="1200" baseline="0" dirty="0">
                <a:solidFill>
                  <a:schemeClr val="tx1"/>
                </a:solidFill>
                <a:latin typeface="Arial" charset="0"/>
                <a:ea typeface="ＭＳ Ｐゴシック" charset="-128"/>
                <a:cs typeface="ＭＳ Ｐゴシック" charset="-128"/>
              </a:rPr>
              <a:t>server that is part of the policy server or that is accessed by the policy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authentication process serves a number of purposes. It verifies a supplicant’s</a:t>
            </a:r>
          </a:p>
          <a:p>
            <a:r>
              <a:rPr lang="en-US" sz="1200" kern="1200" baseline="0" dirty="0">
                <a:solidFill>
                  <a:schemeClr val="tx1"/>
                </a:solidFill>
                <a:latin typeface="Arial" charset="0"/>
                <a:ea typeface="ＭＳ Ｐゴシック" charset="-128"/>
                <a:cs typeface="ＭＳ Ｐゴシック" charset="-128"/>
              </a:rPr>
              <a:t>claimed identity, which enables the policy server to determine what access</a:t>
            </a:r>
          </a:p>
          <a:p>
            <a:r>
              <a:rPr lang="en-US" sz="1200" kern="1200" baseline="0" dirty="0">
                <a:solidFill>
                  <a:schemeClr val="tx1"/>
                </a:solidFill>
                <a:latin typeface="Arial" charset="0"/>
                <a:ea typeface="ＭＳ Ｐゴシック" charset="-128"/>
                <a:cs typeface="ＭＳ Ｐゴシック" charset="-128"/>
              </a:rPr>
              <a:t>privileges, if any, the AR may have. The authentication exchange may result in the</a:t>
            </a:r>
          </a:p>
          <a:p>
            <a:r>
              <a:rPr lang="en-US" sz="1200" kern="1200" baseline="0" dirty="0">
                <a:solidFill>
                  <a:schemeClr val="tx1"/>
                </a:solidFill>
                <a:latin typeface="Arial" charset="0"/>
                <a:ea typeface="ＭＳ Ｐゴシック" charset="-128"/>
                <a:cs typeface="ＭＳ Ｐゴシック" charset="-128"/>
              </a:rPr>
              <a:t>establishment of session keys to enable future secure communication between the</a:t>
            </a:r>
          </a:p>
          <a:p>
            <a:r>
              <a:rPr lang="en-US" sz="1200" kern="1200" baseline="0" dirty="0">
                <a:solidFill>
                  <a:schemeClr val="tx1"/>
                </a:solidFill>
                <a:latin typeface="Arial" charset="0"/>
                <a:ea typeface="ＭＳ Ｐゴシック" charset="-128"/>
                <a:cs typeface="ＭＳ Ｐゴシック" charset="-128"/>
              </a:rPr>
              <a:t>supplicant and resources on the enterprise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Typically, the policy server or a supporting server will perform checks on the</a:t>
            </a:r>
          </a:p>
          <a:p>
            <a:r>
              <a:rPr lang="en-US" sz="1200" kern="1200" baseline="0" dirty="0">
                <a:solidFill>
                  <a:schemeClr val="tx1"/>
                </a:solidFill>
                <a:latin typeface="Arial" charset="0"/>
                <a:ea typeface="ＭＳ Ｐゴシック" charset="-128"/>
                <a:cs typeface="ＭＳ Ｐゴシック" charset="-128"/>
              </a:rPr>
              <a:t>AR to determine if it should be permitted interactive remote access connectivity.</a:t>
            </a:r>
          </a:p>
          <a:p>
            <a:r>
              <a:rPr lang="en-US" sz="1200" kern="1200" baseline="0" dirty="0">
                <a:solidFill>
                  <a:schemeClr val="tx1"/>
                </a:solidFill>
                <a:latin typeface="Arial" charset="0"/>
                <a:ea typeface="ＭＳ Ｐゴシック" charset="-128"/>
                <a:cs typeface="ＭＳ Ｐゴシック" charset="-128"/>
              </a:rPr>
              <a:t>These checks—sometimes called health, suitability, screening, or assessment</a:t>
            </a:r>
          </a:p>
          <a:p>
            <a:r>
              <a:rPr lang="en-US" sz="1200" kern="1200" baseline="0" dirty="0">
                <a:solidFill>
                  <a:schemeClr val="tx1"/>
                </a:solidFill>
                <a:latin typeface="Arial" charset="0"/>
                <a:ea typeface="ＭＳ Ｐゴシック" charset="-128"/>
                <a:cs typeface="ＭＳ Ｐゴシック" charset="-128"/>
              </a:rPr>
              <a:t>checks—require software on the user’s system to verify compliance with certain requirements</a:t>
            </a:r>
          </a:p>
          <a:p>
            <a:r>
              <a:rPr lang="en-US" sz="1200" kern="1200" baseline="0" dirty="0">
                <a:solidFill>
                  <a:schemeClr val="tx1"/>
                </a:solidFill>
                <a:latin typeface="Arial" charset="0"/>
                <a:ea typeface="ＭＳ Ｐゴシック" charset="-128"/>
                <a:cs typeface="ＭＳ Ｐゴシック" charset="-128"/>
              </a:rPr>
              <a:t>from the organization’s secure configuration baseline. For example, the</a:t>
            </a:r>
          </a:p>
          <a:p>
            <a:r>
              <a:rPr lang="en-US" sz="1200" kern="1200" baseline="0" dirty="0">
                <a:solidFill>
                  <a:schemeClr val="tx1"/>
                </a:solidFill>
                <a:latin typeface="Arial" charset="0"/>
                <a:ea typeface="ＭＳ Ｐゴシック" charset="-128"/>
                <a:cs typeface="ＭＳ Ｐゴシック" charset="-128"/>
              </a:rPr>
              <a:t>user’s antimalware software must be up-to-date, the operating system must be fully</a:t>
            </a:r>
          </a:p>
          <a:p>
            <a:r>
              <a:rPr lang="en-US" sz="1200" kern="1200" baseline="0" dirty="0">
                <a:solidFill>
                  <a:schemeClr val="tx1"/>
                </a:solidFill>
                <a:latin typeface="Arial" charset="0"/>
                <a:ea typeface="ＭＳ Ｐゴシック" charset="-128"/>
                <a:cs typeface="ＭＳ Ｐゴシック" charset="-128"/>
              </a:rPr>
              <a:t>patched, and the remote computer must be owned and controlled by the organization.</a:t>
            </a:r>
          </a:p>
          <a:p>
            <a:r>
              <a:rPr lang="en-US" sz="1200" kern="1200" baseline="0" dirty="0">
                <a:solidFill>
                  <a:schemeClr val="tx1"/>
                </a:solidFill>
                <a:latin typeface="Arial" charset="0"/>
                <a:ea typeface="ＭＳ Ｐゴシック" charset="-128"/>
                <a:cs typeface="ＭＳ Ｐゴシック" charset="-128"/>
              </a:rPr>
              <a:t>These checks should be performed before granting the AR access to the enterprise</a:t>
            </a:r>
          </a:p>
          <a:p>
            <a:r>
              <a:rPr lang="en-US" sz="1200" kern="1200" baseline="0" dirty="0">
                <a:solidFill>
                  <a:schemeClr val="tx1"/>
                </a:solidFill>
                <a:latin typeface="Arial" charset="0"/>
                <a:ea typeface="ＭＳ Ｐゴシック" charset="-128"/>
                <a:cs typeface="ＭＳ Ｐゴシック" charset="-128"/>
              </a:rPr>
              <a:t>network. Based on the results of these checks, the organization can determine</a:t>
            </a:r>
          </a:p>
          <a:p>
            <a:r>
              <a:rPr lang="en-US" sz="1200" kern="1200" baseline="0" dirty="0">
                <a:solidFill>
                  <a:schemeClr val="tx1"/>
                </a:solidFill>
                <a:latin typeface="Arial" charset="0"/>
                <a:ea typeface="ＭＳ Ｐゴシック" charset="-128"/>
                <a:cs typeface="ＭＳ Ｐゴシック" charset="-128"/>
              </a:rPr>
              <a:t>whether the remote computer should be permitted to use interactive remote access.</a:t>
            </a:r>
          </a:p>
          <a:p>
            <a:r>
              <a:rPr lang="en-US" sz="1200" kern="1200" baseline="0" dirty="0">
                <a:solidFill>
                  <a:schemeClr val="tx1"/>
                </a:solidFill>
                <a:latin typeface="Arial" charset="0"/>
                <a:ea typeface="ＭＳ Ｐゴシック" charset="-128"/>
                <a:cs typeface="ＭＳ Ｐゴシック" charset="-128"/>
              </a:rPr>
              <a:t>If the user has acceptable authorization credentials but the remote computer does</a:t>
            </a:r>
          </a:p>
          <a:p>
            <a:r>
              <a:rPr lang="en-US" sz="1200" kern="1200" baseline="0" dirty="0">
                <a:solidFill>
                  <a:schemeClr val="tx1"/>
                </a:solidFill>
                <a:latin typeface="Arial" charset="0"/>
                <a:ea typeface="ＭＳ Ｐゴシック" charset="-128"/>
                <a:cs typeface="ＭＳ Ｐゴシック" charset="-128"/>
              </a:rPr>
              <a:t>not pass the health check, the user and remote computer should be denied network</a:t>
            </a:r>
          </a:p>
          <a:p>
            <a:r>
              <a:rPr lang="en-US" sz="1200" kern="1200" baseline="0" dirty="0">
                <a:solidFill>
                  <a:schemeClr val="tx1"/>
                </a:solidFill>
                <a:latin typeface="Arial" charset="0"/>
                <a:ea typeface="ＭＳ Ｐゴシック" charset="-128"/>
                <a:cs typeface="ＭＳ Ｐゴシック" charset="-128"/>
              </a:rPr>
              <a:t>access or have limited access to a quarantine network so that authorized personnel</a:t>
            </a:r>
          </a:p>
          <a:p>
            <a:r>
              <a:rPr lang="en-US" sz="1200" kern="1200" baseline="0" dirty="0">
                <a:solidFill>
                  <a:schemeClr val="tx1"/>
                </a:solidFill>
                <a:latin typeface="Arial" charset="0"/>
                <a:ea typeface="ＭＳ Ｐゴシック" charset="-128"/>
                <a:cs typeface="ＭＳ Ｐゴシック" charset="-128"/>
              </a:rPr>
              <a:t>can fix the security deficiencies. Figure 5.1 indicates that the quarantine portion of</a:t>
            </a:r>
          </a:p>
          <a:p>
            <a:r>
              <a:rPr lang="en-US" sz="1200" kern="1200" baseline="0" dirty="0">
                <a:solidFill>
                  <a:schemeClr val="tx1"/>
                </a:solidFill>
                <a:latin typeface="Arial" charset="0"/>
                <a:ea typeface="ＭＳ Ｐゴシック" charset="-128"/>
                <a:cs typeface="ＭＳ Ｐゴシック" charset="-128"/>
              </a:rPr>
              <a:t>the enterprise network consists of the policy server and related AR suitability servers.</a:t>
            </a:r>
          </a:p>
          <a:p>
            <a:r>
              <a:rPr lang="en-US" sz="1200" kern="1200" baseline="0" dirty="0">
                <a:solidFill>
                  <a:schemeClr val="tx1"/>
                </a:solidFill>
                <a:latin typeface="Arial" charset="0"/>
                <a:ea typeface="ＭＳ Ｐゴシック" charset="-128"/>
                <a:cs typeface="ＭＳ Ｐゴシック" charset="-128"/>
              </a:rPr>
              <a:t>There may also be application servers that do not require the normal security</a:t>
            </a:r>
          </a:p>
          <a:p>
            <a:r>
              <a:rPr lang="en-US" sz="1200" kern="1200" baseline="0" dirty="0">
                <a:solidFill>
                  <a:schemeClr val="tx1"/>
                </a:solidFill>
                <a:latin typeface="Arial" charset="0"/>
                <a:ea typeface="ＭＳ Ｐゴシック" charset="-128"/>
                <a:cs typeface="ＭＳ Ｐゴシック" charset="-128"/>
              </a:rPr>
              <a:t>threshold be met.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Once an AR has been authenticated and cleared for a certain level of access</a:t>
            </a:r>
          </a:p>
          <a:p>
            <a:r>
              <a:rPr lang="en-US" sz="1200" kern="1200" baseline="0" dirty="0">
                <a:solidFill>
                  <a:schemeClr val="tx1"/>
                </a:solidFill>
                <a:latin typeface="Arial" charset="0"/>
                <a:ea typeface="ＭＳ Ｐゴシック" charset="-128"/>
                <a:cs typeface="ＭＳ Ｐゴシック" charset="-128"/>
              </a:rPr>
              <a:t>to the enterprise network, the NAS can enable the AR to interact with resources in</a:t>
            </a:r>
          </a:p>
          <a:p>
            <a:r>
              <a:rPr lang="en-US" sz="1200" kern="1200" baseline="0" dirty="0">
                <a:solidFill>
                  <a:schemeClr val="tx1"/>
                </a:solidFill>
                <a:latin typeface="Arial" charset="0"/>
                <a:ea typeface="ＭＳ Ｐゴシック" charset="-128"/>
                <a:cs typeface="ＭＳ Ｐゴシック" charset="-128"/>
              </a:rPr>
              <a:t>the enterprise network. The NAS may mediate every exchange to enforce a security</a:t>
            </a:r>
          </a:p>
          <a:p>
            <a:r>
              <a:rPr lang="en-US" sz="1200" kern="1200" baseline="0" dirty="0">
                <a:solidFill>
                  <a:schemeClr val="tx1"/>
                </a:solidFill>
                <a:latin typeface="Arial" charset="0"/>
                <a:ea typeface="ＭＳ Ｐゴシック" charset="-128"/>
                <a:cs typeface="ＭＳ Ｐゴシック" charset="-128"/>
              </a:rPr>
              <a:t>policy for this AR, or may use other methods to limit the privileges of the AR.</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46326774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ＭＳ Ｐゴシック" charset="-128"/>
                <a:cs typeface="ＭＳ Ｐゴシック" charset="-128"/>
              </a:rPr>
              <a:t> Enforcement methods are the actions that are applied to ARs to regulate access</a:t>
            </a:r>
          </a:p>
          <a:p>
            <a:r>
              <a:rPr lang="en-US" sz="1200" kern="1200" baseline="0" dirty="0">
                <a:solidFill>
                  <a:schemeClr val="tx1"/>
                </a:solidFill>
                <a:latin typeface="Arial" charset="0"/>
                <a:ea typeface="ＭＳ Ｐゴシック" charset="-128"/>
                <a:cs typeface="ＭＳ Ｐゴシック" charset="-128"/>
              </a:rPr>
              <a:t>to the enterprise network. Many vendors support multiple enforcement methods</a:t>
            </a:r>
          </a:p>
          <a:p>
            <a:r>
              <a:rPr lang="en-US" sz="1200" kern="1200" baseline="0" dirty="0">
                <a:solidFill>
                  <a:schemeClr val="tx1"/>
                </a:solidFill>
                <a:latin typeface="Arial" charset="0"/>
                <a:ea typeface="ＭＳ Ｐゴシック" charset="-128"/>
                <a:cs typeface="ＭＳ Ｐゴシック" charset="-128"/>
              </a:rPr>
              <a:t>simultaneously, allowing the customer to tailor the configuration by using one or a</a:t>
            </a:r>
          </a:p>
          <a:p>
            <a:r>
              <a:rPr lang="en-US" sz="1200" kern="1200" baseline="0" dirty="0">
                <a:solidFill>
                  <a:schemeClr val="tx1"/>
                </a:solidFill>
                <a:latin typeface="Arial" charset="0"/>
                <a:ea typeface="ＭＳ Ｐゴシック" charset="-128"/>
                <a:cs typeface="ＭＳ Ｐゴシック" charset="-128"/>
              </a:rPr>
              <a:t>combination of methods. The following are common NAC enforcement methods.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IEEE 802.1X: This is a link layer protocol that enforces authorization before</a:t>
            </a:r>
          </a:p>
          <a:p>
            <a:r>
              <a:rPr lang="en-US" sz="1200" kern="1200" baseline="0" dirty="0">
                <a:solidFill>
                  <a:schemeClr val="tx1"/>
                </a:solidFill>
                <a:latin typeface="Arial" charset="0"/>
                <a:ea typeface="ＭＳ Ｐゴシック" charset="-128"/>
                <a:cs typeface="ＭＳ Ｐゴシック" charset="-128"/>
              </a:rPr>
              <a:t>a port is assigned an IP address. IEEE 802.1X makes use of the Extensible</a:t>
            </a:r>
          </a:p>
          <a:p>
            <a:r>
              <a:rPr lang="en-US" sz="1200" kern="1200" baseline="0" dirty="0">
                <a:solidFill>
                  <a:schemeClr val="tx1"/>
                </a:solidFill>
                <a:latin typeface="Arial" charset="0"/>
                <a:ea typeface="ＭＳ Ｐゴシック" charset="-128"/>
                <a:cs typeface="ＭＳ Ｐゴシック" charset="-128"/>
              </a:rPr>
              <a:t>Authentication Protocol for the authentication process. Sections 5.2 and</a:t>
            </a:r>
          </a:p>
          <a:p>
            <a:r>
              <a:rPr lang="en-US" sz="1200" kern="1200" baseline="0" dirty="0">
                <a:solidFill>
                  <a:schemeClr val="tx1"/>
                </a:solidFill>
                <a:latin typeface="Arial" charset="0"/>
                <a:ea typeface="ＭＳ Ｐゴシック" charset="-128"/>
                <a:cs typeface="ＭＳ Ｐゴシック" charset="-128"/>
              </a:rPr>
              <a:t>5.3 cover the Extensible Authentication Protocol and IEEE 802.1X,</a:t>
            </a:r>
          </a:p>
          <a:p>
            <a:r>
              <a:rPr lang="en-US" sz="1200" kern="1200" baseline="0" dirty="0">
                <a:solidFill>
                  <a:schemeClr val="tx1"/>
                </a:solidFill>
                <a:latin typeface="Arial" charset="0"/>
                <a:ea typeface="ＭＳ Ｐゴシック" charset="-128"/>
                <a:cs typeface="ＭＳ Ｐゴシック" charset="-128"/>
              </a:rPr>
              <a:t>respectively.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Virtual local area networks (VLANs): In this approach, the enterprise network,</a:t>
            </a:r>
          </a:p>
          <a:p>
            <a:r>
              <a:rPr lang="en-US" sz="1200" kern="1200" baseline="0" dirty="0">
                <a:solidFill>
                  <a:schemeClr val="tx1"/>
                </a:solidFill>
                <a:latin typeface="Arial" charset="0"/>
                <a:ea typeface="ＭＳ Ｐゴシック" charset="-128"/>
                <a:cs typeface="ＭＳ Ｐゴシック" charset="-128"/>
              </a:rPr>
              <a:t>consisting of an interconnected set of LANs, is segmented logically</a:t>
            </a:r>
          </a:p>
          <a:p>
            <a:r>
              <a:rPr lang="en-US" sz="1200" kern="1200" baseline="0" dirty="0">
                <a:solidFill>
                  <a:schemeClr val="tx1"/>
                </a:solidFill>
                <a:latin typeface="Arial" charset="0"/>
                <a:ea typeface="ＭＳ Ｐゴシック" charset="-128"/>
                <a:cs typeface="ＭＳ Ｐゴシック" charset="-128"/>
              </a:rPr>
              <a:t>into a number of virtual LANs. The NAC system decides to which of the</a:t>
            </a:r>
          </a:p>
          <a:p>
            <a:r>
              <a:rPr lang="en-US" sz="1200" kern="1200" baseline="0" dirty="0">
                <a:solidFill>
                  <a:schemeClr val="tx1"/>
                </a:solidFill>
                <a:latin typeface="Arial" charset="0"/>
                <a:ea typeface="ＭＳ Ｐゴシック" charset="-128"/>
                <a:cs typeface="ＭＳ Ｐゴシック" charset="-128"/>
              </a:rPr>
              <a:t> network’s VLANs it will direct an AR, based on whether the device needs</a:t>
            </a:r>
          </a:p>
          <a:p>
            <a:r>
              <a:rPr lang="en-US" sz="1200" kern="1200" baseline="0" dirty="0">
                <a:solidFill>
                  <a:schemeClr val="tx1"/>
                </a:solidFill>
                <a:latin typeface="Arial" charset="0"/>
                <a:ea typeface="ＭＳ Ｐゴシック" charset="-128"/>
                <a:cs typeface="ＭＳ Ｐゴシック" charset="-128"/>
              </a:rPr>
              <a:t>security remediation, Internet access only, or some level of network access to</a:t>
            </a:r>
          </a:p>
          <a:p>
            <a:r>
              <a:rPr lang="en-US" sz="1200" kern="1200" baseline="0" dirty="0">
                <a:solidFill>
                  <a:schemeClr val="tx1"/>
                </a:solidFill>
                <a:latin typeface="Arial" charset="0"/>
                <a:ea typeface="ＭＳ Ｐゴシック" charset="-128"/>
                <a:cs typeface="ＭＳ Ｐゴシック" charset="-128"/>
              </a:rPr>
              <a:t>enterprise resources. VLANs can be created dynamically and VLAN membership,</a:t>
            </a:r>
          </a:p>
          <a:p>
            <a:r>
              <a:rPr lang="en-US" sz="1200" kern="1200" baseline="0" dirty="0">
                <a:solidFill>
                  <a:schemeClr val="tx1"/>
                </a:solidFill>
                <a:latin typeface="Arial" charset="0"/>
                <a:ea typeface="ＭＳ Ｐゴシック" charset="-128"/>
                <a:cs typeface="ＭＳ Ｐゴシック" charset="-128"/>
              </a:rPr>
              <a:t>of both enterprise servers and ARs, may overlap. That is, an enterprise</a:t>
            </a:r>
          </a:p>
          <a:p>
            <a:r>
              <a:rPr lang="en-US" sz="1200" kern="1200" baseline="0" dirty="0">
                <a:solidFill>
                  <a:schemeClr val="tx1"/>
                </a:solidFill>
                <a:latin typeface="Arial" charset="0"/>
                <a:ea typeface="ＭＳ Ｐゴシック" charset="-128"/>
                <a:cs typeface="ＭＳ Ｐゴシック" charset="-128"/>
              </a:rPr>
              <a:t>server or an AR may belong to more than one VLAN.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Firewall: A firewall provides a form of NAC by allowing or denying network</a:t>
            </a:r>
          </a:p>
          <a:p>
            <a:r>
              <a:rPr lang="en-US" sz="1200" kern="1200" baseline="0" dirty="0">
                <a:solidFill>
                  <a:schemeClr val="tx1"/>
                </a:solidFill>
                <a:latin typeface="Arial" charset="0"/>
                <a:ea typeface="ＭＳ Ｐゴシック" charset="-128"/>
                <a:cs typeface="ＭＳ Ｐゴシック" charset="-128"/>
              </a:rPr>
              <a:t>traffic between an enterprise host and an external user. Firewalls are discussed</a:t>
            </a:r>
          </a:p>
          <a:p>
            <a:r>
              <a:rPr lang="en-US" sz="1200" kern="1200" baseline="0" dirty="0">
                <a:solidFill>
                  <a:schemeClr val="tx1"/>
                </a:solidFill>
                <a:latin typeface="Arial" charset="0"/>
                <a:ea typeface="ＭＳ Ｐゴシック" charset="-128"/>
                <a:cs typeface="ＭＳ Ｐゴシック" charset="-128"/>
              </a:rPr>
              <a:t>in Chapter 12.</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DHCP management: The Dynamic Host Configuration Protocol (DHCP) is</a:t>
            </a:r>
          </a:p>
          <a:p>
            <a:r>
              <a:rPr lang="en-US" sz="1200" kern="1200" baseline="0" dirty="0">
                <a:solidFill>
                  <a:schemeClr val="tx1"/>
                </a:solidFill>
                <a:latin typeface="Arial" charset="0"/>
                <a:ea typeface="ＭＳ Ｐゴシック" charset="-128"/>
                <a:cs typeface="ＭＳ Ｐゴシック" charset="-128"/>
              </a:rPr>
              <a:t>an Internet protocol that enables dynamic allocation of IP addresses to hosts.</a:t>
            </a:r>
          </a:p>
          <a:p>
            <a:r>
              <a:rPr lang="en-US" sz="1200" kern="1200" baseline="0" dirty="0">
                <a:solidFill>
                  <a:schemeClr val="tx1"/>
                </a:solidFill>
                <a:latin typeface="Arial" charset="0"/>
                <a:ea typeface="ＭＳ Ｐゴシック" charset="-128"/>
                <a:cs typeface="ＭＳ Ｐゴシック" charset="-128"/>
              </a:rPr>
              <a:t>A DHCP server intercepts DHCP requests and assigns IP addresses instead.</a:t>
            </a:r>
          </a:p>
          <a:p>
            <a:r>
              <a:rPr lang="en-US" sz="1200" kern="1200" baseline="0" dirty="0">
                <a:solidFill>
                  <a:schemeClr val="tx1"/>
                </a:solidFill>
                <a:latin typeface="Arial" charset="0"/>
                <a:ea typeface="ＭＳ Ｐゴシック" charset="-128"/>
                <a:cs typeface="ＭＳ Ｐゴシック" charset="-128"/>
              </a:rPr>
              <a:t>Thus, NAC enforcement occurs at the IP layer based on subnet and IP assignment.</a:t>
            </a:r>
          </a:p>
          <a:p>
            <a:r>
              <a:rPr lang="en-US" sz="1200" kern="1200" baseline="0" dirty="0">
                <a:solidFill>
                  <a:schemeClr val="tx1"/>
                </a:solidFill>
                <a:latin typeface="Arial" charset="0"/>
                <a:ea typeface="ＭＳ Ｐゴシック" charset="-128"/>
                <a:cs typeface="ＭＳ Ｐゴシック" charset="-128"/>
              </a:rPr>
              <a:t>A DCHP server is easy to install and configure, but is subject to various</a:t>
            </a:r>
          </a:p>
          <a:p>
            <a:r>
              <a:rPr lang="en-US" sz="1200" kern="1200" baseline="0" dirty="0">
                <a:solidFill>
                  <a:schemeClr val="tx1"/>
                </a:solidFill>
                <a:latin typeface="Arial" charset="0"/>
                <a:ea typeface="ＭＳ Ｐゴシック" charset="-128"/>
                <a:cs typeface="ＭＳ Ｐゴシック" charset="-128"/>
              </a:rPr>
              <a:t>forms of IP spoofing, providing limited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There are a number of other enforcement methods available from vendors.</a:t>
            </a:r>
          </a:p>
          <a:p>
            <a:r>
              <a:rPr lang="en-US" sz="1200" kern="1200" baseline="0" dirty="0">
                <a:solidFill>
                  <a:schemeClr val="tx1"/>
                </a:solidFill>
                <a:latin typeface="Arial" charset="0"/>
                <a:ea typeface="ＭＳ Ｐゴシック" charset="-128"/>
                <a:cs typeface="ＭＳ Ｐゴシック" charset="-128"/>
              </a:rPr>
              <a:t>The ones in the preceding list are perhaps the most common, and IEEE 802.1X is by</a:t>
            </a:r>
          </a:p>
          <a:p>
            <a:r>
              <a:rPr lang="en-US" sz="1200" kern="1200" baseline="0" dirty="0">
                <a:solidFill>
                  <a:schemeClr val="tx1"/>
                </a:solidFill>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147</a:t>
            </a:fld>
            <a:endParaRPr lang="en-AU" dirty="0"/>
          </a:p>
        </p:txBody>
      </p:sp>
    </p:spTree>
    <p:extLst>
      <p:ext uri="{BB962C8B-B14F-4D97-AF65-F5344CB8AC3E}">
        <p14:creationId xmlns:p14="http://schemas.microsoft.com/office/powerpoint/2010/main" val="34012443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Extensible Authentication Protocol (EAP), defined in RFC 3748, acts as a</a:t>
            </a:r>
          </a:p>
          <a:p>
            <a:r>
              <a:rPr lang="en-US" sz="1200" kern="1200" baseline="0" dirty="0">
                <a:solidFill>
                  <a:schemeClr val="tx1"/>
                </a:solidFill>
                <a:latin typeface="Arial" charset="0"/>
                <a:ea typeface="ＭＳ Ｐゴシック" charset="-128"/>
                <a:cs typeface="ＭＳ Ｐゴシック" charset="-128"/>
              </a:rPr>
              <a:t>framework for network access and authentication protocols. EAP provides a set</a:t>
            </a:r>
          </a:p>
          <a:p>
            <a:r>
              <a:rPr lang="en-US" sz="1200" kern="1200" baseline="0" dirty="0">
                <a:solidFill>
                  <a:schemeClr val="tx1"/>
                </a:solidFill>
                <a:latin typeface="Arial" charset="0"/>
                <a:ea typeface="ＭＳ Ｐゴシック" charset="-128"/>
                <a:cs typeface="ＭＳ Ｐゴシック" charset="-128"/>
              </a:rPr>
              <a:t>of protocol messages that can encapsulate various authentication methods to be</a:t>
            </a:r>
          </a:p>
          <a:p>
            <a:r>
              <a:rPr lang="en-US" sz="1200" kern="1200" baseline="0" dirty="0">
                <a:solidFill>
                  <a:schemeClr val="tx1"/>
                </a:solidFill>
                <a:latin typeface="Arial" charset="0"/>
                <a:ea typeface="ＭＳ Ｐゴシック" charset="-128"/>
                <a:cs typeface="ＭＳ Ｐゴシック" charset="-128"/>
              </a:rPr>
              <a:t>used between a client and an authentication server. EAP can operate over a variety</a:t>
            </a:r>
          </a:p>
          <a:p>
            <a:r>
              <a:rPr lang="en-US" sz="1200" kern="1200" baseline="0" dirty="0">
                <a:solidFill>
                  <a:schemeClr val="tx1"/>
                </a:solidFill>
                <a:latin typeface="Arial" charset="0"/>
                <a:ea typeface="ＭＳ Ｐゴシック" charset="-128"/>
                <a:cs typeface="ＭＳ Ｐゴシック" charset="-128"/>
              </a:rPr>
              <a:t>of network and link level facilities, including point-to-point links, LANs, and</a:t>
            </a:r>
          </a:p>
          <a:p>
            <a:r>
              <a:rPr lang="en-US" sz="1200" kern="1200" baseline="0" dirty="0">
                <a:solidFill>
                  <a:schemeClr val="tx1"/>
                </a:solidFill>
                <a:latin typeface="Arial" charset="0"/>
                <a:ea typeface="ＭＳ Ｐゴシック" charset="-128"/>
                <a:cs typeface="ＭＳ Ｐゴシック" charset="-128"/>
              </a:rPr>
              <a:t>other networks, and can accommodate the authentication needs of the various</a:t>
            </a:r>
          </a:p>
          <a:p>
            <a:r>
              <a:rPr lang="en-US" sz="1200" kern="1200" baseline="0" dirty="0">
                <a:solidFill>
                  <a:schemeClr val="tx1"/>
                </a:solidFill>
                <a:latin typeface="Arial" charset="0"/>
                <a:ea typeface="ＭＳ Ｐゴシック" charset="-128"/>
                <a:cs typeface="ＭＳ Ｐゴシック" charset="-128"/>
              </a:rPr>
              <a:t>links and networks. Figure 5.2 illustrates the protocol layers that form the context</a:t>
            </a:r>
          </a:p>
          <a:p>
            <a:r>
              <a:rPr lang="en-US" sz="1200" kern="1200" baseline="0" dirty="0">
                <a:solidFill>
                  <a:schemeClr val="tx1"/>
                </a:solidFill>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148</a:t>
            </a:fld>
            <a:endParaRPr lang="en-AU" dirty="0"/>
          </a:p>
        </p:txBody>
      </p:sp>
    </p:spTree>
    <p:extLst>
      <p:ext uri="{BB962C8B-B14F-4D97-AF65-F5344CB8AC3E}">
        <p14:creationId xmlns:p14="http://schemas.microsoft.com/office/powerpoint/2010/main" val="7362645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Arial" charset="0"/>
                <a:ea typeface="ＭＳ Ｐゴシック" charset="-128"/>
                <a:cs typeface="ＭＳ Ｐゴシック" charset="-128"/>
              </a:rPr>
              <a:t> EAP supports multiple authentication methods. This is what is meant by referring to</a:t>
            </a:r>
          </a:p>
          <a:p>
            <a:r>
              <a:rPr lang="en-US" sz="1200" kern="1200" baseline="0" dirty="0">
                <a:solidFill>
                  <a:schemeClr val="tx1"/>
                </a:solidFill>
                <a:latin typeface="Arial" charset="0"/>
                <a:ea typeface="ＭＳ Ｐゴシック" charset="-128"/>
                <a:cs typeface="ＭＳ Ｐゴシック" charset="-128"/>
              </a:rPr>
              <a:t>EAP as extensible . EAP provides a generic transport service for the exchange of authentication</a:t>
            </a:r>
          </a:p>
          <a:p>
            <a:r>
              <a:rPr lang="en-US" sz="1200" kern="1200" baseline="0" dirty="0">
                <a:solidFill>
                  <a:schemeClr val="tx1"/>
                </a:solidFill>
                <a:latin typeface="Arial" charset="0"/>
                <a:ea typeface="ＭＳ Ｐゴシック" charset="-128"/>
                <a:cs typeface="ＭＳ Ｐゴシック" charset="-128"/>
              </a:rPr>
              <a:t>information between a client system and an authentication server. The</a:t>
            </a:r>
          </a:p>
          <a:p>
            <a:r>
              <a:rPr lang="en-US" sz="1200" kern="1200" baseline="0" dirty="0">
                <a:solidFill>
                  <a:schemeClr val="tx1"/>
                </a:solidFill>
                <a:latin typeface="Arial" charset="0"/>
                <a:ea typeface="ＭＳ Ｐゴシック" charset="-128"/>
                <a:cs typeface="ＭＳ Ｐゴシック" charset="-128"/>
              </a:rPr>
              <a:t>basic EAP transport service is extended by using a specific authentication protocol,</a:t>
            </a:r>
          </a:p>
          <a:p>
            <a:r>
              <a:rPr lang="en-US" sz="1200" kern="1200" baseline="0" dirty="0">
                <a:solidFill>
                  <a:schemeClr val="tx1"/>
                </a:solidFill>
                <a:latin typeface="Arial" charset="0"/>
                <a:ea typeface="ＭＳ Ｐゴシック" charset="-128"/>
                <a:cs typeface="ＭＳ Ｐゴシック" charset="-128"/>
              </a:rPr>
              <a:t>or method, that is installed in both the EAP client and the authentication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Numerous methods have been defined to work over EAP. The following are</a:t>
            </a:r>
          </a:p>
          <a:p>
            <a:r>
              <a:rPr lang="en-US" sz="1200" kern="1200" baseline="0" dirty="0">
                <a:solidFill>
                  <a:schemeClr val="tx1"/>
                </a:solidFill>
                <a:latin typeface="Arial" charset="0"/>
                <a:ea typeface="ＭＳ Ｐゴシック" charset="-128"/>
                <a:cs typeface="ＭＳ Ｐゴシック" charset="-128"/>
              </a:rPr>
              <a:t>commonly supported EAP methods: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EAP-TLS (EAP Transport Layer Security): EAP-TLS (RFC 5216) defines</a:t>
            </a:r>
          </a:p>
          <a:p>
            <a:r>
              <a:rPr lang="en-US" sz="1200" kern="1200" baseline="0" dirty="0">
                <a:solidFill>
                  <a:schemeClr val="tx1"/>
                </a:solidFill>
                <a:latin typeface="Arial" charset="0"/>
                <a:ea typeface="ＭＳ Ｐゴシック" charset="-128"/>
                <a:cs typeface="ＭＳ Ｐゴシック" charset="-128"/>
              </a:rPr>
              <a:t>how the TLS protocol (described in Chapter 6) can be encapsulated in EAP</a:t>
            </a:r>
          </a:p>
          <a:p>
            <a:r>
              <a:rPr lang="en-US" sz="1200" kern="1200" baseline="0" dirty="0">
                <a:solidFill>
                  <a:schemeClr val="tx1"/>
                </a:solidFill>
                <a:latin typeface="Arial" charset="0"/>
                <a:ea typeface="ＭＳ Ｐゴシック" charset="-128"/>
                <a:cs typeface="ＭＳ Ｐゴシック" charset="-128"/>
              </a:rPr>
              <a:t>messages. EAP-TLS uses the handshake protocol in TLS, not its encryption</a:t>
            </a:r>
          </a:p>
          <a:p>
            <a:r>
              <a:rPr lang="en-US" sz="1200" kern="1200" baseline="0" dirty="0">
                <a:solidFill>
                  <a:schemeClr val="tx1"/>
                </a:solidFill>
                <a:latin typeface="Arial" charset="0"/>
                <a:ea typeface="ＭＳ Ｐゴシック" charset="-128"/>
                <a:cs typeface="ＭＳ Ｐゴシック" charset="-128"/>
              </a:rPr>
              <a:t>method. Client and server authenticate each other using digital certificates.</a:t>
            </a:r>
          </a:p>
          <a:p>
            <a:r>
              <a:rPr lang="en-US" sz="1200" kern="1200" baseline="0" dirty="0">
                <a:solidFill>
                  <a:schemeClr val="tx1"/>
                </a:solidFill>
                <a:latin typeface="Arial" charset="0"/>
                <a:ea typeface="ＭＳ Ｐゴシック" charset="-128"/>
                <a:cs typeface="ＭＳ Ｐゴシック" charset="-128"/>
              </a:rPr>
              <a:t>Client generates a pre-master secret key by encrypting a random number with</a:t>
            </a:r>
          </a:p>
          <a:p>
            <a:r>
              <a:rPr lang="en-US" sz="1200" kern="1200" baseline="0" dirty="0">
                <a:solidFill>
                  <a:schemeClr val="tx1"/>
                </a:solidFill>
                <a:latin typeface="Arial" charset="0"/>
                <a:ea typeface="ＭＳ Ｐゴシック" charset="-128"/>
                <a:cs typeface="ＭＳ Ｐゴシック" charset="-128"/>
              </a:rPr>
              <a:t>the server’s public key and sends it to the server. Both client and server use</a:t>
            </a:r>
          </a:p>
          <a:p>
            <a:r>
              <a:rPr lang="en-US" sz="1200" kern="1200" baseline="0" dirty="0">
                <a:solidFill>
                  <a:schemeClr val="tx1"/>
                </a:solidFill>
                <a:latin typeface="Arial" charset="0"/>
                <a:ea typeface="ＭＳ Ｐゴシック" charset="-128"/>
                <a:cs typeface="ＭＳ Ｐゴシック" charset="-128"/>
              </a:rPr>
              <a:t>the pre-master to generate the same secret key.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EAP-TTLS (EAP Tunneled TLS): EAP-TTLS is like EAP-TLS, except only</a:t>
            </a:r>
          </a:p>
          <a:p>
            <a:r>
              <a:rPr lang="en-US" sz="1200" kern="1200" baseline="0" dirty="0">
                <a:solidFill>
                  <a:schemeClr val="tx1"/>
                </a:solidFill>
                <a:latin typeface="Arial" charset="0"/>
                <a:ea typeface="ＭＳ Ｐゴシック" charset="-128"/>
                <a:cs typeface="ＭＳ Ｐゴシック" charset="-128"/>
              </a:rPr>
              <a:t>the server has a certificate to authenticate itself to the client first. As in EAPTLS,</a:t>
            </a:r>
          </a:p>
          <a:p>
            <a:r>
              <a:rPr lang="en-US" sz="1200" kern="1200" baseline="0" dirty="0">
                <a:solidFill>
                  <a:schemeClr val="tx1"/>
                </a:solidFill>
                <a:latin typeface="Arial" charset="0"/>
                <a:ea typeface="ＭＳ Ｐゴシック" charset="-128"/>
                <a:cs typeface="ＭＳ Ｐゴシック" charset="-128"/>
              </a:rPr>
              <a:t>a secure connection (the “tunnel”) is established with secret keys, but</a:t>
            </a:r>
          </a:p>
          <a:p>
            <a:r>
              <a:rPr lang="en-US" sz="1200" kern="1200" baseline="0" dirty="0">
                <a:solidFill>
                  <a:schemeClr val="tx1"/>
                </a:solidFill>
                <a:latin typeface="Arial" charset="0"/>
                <a:ea typeface="ＭＳ Ｐゴシック" charset="-128"/>
                <a:cs typeface="ＭＳ Ｐゴシック" charset="-128"/>
              </a:rPr>
              <a:t>that connection is used to continue the authentication process by authenticating</a:t>
            </a:r>
          </a:p>
          <a:p>
            <a:r>
              <a:rPr lang="en-US" sz="1200" kern="1200" baseline="0" dirty="0">
                <a:solidFill>
                  <a:schemeClr val="tx1"/>
                </a:solidFill>
                <a:latin typeface="Arial" charset="0"/>
                <a:ea typeface="ＭＳ Ｐゴシック" charset="-128"/>
                <a:cs typeface="ＭＳ Ｐゴシック" charset="-128"/>
              </a:rPr>
              <a:t>the client and possibly the server again using any EAP method or</a:t>
            </a:r>
          </a:p>
          <a:p>
            <a:r>
              <a:rPr lang="en-US" sz="1200" kern="1200" baseline="0" dirty="0">
                <a:solidFill>
                  <a:schemeClr val="tx1"/>
                </a:solidFill>
                <a:latin typeface="Arial" charset="0"/>
                <a:ea typeface="ＭＳ Ｐゴシック" charset="-128"/>
                <a:cs typeface="ＭＳ Ｐゴシック" charset="-128"/>
              </a:rPr>
              <a:t>legacy method such as PAP (Password Authentication Protocol) and CHAP</a:t>
            </a:r>
          </a:p>
          <a:p>
            <a:r>
              <a:rPr lang="en-US" sz="1200" kern="1200" baseline="0" dirty="0">
                <a:solidFill>
                  <a:schemeClr val="tx1"/>
                </a:solidFill>
                <a:latin typeface="Arial" charset="0"/>
                <a:ea typeface="ＭＳ Ｐゴシック" charset="-128"/>
                <a:cs typeface="ＭＳ Ｐゴシック" charset="-128"/>
              </a:rPr>
              <a:t>(Challenge-Handshake Authentication Protocol). EAP-TTLS is defined in</a:t>
            </a:r>
          </a:p>
          <a:p>
            <a:r>
              <a:rPr lang="en-US" sz="1200" kern="1200" baseline="0" dirty="0">
                <a:solidFill>
                  <a:schemeClr val="tx1"/>
                </a:solidFill>
                <a:latin typeface="Arial" charset="0"/>
                <a:ea typeface="ＭＳ Ｐゴシック" charset="-128"/>
                <a:cs typeface="ＭＳ Ｐゴシック" charset="-128"/>
              </a:rPr>
              <a:t>RFC 5281.</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EAP-GPSK (EAP Generalized Pre-Shared Key): EAP-GPSK, defined in</a:t>
            </a:r>
          </a:p>
          <a:p>
            <a:r>
              <a:rPr lang="en-US" sz="1200" kern="1200" baseline="0" dirty="0">
                <a:solidFill>
                  <a:schemeClr val="tx1"/>
                </a:solidFill>
                <a:latin typeface="Arial" charset="0"/>
                <a:ea typeface="ＭＳ Ｐゴシック" charset="-128"/>
                <a:cs typeface="ＭＳ Ｐゴシック" charset="-128"/>
              </a:rPr>
              <a:t>RFC 5433, is an EAP method for mutual authentication and session key derivation</a:t>
            </a:r>
          </a:p>
          <a:p>
            <a:r>
              <a:rPr lang="en-US" sz="1200" kern="1200" baseline="0" dirty="0">
                <a:solidFill>
                  <a:schemeClr val="tx1"/>
                </a:solidFill>
                <a:latin typeface="Arial" charset="0"/>
                <a:ea typeface="ＭＳ Ｐゴシック" charset="-128"/>
                <a:cs typeface="ＭＳ Ｐゴシック" charset="-128"/>
              </a:rPr>
              <a:t>using a Pre-Shared Key (PSK). EAP-GPSK specifies an EAP method</a:t>
            </a:r>
          </a:p>
          <a:p>
            <a:r>
              <a:rPr lang="en-US" sz="1200" kern="1200" baseline="0" dirty="0">
                <a:solidFill>
                  <a:schemeClr val="tx1"/>
                </a:solidFill>
                <a:latin typeface="Arial" charset="0"/>
                <a:ea typeface="ＭＳ Ｐゴシック" charset="-128"/>
                <a:cs typeface="ＭＳ Ｐゴシック" charset="-128"/>
              </a:rPr>
              <a:t>based on pre-shared keys and employs secret key-based cryptographic algorithms.</a:t>
            </a:r>
          </a:p>
          <a:p>
            <a:r>
              <a:rPr lang="en-US" sz="1200" kern="1200" baseline="0" dirty="0">
                <a:solidFill>
                  <a:schemeClr val="tx1"/>
                </a:solidFill>
                <a:latin typeface="Arial" charset="0"/>
                <a:ea typeface="ＭＳ Ｐゴシック" charset="-128"/>
                <a:cs typeface="ＭＳ Ｐゴシック" charset="-128"/>
              </a:rPr>
              <a:t>Hence, this method is efficient in terms of message flows and computational</a:t>
            </a:r>
          </a:p>
          <a:p>
            <a:r>
              <a:rPr lang="en-US" sz="1200" kern="1200" baseline="0" dirty="0">
                <a:solidFill>
                  <a:schemeClr val="tx1"/>
                </a:solidFill>
                <a:latin typeface="Arial" charset="0"/>
                <a:ea typeface="ＭＳ Ｐゴシック" charset="-128"/>
                <a:cs typeface="ＭＳ Ｐゴシック" charset="-128"/>
              </a:rPr>
              <a:t>costs, but requires the existence of pre-shared keys between each</a:t>
            </a:r>
          </a:p>
          <a:p>
            <a:r>
              <a:rPr lang="en-US" sz="1200" kern="1200" baseline="0" dirty="0">
                <a:solidFill>
                  <a:schemeClr val="tx1"/>
                </a:solidFill>
                <a:latin typeface="Arial" charset="0"/>
                <a:ea typeface="ＭＳ Ｐゴシック" charset="-128"/>
                <a:cs typeface="ＭＳ Ｐゴシック" charset="-128"/>
              </a:rPr>
              <a:t>peer and EAP server. The set up of these pairwise secret keys is part of the</a:t>
            </a:r>
          </a:p>
          <a:p>
            <a:r>
              <a:rPr lang="en-US" sz="1200" kern="1200" baseline="0" dirty="0">
                <a:solidFill>
                  <a:schemeClr val="tx1"/>
                </a:solidFill>
                <a:latin typeface="Arial" charset="0"/>
                <a:ea typeface="ＭＳ Ｐゴシック" charset="-128"/>
                <a:cs typeface="ＭＳ Ｐゴシック" charset="-128"/>
              </a:rPr>
              <a:t>peer registration, and thus, must satisfy the system preconditions. It provides</a:t>
            </a:r>
          </a:p>
          <a:p>
            <a:r>
              <a:rPr lang="en-US" sz="1200" kern="1200" baseline="0" dirty="0">
                <a:solidFill>
                  <a:schemeClr val="tx1"/>
                </a:solidFill>
                <a:latin typeface="Arial" charset="0"/>
                <a:ea typeface="ＭＳ Ｐゴシック" charset="-128"/>
                <a:cs typeface="ＭＳ Ｐゴシック" charset="-128"/>
              </a:rPr>
              <a:t>a protected communication channel when mutual authentication is successful</a:t>
            </a:r>
          </a:p>
          <a:p>
            <a:r>
              <a:rPr lang="en-US" sz="1200" kern="1200" baseline="0" dirty="0">
                <a:solidFill>
                  <a:schemeClr val="tx1"/>
                </a:solidFill>
                <a:latin typeface="Arial" charset="0"/>
                <a:ea typeface="ＭＳ Ｐゴシック" charset="-128"/>
                <a:cs typeface="ＭＳ Ｐゴシック" charset="-128"/>
              </a:rPr>
              <a:t>for both parties to communicate over and is designed for authentication</a:t>
            </a:r>
          </a:p>
          <a:p>
            <a:r>
              <a:rPr lang="en-US" sz="1200" kern="1200" baseline="0" dirty="0">
                <a:solidFill>
                  <a:schemeClr val="tx1"/>
                </a:solidFill>
                <a:latin typeface="Arial" charset="0"/>
                <a:ea typeface="ＭＳ Ｐゴシック" charset="-128"/>
                <a:cs typeface="ＭＳ Ｐゴシック" charset="-128"/>
              </a:rPr>
              <a:t>over insecure networks such as IEEE 802.11. EAP-GPSK does not require</a:t>
            </a:r>
          </a:p>
          <a:p>
            <a:r>
              <a:rPr lang="en-US" sz="1200" kern="1200" baseline="0" dirty="0">
                <a:solidFill>
                  <a:schemeClr val="tx1"/>
                </a:solidFill>
                <a:latin typeface="Arial" charset="0"/>
                <a:ea typeface="ＭＳ Ｐゴシック" charset="-128"/>
                <a:cs typeface="ＭＳ Ｐゴシック" charset="-128"/>
              </a:rPr>
              <a:t>any public-key cryptography. The EAP method protocol exchange is done in</a:t>
            </a:r>
          </a:p>
          <a:p>
            <a:r>
              <a:rPr lang="en-US" sz="1200" kern="1200" baseline="0" dirty="0">
                <a:solidFill>
                  <a:schemeClr val="tx1"/>
                </a:solidFill>
                <a:latin typeface="Arial" charset="0"/>
                <a:ea typeface="ＭＳ Ｐゴシック" charset="-128"/>
                <a:cs typeface="ＭＳ Ｐゴシック" charset="-128"/>
              </a:rPr>
              <a:t>a minimum of four messages.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EAP-IKEv2: It is based on the Internet Key Exchange protocol version 2</a:t>
            </a:r>
          </a:p>
          <a:p>
            <a:r>
              <a:rPr lang="en-US" sz="1200" kern="1200" baseline="0" dirty="0">
                <a:solidFill>
                  <a:schemeClr val="tx1"/>
                </a:solidFill>
                <a:latin typeface="Arial" charset="0"/>
                <a:ea typeface="ＭＳ Ｐゴシック" charset="-128"/>
                <a:cs typeface="ＭＳ Ｐゴシック" charset="-128"/>
              </a:rPr>
              <a:t>(IKEv2), which is described in Chapter 9. It supports mutual authentication</a:t>
            </a:r>
          </a:p>
          <a:p>
            <a:r>
              <a:rPr lang="en-US" sz="1200" kern="1200" baseline="0" dirty="0">
                <a:solidFill>
                  <a:schemeClr val="tx1"/>
                </a:solidFill>
                <a:latin typeface="Arial" charset="0"/>
                <a:ea typeface="ＭＳ Ｐゴシック" charset="-128"/>
                <a:cs typeface="ＭＳ Ｐゴシック" charset="-128"/>
              </a:rPr>
              <a:t>and session key establishment using a variety of methods. EAP-TLS is defined</a:t>
            </a:r>
          </a:p>
          <a:p>
            <a:r>
              <a:rPr lang="en-US" sz="1200" kern="1200" baseline="0" dirty="0">
                <a:solidFill>
                  <a:schemeClr val="tx1"/>
                </a:solidFill>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149</a:t>
            </a:fld>
            <a:endParaRPr lang="en-AU" dirty="0"/>
          </a:p>
        </p:txBody>
      </p:sp>
    </p:spTree>
    <p:extLst>
      <p:ext uri="{BB962C8B-B14F-4D97-AF65-F5344CB8AC3E}">
        <p14:creationId xmlns:p14="http://schemas.microsoft.com/office/powerpoint/2010/main" val="3775277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9880484F-2602-2542-B3D2-6D7AE2CF424B}" type="slidenum">
              <a:rPr lang="en-AU">
                <a:latin typeface="Arial" pitchFamily="-1" charset="0"/>
              </a:rPr>
              <a:pPr/>
              <a:t>15</a:t>
            </a:fld>
            <a:endParaRPr lang="en-AU" dirty="0">
              <a:latin typeface="Arial" pitchFamily="-1"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 useful means of classifying security attacks, used both in X.800 and RFC 4949, is in</a:t>
            </a:r>
          </a:p>
          <a:p>
            <a:r>
              <a:rPr lang="en-US" dirty="0">
                <a:latin typeface="Arial" pitchFamily="-1" charset="0"/>
                <a:ea typeface="ＭＳ Ｐゴシック" pitchFamily="-1" charset="-128"/>
                <a:cs typeface="ＭＳ Ｐゴシック" pitchFamily="-1" charset="-128"/>
              </a:rPr>
              <a:t>terms of passive attacks  and active attacks  (Figure 1.1). A passive attack attempts to</a:t>
            </a:r>
          </a:p>
          <a:p>
            <a:r>
              <a:rPr lang="en-US" dirty="0">
                <a:latin typeface="Arial" pitchFamily="-1" charset="0"/>
                <a:ea typeface="ＭＳ Ｐゴシック" pitchFamily="-1" charset="-128"/>
                <a:cs typeface="ＭＳ Ｐゴシック" pitchFamily="-1" charset="-128"/>
              </a:rPr>
              <a:t>learn or make use of information from the system but does not affect system resources.</a:t>
            </a:r>
          </a:p>
          <a:p>
            <a:r>
              <a:rPr lang="en-US" dirty="0">
                <a:latin typeface="Arial" pitchFamily="-1" charset="0"/>
                <a:ea typeface="ＭＳ Ｐゴシック" pitchFamily="-1" charset="-128"/>
                <a:cs typeface="ＭＳ Ｐゴシック" pitchFamily="-1" charset="-128"/>
              </a:rPr>
              <a:t>An active attack attempts to alter system resources or affect their operation.</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Figure 5.3 indicates a typical arrangement in which EAP is used. The following</a:t>
            </a:r>
          </a:p>
          <a:p>
            <a:r>
              <a:rPr lang="en-US" sz="1200" kern="1200" baseline="0" dirty="0">
                <a:solidFill>
                  <a:schemeClr val="tx1"/>
                </a:solidFill>
                <a:latin typeface="Arial" charset="0"/>
                <a:ea typeface="ＭＳ Ｐゴシック" charset="-128"/>
                <a:cs typeface="ＭＳ Ｐゴシック" charset="-128"/>
              </a:rPr>
              <a:t>components are involved: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 peer: Client computer that is attempting to access a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EAP authenticator: An access point or NAS that requires EAP authentication</a:t>
            </a:r>
          </a:p>
          <a:p>
            <a:r>
              <a:rPr lang="en-US" sz="1200" kern="1200" baseline="0" dirty="0">
                <a:solidFill>
                  <a:schemeClr val="tx1"/>
                </a:solidFill>
                <a:latin typeface="Arial" charset="0"/>
                <a:ea typeface="ＭＳ Ｐゴシック" charset="-128"/>
                <a:cs typeface="ＭＳ Ｐゴシック" charset="-128"/>
              </a:rPr>
              <a:t>prior to granting access to a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Authentication server: A server computer that negotiates the use of a specific</a:t>
            </a:r>
          </a:p>
          <a:p>
            <a:r>
              <a:rPr lang="en-US" sz="1200" kern="1200" baseline="0" dirty="0">
                <a:solidFill>
                  <a:schemeClr val="tx1"/>
                </a:solidFill>
                <a:latin typeface="Arial" charset="0"/>
                <a:ea typeface="ＭＳ Ｐゴシック" charset="-128"/>
                <a:cs typeface="ＭＳ Ｐゴシック" charset="-128"/>
              </a:rPr>
              <a:t>EAP method with an EAP peer, validates the EAP peer’s credentials,</a:t>
            </a:r>
          </a:p>
          <a:p>
            <a:r>
              <a:rPr lang="en-US" sz="1200" kern="1200" baseline="0" dirty="0">
                <a:solidFill>
                  <a:schemeClr val="tx1"/>
                </a:solidFill>
                <a:latin typeface="Arial" charset="0"/>
                <a:ea typeface="ＭＳ Ｐゴシック" charset="-128"/>
                <a:cs typeface="ＭＳ Ｐゴシック" charset="-128"/>
              </a:rPr>
              <a:t>and authorizes access to the network. Typically, the authentication server is a</a:t>
            </a:r>
          </a:p>
          <a:p>
            <a:r>
              <a:rPr lang="en-US" sz="1200" kern="1200" baseline="0" dirty="0">
                <a:solidFill>
                  <a:schemeClr val="tx1"/>
                </a:solidFill>
                <a:latin typeface="Arial" charset="0"/>
                <a:ea typeface="ＭＳ Ｐゴシック" charset="-128"/>
                <a:cs typeface="ＭＳ Ｐゴシック" charset="-128"/>
              </a:rPr>
              <a:t>Remote Authentication Dial-In User Service (RADIUS)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authentication server functions as a backend server that can authenticate</a:t>
            </a:r>
          </a:p>
          <a:p>
            <a:r>
              <a:rPr lang="en-US" sz="1200" kern="1200" baseline="0" dirty="0">
                <a:solidFill>
                  <a:schemeClr val="tx1"/>
                </a:solidFill>
                <a:latin typeface="Arial" charset="0"/>
                <a:ea typeface="ＭＳ Ｐゴシック" charset="-128"/>
                <a:cs typeface="ＭＳ Ｐゴシック" charset="-128"/>
              </a:rPr>
              <a:t>peers as a service to a number of EAP authenticators. The EAP authenticator then</a:t>
            </a:r>
          </a:p>
          <a:p>
            <a:r>
              <a:rPr lang="en-US" sz="1200" kern="1200" baseline="0" dirty="0">
                <a:solidFill>
                  <a:schemeClr val="tx1"/>
                </a:solidFill>
                <a:latin typeface="Arial" charset="0"/>
                <a:ea typeface="ＭＳ Ｐゴシック" charset="-128"/>
                <a:cs typeface="ＭＳ Ｐゴシック" charset="-128"/>
              </a:rPr>
              <a:t>makes the decision of whether to grant access. This is referred to as the EAP pass-through</a:t>
            </a:r>
          </a:p>
          <a:p>
            <a:r>
              <a:rPr lang="en-US" sz="1200" kern="1200" baseline="0" dirty="0">
                <a:solidFill>
                  <a:schemeClr val="tx1"/>
                </a:solidFill>
                <a:latin typeface="Arial" charset="0"/>
                <a:ea typeface="ＭＳ Ｐゴシック" charset="-128"/>
                <a:cs typeface="ＭＳ Ｐゴシック" charset="-128"/>
              </a:rPr>
              <a:t>mode . Less commonly, the authenticator takes over the role of the EAP</a:t>
            </a:r>
          </a:p>
          <a:p>
            <a:r>
              <a:rPr lang="en-US" sz="1200" kern="1200" baseline="0" dirty="0">
                <a:solidFill>
                  <a:schemeClr val="tx1"/>
                </a:solidFill>
                <a:latin typeface="Arial" charset="0"/>
                <a:ea typeface="ＭＳ Ｐゴシック" charset="-128"/>
                <a:cs typeface="ＭＳ Ｐゴシック" charset="-128"/>
              </a:rPr>
              <a:t>server; that is, only two parties are involved in the EAP execution.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150</a:t>
            </a:fld>
            <a:endParaRPr lang="en-AU" dirty="0"/>
          </a:p>
        </p:txBody>
      </p:sp>
    </p:spTree>
    <p:extLst>
      <p:ext uri="{BB962C8B-B14F-4D97-AF65-F5344CB8AC3E}">
        <p14:creationId xmlns:p14="http://schemas.microsoft.com/office/powerpoint/2010/main" val="20214328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Figure 5.4 gives an example of an EAP exchange. Not shown in the figure is a</a:t>
            </a:r>
          </a:p>
          <a:p>
            <a:r>
              <a:rPr lang="en-US" sz="1200" kern="1200" baseline="0" dirty="0">
                <a:solidFill>
                  <a:schemeClr val="tx1"/>
                </a:solidFill>
                <a:latin typeface="Arial" charset="0"/>
                <a:ea typeface="ＭＳ Ｐゴシック" charset="-128"/>
                <a:cs typeface="ＭＳ Ｐゴシック" charset="-128"/>
              </a:rPr>
              <a:t>message or signal sent from the EAP peer to the authenticator using some protocol</a:t>
            </a:r>
          </a:p>
          <a:p>
            <a:r>
              <a:rPr lang="en-US" sz="1200" kern="1200" baseline="0" dirty="0">
                <a:solidFill>
                  <a:schemeClr val="tx1"/>
                </a:solidFill>
                <a:latin typeface="Arial" charset="0"/>
                <a:ea typeface="ＭＳ Ｐゴシック" charset="-128"/>
                <a:cs typeface="ＭＳ Ｐゴシック" charset="-128"/>
              </a:rPr>
              <a:t> other than EAP and requesting an EAP exchange to grant network access. One</a:t>
            </a:r>
          </a:p>
          <a:p>
            <a:r>
              <a:rPr lang="en-US" sz="1200" kern="1200" baseline="0" dirty="0">
                <a:solidFill>
                  <a:schemeClr val="tx1"/>
                </a:solidFill>
                <a:latin typeface="Arial" charset="0"/>
                <a:ea typeface="ＭＳ Ｐゴシック" charset="-128"/>
                <a:cs typeface="ＭＳ Ｐゴシック" charset="-128"/>
              </a:rPr>
              <a:t>protocol used for this purpose is IEEE 802.1X, discussed in the next section. The</a:t>
            </a:r>
          </a:p>
          <a:p>
            <a:r>
              <a:rPr lang="en-US" sz="1200" kern="1200" baseline="0" dirty="0">
                <a:solidFill>
                  <a:schemeClr val="tx1"/>
                </a:solidFill>
                <a:latin typeface="Arial" charset="0"/>
                <a:ea typeface="ＭＳ Ｐゴシック" charset="-128"/>
                <a:cs typeface="ＭＳ Ｐゴシック" charset="-128"/>
              </a:rPr>
              <a:t>first pair of EAP Request and Response messages is of Type identity, in which the</a:t>
            </a:r>
          </a:p>
          <a:p>
            <a:r>
              <a:rPr lang="en-US" sz="1200" kern="1200" baseline="0" dirty="0">
                <a:solidFill>
                  <a:schemeClr val="tx1"/>
                </a:solidFill>
                <a:latin typeface="Arial" charset="0"/>
                <a:ea typeface="ＭＳ Ｐゴシック" charset="-128"/>
                <a:cs typeface="ＭＳ Ｐゴシック" charset="-128"/>
              </a:rPr>
              <a:t>authenticator requests the peer’s identity, and the peer returns its claimed identity</a:t>
            </a:r>
          </a:p>
          <a:p>
            <a:r>
              <a:rPr lang="en-US" sz="1200" kern="1200" baseline="0" dirty="0">
                <a:solidFill>
                  <a:schemeClr val="tx1"/>
                </a:solidFill>
                <a:latin typeface="Arial" charset="0"/>
                <a:ea typeface="ＭＳ Ｐゴシック" charset="-128"/>
                <a:cs typeface="ＭＳ Ｐゴシック" charset="-128"/>
              </a:rPr>
              <a:t>in the Response message. This Response is passed through the authenticator to the</a:t>
            </a:r>
          </a:p>
          <a:p>
            <a:r>
              <a:rPr lang="en-US" sz="1200" kern="1200" baseline="0" dirty="0">
                <a:solidFill>
                  <a:schemeClr val="tx1"/>
                </a:solidFill>
                <a:latin typeface="Arial" charset="0"/>
                <a:ea typeface="ＭＳ Ｐゴシック" charset="-128"/>
                <a:cs typeface="ＭＳ Ｐゴシック" charset="-128"/>
              </a:rPr>
              <a:t>authentication server. Subsequent EAP messages are exchanged between the peer</a:t>
            </a:r>
          </a:p>
          <a:p>
            <a:r>
              <a:rPr lang="en-US" sz="1200" kern="1200" baseline="0" dirty="0">
                <a:solidFill>
                  <a:schemeClr val="tx1"/>
                </a:solidFill>
                <a:latin typeface="Arial" charset="0"/>
                <a:ea typeface="ＭＳ Ｐゴシック" charset="-128"/>
                <a:cs typeface="ＭＳ Ｐゴシック" charset="-128"/>
              </a:rPr>
              <a:t>and the authentication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Upon receiving the identity Response message from the peer, the server</a:t>
            </a:r>
          </a:p>
          <a:p>
            <a:r>
              <a:rPr lang="en-US" sz="1200" kern="1200" baseline="0" dirty="0">
                <a:solidFill>
                  <a:schemeClr val="tx1"/>
                </a:solidFill>
                <a:latin typeface="Arial" charset="0"/>
                <a:ea typeface="ＭＳ Ｐゴシック" charset="-128"/>
                <a:cs typeface="ＭＳ Ｐゴシック" charset="-128"/>
              </a:rPr>
              <a:t>selects an EAP method and sends the first EAP message with a Type field related</a:t>
            </a:r>
          </a:p>
          <a:p>
            <a:r>
              <a:rPr lang="en-US" sz="1200" kern="1200" baseline="0" dirty="0">
                <a:solidFill>
                  <a:schemeClr val="tx1"/>
                </a:solidFill>
                <a:latin typeface="Arial" charset="0"/>
                <a:ea typeface="ＭＳ Ｐゴシック" charset="-128"/>
                <a:cs typeface="ＭＳ Ｐゴシック" charset="-128"/>
              </a:rPr>
              <a:t>to an authentication method. If the peer supports and accepts the selected EAP</a:t>
            </a:r>
          </a:p>
          <a:p>
            <a:r>
              <a:rPr lang="en-US" sz="1200" kern="1200" baseline="0" dirty="0">
                <a:solidFill>
                  <a:schemeClr val="tx1"/>
                </a:solidFill>
                <a:latin typeface="Arial" charset="0"/>
                <a:ea typeface="ＭＳ Ｐゴシック" charset="-128"/>
                <a:cs typeface="ＭＳ Ｐゴシック" charset="-128"/>
              </a:rPr>
              <a:t>method, it replies with the corresponding Response message of the same type.</a:t>
            </a:r>
          </a:p>
          <a:p>
            <a:r>
              <a:rPr lang="en-US" sz="1200" kern="1200" baseline="0" dirty="0">
                <a:solidFill>
                  <a:schemeClr val="tx1"/>
                </a:solidFill>
                <a:latin typeface="Arial" charset="0"/>
                <a:ea typeface="ＭＳ Ｐゴシック" charset="-128"/>
                <a:cs typeface="ＭＳ Ｐゴシック" charset="-128"/>
              </a:rPr>
              <a:t>Otherwise, the peer sends a NAK, and the EAP server either selects another EAP</a:t>
            </a:r>
          </a:p>
          <a:p>
            <a:r>
              <a:rPr lang="en-US" sz="1200" kern="1200" baseline="0" dirty="0">
                <a:solidFill>
                  <a:schemeClr val="tx1"/>
                </a:solidFill>
                <a:latin typeface="Arial" charset="0"/>
                <a:ea typeface="ＭＳ Ｐゴシック" charset="-128"/>
                <a:cs typeface="ＭＳ Ｐゴシック" charset="-128"/>
              </a:rPr>
              <a:t>method or aborts the EAP execution with a failure message. The selected EAP</a:t>
            </a:r>
          </a:p>
          <a:p>
            <a:r>
              <a:rPr lang="en-US" sz="1200" kern="1200" baseline="0" dirty="0">
                <a:solidFill>
                  <a:schemeClr val="tx1"/>
                </a:solidFill>
                <a:latin typeface="Arial" charset="0"/>
                <a:ea typeface="ＭＳ Ｐゴシック" charset="-128"/>
                <a:cs typeface="ＭＳ Ｐゴシック" charset="-128"/>
              </a:rPr>
              <a:t>method determines the number of Request/Response pairs. During the exchange</a:t>
            </a:r>
          </a:p>
          <a:p>
            <a:r>
              <a:rPr lang="en-US" sz="1200" kern="1200" baseline="0" dirty="0">
                <a:solidFill>
                  <a:schemeClr val="tx1"/>
                </a:solidFill>
                <a:latin typeface="Arial" charset="0"/>
                <a:ea typeface="ＭＳ Ｐゴシック" charset="-128"/>
                <a:cs typeface="ＭＳ Ｐゴシック" charset="-128"/>
              </a:rPr>
              <a:t>the appropriate authentication information, including key material, is exchanged.</a:t>
            </a:r>
          </a:p>
          <a:p>
            <a:r>
              <a:rPr lang="en-US" sz="1200" kern="1200" baseline="0" dirty="0">
                <a:solidFill>
                  <a:schemeClr val="tx1"/>
                </a:solidFill>
                <a:latin typeface="Arial" charset="0"/>
                <a:ea typeface="ＭＳ Ｐゴシック" charset="-128"/>
                <a:cs typeface="ＭＳ Ｐゴシック" charset="-128"/>
              </a:rPr>
              <a:t>The exchange ends when the server determines that authentication has succeeded</a:t>
            </a:r>
          </a:p>
          <a:p>
            <a:r>
              <a:rPr lang="en-US" sz="1200" kern="1200" baseline="0" dirty="0">
                <a:solidFill>
                  <a:schemeClr val="tx1"/>
                </a:solidFill>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151</a:t>
            </a:fld>
            <a:endParaRPr lang="en-AU" dirty="0"/>
          </a:p>
        </p:txBody>
      </p:sp>
    </p:spTree>
    <p:extLst>
      <p:ext uri="{BB962C8B-B14F-4D97-AF65-F5344CB8AC3E}">
        <p14:creationId xmlns:p14="http://schemas.microsoft.com/office/powerpoint/2010/main" val="19880580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IEEE 802.1X Port-Based Network Access Control was designed to provide access control</a:t>
            </a:r>
          </a:p>
          <a:p>
            <a:r>
              <a:rPr lang="en-US" sz="1200" kern="1200" baseline="0" dirty="0">
                <a:solidFill>
                  <a:schemeClr val="tx1"/>
                </a:solidFill>
                <a:latin typeface="Arial" charset="0"/>
                <a:ea typeface="ＭＳ Ｐゴシック" charset="-128"/>
                <a:cs typeface="ＭＳ Ｐゴシック" charset="-128"/>
              </a:rPr>
              <a:t>functions for LANs. Table 5.1 briefly defines key terms used in the IEEE 802.11</a:t>
            </a:r>
          </a:p>
          <a:p>
            <a:r>
              <a:rPr lang="en-US" sz="1200" kern="1200" baseline="0" dirty="0">
                <a:solidFill>
                  <a:schemeClr val="tx1"/>
                </a:solidFill>
                <a:latin typeface="Arial" charset="0"/>
                <a:ea typeface="ＭＳ Ｐゴシック" charset="-128"/>
                <a:cs typeface="ＭＳ Ｐゴシック" charset="-128"/>
              </a:rPr>
              <a:t>standard. The terms supplicant , network access point , and authentication server  correspond</a:t>
            </a:r>
          </a:p>
          <a:p>
            <a:r>
              <a:rPr lang="en-US" sz="1200" kern="1200" baseline="0" dirty="0">
                <a:solidFill>
                  <a:schemeClr val="tx1"/>
                </a:solidFill>
                <a:latin typeface="Arial" charset="0"/>
                <a:ea typeface="ＭＳ Ｐゴシック" charset="-128"/>
                <a:cs typeface="ＭＳ Ｐゴシック" charset="-128"/>
              </a:rPr>
              <a:t>to the EAP terms peer , authenticator , and authentication server , respectively.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Until the AS authenticates a supplicant (using an authentication protocol),</a:t>
            </a:r>
          </a:p>
          <a:p>
            <a:r>
              <a:rPr lang="en-US" sz="1200" kern="1200" baseline="0" dirty="0">
                <a:solidFill>
                  <a:schemeClr val="tx1"/>
                </a:solidFill>
                <a:latin typeface="Arial" charset="0"/>
                <a:ea typeface="ＭＳ Ｐゴシック" charset="-128"/>
                <a:cs typeface="ＭＳ Ｐゴシック" charset="-128"/>
              </a:rPr>
              <a:t>the authenticator only passes control and authentication messages between the supplicant</a:t>
            </a:r>
          </a:p>
          <a:p>
            <a:r>
              <a:rPr lang="en-US" sz="1200" kern="1200" baseline="0" dirty="0">
                <a:solidFill>
                  <a:schemeClr val="tx1"/>
                </a:solidFill>
                <a:latin typeface="Arial" charset="0"/>
                <a:ea typeface="ＭＳ Ｐゴシック" charset="-128"/>
                <a:cs typeface="ＭＳ Ｐゴシック" charset="-128"/>
              </a:rPr>
              <a:t>and the AS; the 802.1X control channel is unblocked, but the 802.11 data</a:t>
            </a:r>
          </a:p>
          <a:p>
            <a:r>
              <a:rPr lang="en-US" sz="1200" kern="1200" baseline="0" dirty="0">
                <a:solidFill>
                  <a:schemeClr val="tx1"/>
                </a:solidFill>
                <a:latin typeface="Arial" charset="0"/>
                <a:ea typeface="ＭＳ Ｐゴシック" charset="-128"/>
                <a:cs typeface="ＭＳ Ｐゴシック" charset="-128"/>
              </a:rPr>
              <a:t>channel is blocked. Once a supplicant is authenticated and keys are provided, the</a:t>
            </a:r>
          </a:p>
          <a:p>
            <a:r>
              <a:rPr lang="en-US" sz="1200" kern="1200" baseline="0" dirty="0">
                <a:solidFill>
                  <a:schemeClr val="tx1"/>
                </a:solidFill>
                <a:latin typeface="Arial" charset="0"/>
                <a:ea typeface="ＭＳ Ｐゴシック" charset="-128"/>
                <a:cs typeface="ＭＳ Ｐゴシック" charset="-128"/>
              </a:rPr>
              <a:t>authenticator can forward data from the supplicant, subject to predefined access</a:t>
            </a:r>
          </a:p>
          <a:p>
            <a:r>
              <a:rPr lang="en-US" sz="1200" kern="1200" baseline="0" dirty="0">
                <a:solidFill>
                  <a:schemeClr val="tx1"/>
                </a:solidFill>
                <a:latin typeface="Arial" charset="0"/>
                <a:ea typeface="ＭＳ Ｐゴシック" charset="-128"/>
                <a:cs typeface="ＭＳ Ｐゴシック" charset="-128"/>
              </a:rPr>
              <a:t>control limitations for the supplicant to the network. Under these circumstances,</a:t>
            </a:r>
          </a:p>
          <a:p>
            <a:r>
              <a:rPr lang="en-US" sz="1200" kern="1200" baseline="0" dirty="0">
                <a:solidFill>
                  <a:schemeClr val="tx1"/>
                </a:solidFill>
                <a:latin typeface="Arial" charset="0"/>
                <a:ea typeface="ＭＳ Ｐゴシック" charset="-128"/>
                <a:cs typeface="ＭＳ Ｐゴシック" charset="-128"/>
              </a:rPr>
              <a:t>the data channel is unblocked.</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152</a:t>
            </a:fld>
            <a:endParaRPr lang="en-AU" dirty="0"/>
          </a:p>
        </p:txBody>
      </p:sp>
    </p:spTree>
    <p:extLst>
      <p:ext uri="{BB962C8B-B14F-4D97-AF65-F5344CB8AC3E}">
        <p14:creationId xmlns:p14="http://schemas.microsoft.com/office/powerpoint/2010/main" val="336963765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153</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As indicated in Figure 5.5, 802.1X uses the concepts of controlled and uncontrolled</a:t>
            </a:r>
          </a:p>
          <a:p>
            <a:r>
              <a:rPr lang="en-US" sz="1200" kern="1200" baseline="0" dirty="0">
                <a:solidFill>
                  <a:schemeClr val="tx1"/>
                </a:solidFill>
                <a:latin typeface="Arial" charset="0"/>
                <a:ea typeface="ＭＳ Ｐゴシック" charset="-128"/>
                <a:cs typeface="ＭＳ Ｐゴシック" charset="-128"/>
              </a:rPr>
              <a:t>ports. Ports are logical entities defined within the authenticator and refer to</a:t>
            </a:r>
          </a:p>
          <a:p>
            <a:r>
              <a:rPr lang="en-US" sz="1200" kern="1200" baseline="0" dirty="0">
                <a:solidFill>
                  <a:schemeClr val="tx1"/>
                </a:solidFill>
                <a:latin typeface="Arial" charset="0"/>
                <a:ea typeface="ＭＳ Ｐゴシック" charset="-128"/>
                <a:cs typeface="ＭＳ Ｐゴシック" charset="-128"/>
              </a:rPr>
              <a:t>physical network connections. Each logical port is mapped to one of these two types</a:t>
            </a:r>
          </a:p>
          <a:p>
            <a:r>
              <a:rPr lang="en-US" sz="1200" kern="1200" baseline="0" dirty="0">
                <a:solidFill>
                  <a:schemeClr val="tx1"/>
                </a:solidFill>
                <a:latin typeface="Arial" charset="0"/>
                <a:ea typeface="ＭＳ Ｐゴシック" charset="-128"/>
                <a:cs typeface="ＭＳ Ｐゴシック" charset="-128"/>
              </a:rPr>
              <a:t>of physical ports. An uncontrolled port allows the exchange of protocol data units</a:t>
            </a:r>
          </a:p>
          <a:p>
            <a:r>
              <a:rPr lang="en-US" sz="1200" kern="1200" baseline="0" dirty="0">
                <a:solidFill>
                  <a:schemeClr val="tx1"/>
                </a:solidFill>
                <a:latin typeface="Arial" charset="0"/>
                <a:ea typeface="ＭＳ Ｐゴシック" charset="-128"/>
                <a:cs typeface="ＭＳ Ｐゴシック" charset="-128"/>
              </a:rPr>
              <a:t>(PDUs) between the supplicant and the AS, regardless of the authentication state</a:t>
            </a:r>
          </a:p>
          <a:p>
            <a:r>
              <a:rPr lang="en-US" sz="1200" kern="1200" baseline="0" dirty="0">
                <a:solidFill>
                  <a:schemeClr val="tx1"/>
                </a:solidFill>
                <a:latin typeface="Arial" charset="0"/>
                <a:ea typeface="ＭＳ Ｐゴシック" charset="-128"/>
                <a:cs typeface="ＭＳ Ｐゴシック" charset="-128"/>
              </a:rPr>
              <a:t>of the supplicant. A controlled port allows the exchange of PDUs between a supplicant</a:t>
            </a:r>
          </a:p>
          <a:p>
            <a:r>
              <a:rPr lang="en-US" sz="1200" kern="1200" baseline="0" dirty="0">
                <a:solidFill>
                  <a:schemeClr val="tx1"/>
                </a:solidFill>
                <a:latin typeface="Arial" charset="0"/>
                <a:ea typeface="ＭＳ Ｐゴシック" charset="-128"/>
                <a:cs typeface="ＭＳ Ｐゴシック" charset="-128"/>
              </a:rPr>
              <a:t>and other systems on the network only if the current state of the supplicant</a:t>
            </a:r>
          </a:p>
          <a:p>
            <a:r>
              <a:rPr lang="en-US" sz="1200" kern="1200" baseline="0" dirty="0">
                <a:solidFill>
                  <a:schemeClr val="tx1"/>
                </a:solidFill>
                <a:latin typeface="Arial" charset="0"/>
                <a:ea typeface="ＭＳ Ｐゴシック" charset="-128"/>
                <a:cs typeface="ＭＳ Ｐゴシック" charset="-128"/>
              </a:rPr>
              <a:t>authorizes such an exchange.</a:t>
            </a:r>
          </a:p>
          <a:p>
            <a:r>
              <a:rPr lang="en-US" sz="1200" kern="1200" baseline="0" dirty="0">
                <a:solidFill>
                  <a:schemeClr val="tx1"/>
                </a:solidFill>
                <a:latin typeface="Arial" charset="0"/>
                <a:ea typeface="ＭＳ Ｐゴシック" charset="-128"/>
                <a:cs typeface="ＭＳ Ｐゴシック" charset="-128"/>
              </a:rPr>
              <a:t>Extensible Authentication Protocol (EAP)</a:t>
            </a:r>
          </a:p>
          <a:p>
            <a:r>
              <a:rPr lang="en-US" sz="1200" kern="1200" baseline="0" dirty="0">
                <a:solidFill>
                  <a:schemeClr val="tx1"/>
                </a:solidFill>
                <a:latin typeface="Arial" charset="0"/>
                <a:ea typeface="ＭＳ Ｐゴシック" charset="-128"/>
                <a:cs typeface="ＭＳ Ｐゴシック" charset="-128"/>
              </a:rPr>
              <a:t>The essential element defined in 802.1X is a protocol known as EAPOL (EAP</a:t>
            </a:r>
          </a:p>
          <a:p>
            <a:r>
              <a:rPr lang="en-US" sz="1200" kern="1200" baseline="0" dirty="0">
                <a:solidFill>
                  <a:schemeClr val="tx1"/>
                </a:solidFill>
                <a:latin typeface="Arial" charset="0"/>
                <a:ea typeface="ＭＳ Ｐゴシック" charset="-128"/>
                <a:cs typeface="ＭＳ Ｐゴシック" charset="-128"/>
              </a:rPr>
              <a:t>over LAN). EAPOL operates at the network layers and makes use of an IEEE 802</a:t>
            </a:r>
          </a:p>
          <a:p>
            <a:r>
              <a:rPr lang="en-US" sz="1200" kern="1200" baseline="0" dirty="0">
                <a:solidFill>
                  <a:schemeClr val="tx1"/>
                </a:solidFill>
                <a:latin typeface="Arial" charset="0"/>
                <a:ea typeface="ＭＳ Ｐゴシック" charset="-128"/>
                <a:cs typeface="ＭＳ Ｐゴシック" charset="-128"/>
              </a:rPr>
              <a:t>LAN, such as Ethernet or Wi-Fi, at the link level. EAPOL enables a supplicant to</a:t>
            </a:r>
          </a:p>
          <a:p>
            <a:r>
              <a:rPr lang="en-US" sz="1200" kern="1200" baseline="0" dirty="0">
                <a:solidFill>
                  <a:schemeClr val="tx1"/>
                </a:solidFill>
                <a:latin typeface="Arial" charset="0"/>
                <a:ea typeface="ＭＳ Ｐゴシック" charset="-128"/>
                <a:cs typeface="ＭＳ Ｐゴシック" charset="-128"/>
              </a:rPr>
              <a:t>communicate with an authenticator and supports the exchange of EAP packets for</a:t>
            </a:r>
          </a:p>
          <a:p>
            <a:r>
              <a:rPr lang="en-US" sz="1200" kern="1200" baseline="0" dirty="0">
                <a:solidFill>
                  <a:schemeClr val="tx1"/>
                </a:solidFill>
                <a:latin typeface="Arial" charset="0"/>
                <a:ea typeface="ＭＳ Ｐゴシック" charset="-128"/>
                <a:cs typeface="ＭＳ Ｐゴシック" charset="-128"/>
              </a:rPr>
              <a:t>authentication.</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8517259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The most common EAPOL packets are listed in Table 5.2. When the</a:t>
            </a:r>
          </a:p>
          <a:p>
            <a:r>
              <a:rPr lang="en-US" sz="1200" kern="1200" baseline="0" dirty="0">
                <a:solidFill>
                  <a:schemeClr val="tx1"/>
                </a:solidFill>
                <a:latin typeface="Arial" charset="0"/>
                <a:ea typeface="ＭＳ Ｐゴシック" charset="-128"/>
                <a:cs typeface="ＭＳ Ｐゴシック" charset="-128"/>
              </a:rPr>
              <a:t>supplicant first connects to the LAN, it does not know the MAC address of the</a:t>
            </a:r>
          </a:p>
          <a:p>
            <a:r>
              <a:rPr lang="en-US" sz="1200" kern="1200" baseline="0" dirty="0">
                <a:solidFill>
                  <a:schemeClr val="tx1"/>
                </a:solidFill>
                <a:latin typeface="Arial" charset="0"/>
                <a:ea typeface="ＭＳ Ｐゴシック" charset="-128"/>
                <a:cs typeface="ＭＳ Ｐゴシック" charset="-128"/>
              </a:rPr>
              <a:t> authenticator. Actually it doesn’t know whether there is an authenticator present</a:t>
            </a:r>
          </a:p>
          <a:p>
            <a:r>
              <a:rPr lang="en-US" sz="1200" kern="1200" baseline="0" dirty="0">
                <a:solidFill>
                  <a:schemeClr val="tx1"/>
                </a:solidFill>
                <a:latin typeface="Arial" charset="0"/>
                <a:ea typeface="ＭＳ Ｐゴシック" charset="-128"/>
                <a:cs typeface="ＭＳ Ｐゴシック" charset="-128"/>
              </a:rPr>
              <a:t>at all. By sending an EAPOL-Start  packet to a special group-multicast address</a:t>
            </a:r>
          </a:p>
          <a:p>
            <a:r>
              <a:rPr lang="en-US" sz="1200" kern="1200" baseline="0" dirty="0">
                <a:solidFill>
                  <a:schemeClr val="tx1"/>
                </a:solidFill>
                <a:latin typeface="Arial" charset="0"/>
                <a:ea typeface="ＭＳ Ｐゴシック" charset="-128"/>
                <a:cs typeface="ＭＳ Ｐゴシック" charset="-128"/>
              </a:rPr>
              <a:t>reserved for IEEE 802.1X authenticators, a supplicant can determine whether an</a:t>
            </a:r>
          </a:p>
          <a:p>
            <a:r>
              <a:rPr lang="en-US" sz="1200" kern="1200" baseline="0" dirty="0">
                <a:solidFill>
                  <a:schemeClr val="tx1"/>
                </a:solidFill>
                <a:latin typeface="Arial" charset="0"/>
                <a:ea typeface="ＭＳ Ｐゴシック" charset="-128"/>
                <a:cs typeface="ＭＳ Ｐゴシック" charset="-128"/>
              </a:rPr>
              <a:t>authenticator is present and let it know that the supplicant is ready. In many cases,</a:t>
            </a:r>
          </a:p>
          <a:p>
            <a:r>
              <a:rPr lang="en-US" sz="1200" kern="1200" baseline="0" dirty="0">
                <a:solidFill>
                  <a:schemeClr val="tx1"/>
                </a:solidFill>
                <a:latin typeface="Arial" charset="0"/>
                <a:ea typeface="ＭＳ Ｐゴシック" charset="-128"/>
                <a:cs typeface="ＭＳ Ｐゴシック" charset="-128"/>
              </a:rPr>
              <a:t>the authenticator will already be notified that a new device has connected from</a:t>
            </a:r>
          </a:p>
          <a:p>
            <a:r>
              <a:rPr lang="en-US" sz="1200" kern="1200" baseline="0" dirty="0">
                <a:solidFill>
                  <a:schemeClr val="tx1"/>
                </a:solidFill>
                <a:latin typeface="Arial" charset="0"/>
                <a:ea typeface="ＭＳ Ｐゴシック" charset="-128"/>
                <a:cs typeface="ＭＳ Ｐゴシック" charset="-128"/>
              </a:rPr>
              <a:t>some hardware notification. For example, a hub knows that a cable is plugged in</a:t>
            </a:r>
          </a:p>
          <a:p>
            <a:r>
              <a:rPr lang="en-US" sz="1200" kern="1200" baseline="0" dirty="0">
                <a:solidFill>
                  <a:schemeClr val="tx1"/>
                </a:solidFill>
                <a:latin typeface="Arial" charset="0"/>
                <a:ea typeface="ＭＳ Ｐゴシック" charset="-128"/>
                <a:cs typeface="ＭＳ Ｐゴシック" charset="-128"/>
              </a:rPr>
              <a:t>before the device sends any data. In this case the authenticator may preempt the</a:t>
            </a:r>
          </a:p>
          <a:p>
            <a:r>
              <a:rPr lang="en-US" sz="1200" kern="1200" baseline="0" dirty="0">
                <a:solidFill>
                  <a:schemeClr val="tx1"/>
                </a:solidFill>
                <a:latin typeface="Arial" charset="0"/>
                <a:ea typeface="ＭＳ Ｐゴシック" charset="-128"/>
                <a:cs typeface="ＭＳ Ｐゴシック" charset="-128"/>
              </a:rPr>
              <a:t>Start message with its own message. In either case the authenticator sends an EAP Request</a:t>
            </a:r>
          </a:p>
          <a:p>
            <a:r>
              <a:rPr lang="en-US" sz="1200" kern="1200" baseline="0" dirty="0">
                <a:solidFill>
                  <a:schemeClr val="tx1"/>
                </a:solidFill>
                <a:latin typeface="Arial" charset="0"/>
                <a:ea typeface="ＭＳ Ｐゴシック" charset="-128"/>
                <a:cs typeface="ＭＳ Ｐゴシック" charset="-128"/>
              </a:rPr>
              <a:t>Identity message encapsulated in an EAPOL-EAP  packet. The EAPOLEAP</a:t>
            </a:r>
          </a:p>
          <a:p>
            <a:r>
              <a:rPr lang="en-US" sz="1200" kern="1200" baseline="0" dirty="0">
                <a:solidFill>
                  <a:schemeClr val="tx1"/>
                </a:solidFill>
                <a:latin typeface="Arial" charset="0"/>
                <a:ea typeface="ＭＳ Ｐゴシック" charset="-128"/>
                <a:cs typeface="ＭＳ Ｐゴシック" charset="-128"/>
              </a:rPr>
              <a:t>is the EAPOL frame type used for transporting EAP packets.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authenticator uses the EAP-Key  packet to send cryptographic keys to the</a:t>
            </a:r>
          </a:p>
          <a:p>
            <a:r>
              <a:rPr lang="en-US" sz="1200" kern="1200" baseline="0" dirty="0">
                <a:solidFill>
                  <a:schemeClr val="tx1"/>
                </a:solidFill>
                <a:latin typeface="Arial" charset="0"/>
                <a:ea typeface="ＭＳ Ｐゴシック" charset="-128"/>
                <a:cs typeface="ＭＳ Ｐゴシック" charset="-128"/>
              </a:rPr>
              <a:t>supplicant once it has decided to admit it to the network. The EAP-Logoff  packet</a:t>
            </a:r>
          </a:p>
          <a:p>
            <a:r>
              <a:rPr lang="en-US" sz="1200" kern="1200" baseline="0" dirty="0">
                <a:solidFill>
                  <a:schemeClr val="tx1"/>
                </a:solidFill>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154</a:t>
            </a:fld>
            <a:endParaRPr lang="en-AU" dirty="0"/>
          </a:p>
        </p:txBody>
      </p:sp>
    </p:spTree>
    <p:extLst>
      <p:ext uri="{BB962C8B-B14F-4D97-AF65-F5344CB8AC3E}">
        <p14:creationId xmlns:p14="http://schemas.microsoft.com/office/powerpoint/2010/main" val="16774970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The EAPOL packet format includes the following fields: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Protocol version:  version of EAPOL.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type:  indicates start, EAP, key, logoff, etc.</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body length: If the packet includes a body, this field indicates the body</a:t>
            </a:r>
          </a:p>
          <a:p>
            <a:r>
              <a:rPr lang="en-US" sz="1200" kern="1200" baseline="0" dirty="0">
                <a:solidFill>
                  <a:schemeClr val="tx1"/>
                </a:solidFill>
                <a:latin typeface="Arial" charset="0"/>
                <a:ea typeface="ＭＳ Ｐゴシック" charset="-128"/>
                <a:cs typeface="ＭＳ Ｐゴシック" charset="-128"/>
              </a:rPr>
              <a:t>length.</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Packet body: The payload for this EAPOL packet. An example is an EAP packet.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Figure 5.6 shows an example of exchange using EAPOL. In Chapter 7, we examine</a:t>
            </a:r>
          </a:p>
          <a:p>
            <a:r>
              <a:rPr lang="en-US" sz="1200" kern="1200" baseline="0" dirty="0">
                <a:solidFill>
                  <a:schemeClr val="tx1"/>
                </a:solidFill>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155</a:t>
            </a:fld>
            <a:endParaRPr lang="en-AU" dirty="0"/>
          </a:p>
        </p:txBody>
      </p:sp>
    </p:spTree>
    <p:extLst>
      <p:ext uri="{BB962C8B-B14F-4D97-AF65-F5344CB8AC3E}">
        <p14:creationId xmlns:p14="http://schemas.microsoft.com/office/powerpoint/2010/main" val="25632965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There is an increasingly prominent trend in many organizations to move a</a:t>
            </a:r>
          </a:p>
          <a:p>
            <a:r>
              <a:rPr lang="en-US" sz="1200" kern="1200" baseline="0" dirty="0">
                <a:solidFill>
                  <a:schemeClr val="tx1"/>
                </a:solidFill>
                <a:latin typeface="Arial" charset="0"/>
                <a:ea typeface="ＭＳ Ｐゴシック" charset="-128"/>
                <a:cs typeface="ＭＳ Ｐゴシック" charset="-128"/>
              </a:rPr>
              <a:t>substantial portion of or even all information technology (IT) operations to an</a:t>
            </a:r>
          </a:p>
          <a:p>
            <a:r>
              <a:rPr lang="en-US" sz="1200" kern="1200" baseline="0" dirty="0">
                <a:solidFill>
                  <a:schemeClr val="tx1"/>
                </a:solidFill>
                <a:latin typeface="Arial" charset="0"/>
                <a:ea typeface="ＭＳ Ｐゴシック" charset="-128"/>
                <a:cs typeface="ＭＳ Ｐゴシック" charset="-128"/>
              </a:rPr>
              <a:t>Internet-connected infrastructure known as enterprise cloud computing. This</a:t>
            </a:r>
          </a:p>
          <a:p>
            <a:r>
              <a:rPr lang="en-US" sz="1200" kern="1200" baseline="0" dirty="0">
                <a:solidFill>
                  <a:schemeClr val="tx1"/>
                </a:solidFill>
                <a:latin typeface="Arial" charset="0"/>
                <a:ea typeface="ＭＳ Ｐゴシック" charset="-128"/>
                <a:cs typeface="ＭＳ Ｐゴシック" charset="-128"/>
              </a:rPr>
              <a:t>section provides an overview of cloud computing.</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NIST defines cloud computing, in NIST SP-800-145 (The NIST Definition of Cloud</a:t>
            </a:r>
          </a:p>
          <a:p>
            <a:r>
              <a:rPr lang="en-US" sz="1200" kern="1200" baseline="0" dirty="0">
                <a:solidFill>
                  <a:schemeClr val="tx1"/>
                </a:solidFill>
                <a:latin typeface="Arial" charset="0"/>
                <a:ea typeface="ＭＳ Ｐゴシック" charset="-128"/>
                <a:cs typeface="ＭＳ Ｐゴシック" charset="-128"/>
              </a:rPr>
              <a:t>Computing ),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Cloud computing:  A model for enabling ubiquitous, convenient, on-demand network</a:t>
            </a:r>
          </a:p>
          <a:p>
            <a:r>
              <a:rPr lang="en-US" sz="1200" kern="1200" baseline="0" dirty="0">
                <a:solidFill>
                  <a:schemeClr val="tx1"/>
                </a:solidFill>
                <a:latin typeface="Arial" charset="0"/>
                <a:ea typeface="ＭＳ Ｐゴシック" charset="-128"/>
                <a:cs typeface="ＭＳ Ｐゴシック" charset="-128"/>
              </a:rPr>
              <a:t>access to a shared pool of configurable computing resources (e.g., networks,</a:t>
            </a:r>
          </a:p>
          <a:p>
            <a:r>
              <a:rPr lang="en-US" sz="1200" kern="1200" baseline="0" dirty="0">
                <a:solidFill>
                  <a:schemeClr val="tx1"/>
                </a:solidFill>
                <a:latin typeface="Arial" charset="0"/>
                <a:ea typeface="ＭＳ Ｐゴシック" charset="-128"/>
                <a:cs typeface="ＭＳ Ｐゴシック" charset="-128"/>
              </a:rPr>
              <a:t>servers, storage, applications, and services) that can be rapidly provisioned and</a:t>
            </a:r>
          </a:p>
          <a:p>
            <a:r>
              <a:rPr lang="en-US" sz="1200" kern="1200" baseline="0" dirty="0">
                <a:solidFill>
                  <a:schemeClr val="tx1"/>
                </a:solidFill>
                <a:latin typeface="Arial" charset="0"/>
                <a:ea typeface="ＭＳ Ｐゴシック" charset="-128"/>
                <a:cs typeface="ＭＳ Ｐゴシック" charset="-128"/>
              </a:rPr>
              <a:t>released with minimal management effort or service provider interaction. This</a:t>
            </a:r>
          </a:p>
          <a:p>
            <a:r>
              <a:rPr lang="en-US" sz="1200" kern="1200" baseline="0" dirty="0">
                <a:solidFill>
                  <a:schemeClr val="tx1"/>
                </a:solidFill>
                <a:latin typeface="Arial" charset="0"/>
                <a:ea typeface="ＭＳ Ｐゴシック" charset="-128"/>
                <a:cs typeface="ＭＳ Ｐゴシック" charset="-128"/>
              </a:rPr>
              <a:t>cloud model promotes availability and is composed of five essential characteristics,</a:t>
            </a:r>
          </a:p>
          <a:p>
            <a:r>
              <a:rPr lang="en-US" sz="1200" kern="1200" baseline="0" dirty="0">
                <a:solidFill>
                  <a:schemeClr val="tx1"/>
                </a:solidFill>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156</a:t>
            </a:fld>
            <a:endParaRPr lang="en-AU" dirty="0"/>
          </a:p>
        </p:txBody>
      </p:sp>
    </p:spTree>
    <p:extLst>
      <p:ext uri="{BB962C8B-B14F-4D97-AF65-F5344CB8AC3E}">
        <p14:creationId xmlns:p14="http://schemas.microsoft.com/office/powerpoint/2010/main" val="322780272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charset="0"/>
                <a:ea typeface="ＭＳ Ｐゴシック" charset="-128"/>
                <a:cs typeface="ＭＳ Ｐゴシック" charset="-128"/>
              </a:rPr>
              <a:t>The definition refers to various models and characteristics, whose relationship is</a:t>
            </a:r>
          </a:p>
          <a:p>
            <a:r>
              <a:rPr lang="en-US" sz="1200" kern="1200" baseline="0" dirty="0">
                <a:solidFill>
                  <a:schemeClr val="tx1"/>
                </a:solidFill>
                <a:latin typeface="Arial" charset="0"/>
                <a:ea typeface="ＭＳ Ｐゴシック" charset="-128"/>
                <a:cs typeface="ＭＳ Ｐゴシック" charset="-128"/>
              </a:rPr>
              <a:t>illustrated in Figure 5.7. The essential characteristics of cloud computing include</a:t>
            </a:r>
          </a:p>
          <a:p>
            <a:r>
              <a:rPr lang="en-US" sz="1200" kern="1200" baseline="0" dirty="0">
                <a:solidFill>
                  <a:schemeClr val="tx1"/>
                </a:solidFill>
                <a:latin typeface="Arial" charset="0"/>
                <a:ea typeface="ＭＳ Ｐゴシック" charset="-128"/>
                <a:cs typeface="ＭＳ Ｐゴシック" charset="-128"/>
              </a:rPr>
              <a:t>the following:</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Broad network access:  Capabilities are available over the network and accessed</a:t>
            </a:r>
          </a:p>
          <a:p>
            <a:r>
              <a:rPr lang="en-US" sz="1200" kern="1200" baseline="0" dirty="0">
                <a:solidFill>
                  <a:schemeClr val="tx1"/>
                </a:solidFill>
                <a:latin typeface="Arial" charset="0"/>
                <a:ea typeface="ＭＳ Ｐゴシック" charset="-128"/>
                <a:cs typeface="ＭＳ Ｐゴシック" charset="-128"/>
              </a:rPr>
              <a:t>through standard mechanisms that promote use by heterogeneous thin</a:t>
            </a:r>
          </a:p>
          <a:p>
            <a:r>
              <a:rPr lang="en-US" sz="1200" kern="1200" baseline="0" dirty="0">
                <a:solidFill>
                  <a:schemeClr val="tx1"/>
                </a:solidFill>
                <a:latin typeface="Arial" charset="0"/>
                <a:ea typeface="ＭＳ Ｐゴシック" charset="-128"/>
                <a:cs typeface="ＭＳ Ｐゴシック" charset="-128"/>
              </a:rPr>
              <a:t> or thick client platforms (e.g., mobile phones, laptops, and PDAs) as well as</a:t>
            </a:r>
          </a:p>
          <a:p>
            <a:r>
              <a:rPr lang="en-US" sz="1200" kern="1200" baseline="0" dirty="0">
                <a:solidFill>
                  <a:schemeClr val="tx1"/>
                </a:solidFill>
                <a:latin typeface="Arial" charset="0"/>
                <a:ea typeface="ＭＳ Ｐゴシック" charset="-128"/>
                <a:cs typeface="ＭＳ Ｐゴシック" charset="-128"/>
              </a:rPr>
              <a:t>other traditional or cloud-based software 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Rapid elasticity:  Cloud computing gives you the ability to expand and reduce</a:t>
            </a:r>
          </a:p>
          <a:p>
            <a:r>
              <a:rPr lang="en-US" sz="1200" kern="1200" baseline="0" dirty="0">
                <a:solidFill>
                  <a:schemeClr val="tx1"/>
                </a:solidFill>
                <a:latin typeface="Arial" charset="0"/>
                <a:ea typeface="ＭＳ Ｐゴシック" charset="-128"/>
                <a:cs typeface="ＭＳ Ｐゴシック" charset="-128"/>
              </a:rPr>
              <a:t>resources according to your specific service requirement. For example, you</a:t>
            </a:r>
          </a:p>
          <a:p>
            <a:r>
              <a:rPr lang="en-US" sz="1200" kern="1200" baseline="0" dirty="0">
                <a:solidFill>
                  <a:schemeClr val="tx1"/>
                </a:solidFill>
                <a:latin typeface="Arial" charset="0"/>
                <a:ea typeface="ＭＳ Ｐゴシック" charset="-128"/>
                <a:cs typeface="ＭＳ Ｐゴシック" charset="-128"/>
              </a:rPr>
              <a:t>may need a large number of server resources for the duration of a specific</a:t>
            </a:r>
          </a:p>
          <a:p>
            <a:r>
              <a:rPr lang="en-US" sz="1200" kern="1200" baseline="0" dirty="0">
                <a:solidFill>
                  <a:schemeClr val="tx1"/>
                </a:solidFill>
                <a:latin typeface="Arial" charset="0"/>
                <a:ea typeface="ＭＳ Ｐゴシック" charset="-128"/>
                <a:cs typeface="ＭＳ Ｐゴシック" charset="-128"/>
              </a:rPr>
              <a:t>task. You can then release these resources upon completion of the task.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Measured service:  Cloud systems automatically control and optimize resource</a:t>
            </a:r>
          </a:p>
          <a:p>
            <a:r>
              <a:rPr lang="en-US" sz="1200" kern="1200" baseline="0" dirty="0">
                <a:solidFill>
                  <a:schemeClr val="tx1"/>
                </a:solidFill>
                <a:latin typeface="Arial" charset="0"/>
                <a:ea typeface="ＭＳ Ｐゴシック" charset="-128"/>
                <a:cs typeface="ＭＳ Ｐゴシック" charset="-128"/>
              </a:rPr>
              <a:t>use by leveraging a metering capability at some level of abstraction appropriate</a:t>
            </a:r>
          </a:p>
          <a:p>
            <a:r>
              <a:rPr lang="en-US" sz="1200" kern="1200" baseline="0" dirty="0">
                <a:solidFill>
                  <a:schemeClr val="tx1"/>
                </a:solidFill>
                <a:latin typeface="Arial" charset="0"/>
                <a:ea typeface="ＭＳ Ｐゴシック" charset="-128"/>
                <a:cs typeface="ＭＳ Ｐゴシック" charset="-128"/>
              </a:rPr>
              <a:t>to the type of service (e.g., storage, processing, bandwidth, and active user</a:t>
            </a:r>
          </a:p>
          <a:p>
            <a:r>
              <a:rPr lang="en-US" sz="1200" kern="1200" baseline="0" dirty="0">
                <a:solidFill>
                  <a:schemeClr val="tx1"/>
                </a:solidFill>
                <a:latin typeface="Arial" charset="0"/>
                <a:ea typeface="ＭＳ Ｐゴシック" charset="-128"/>
                <a:cs typeface="ＭＳ Ｐゴシック" charset="-128"/>
              </a:rPr>
              <a:t>accounts). Resource usage can be monitored, controlled, and reported, providing</a:t>
            </a:r>
          </a:p>
          <a:p>
            <a:r>
              <a:rPr lang="en-US" sz="1200" kern="1200" baseline="0" dirty="0">
                <a:solidFill>
                  <a:schemeClr val="tx1"/>
                </a:solidFill>
                <a:latin typeface="Arial" charset="0"/>
                <a:ea typeface="ＭＳ Ｐゴシック" charset="-128"/>
                <a:cs typeface="ＭＳ Ｐゴシック" charset="-128"/>
              </a:rPr>
              <a:t>transparency for both the provider and consumer of the utilized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On-demand self-service:  A consumer can unilaterally provision computing</a:t>
            </a:r>
          </a:p>
          <a:p>
            <a:r>
              <a:rPr lang="en-US" sz="1200" kern="1200" baseline="0" dirty="0">
                <a:solidFill>
                  <a:schemeClr val="tx1"/>
                </a:solidFill>
                <a:latin typeface="Arial" charset="0"/>
                <a:ea typeface="ＭＳ Ｐゴシック" charset="-128"/>
                <a:cs typeface="ＭＳ Ｐゴシック" charset="-128"/>
              </a:rPr>
              <a:t>capabilities, such as server time and network storage, as needed automatically</a:t>
            </a:r>
          </a:p>
          <a:p>
            <a:r>
              <a:rPr lang="en-US" sz="1200" kern="1200" baseline="0" dirty="0">
                <a:solidFill>
                  <a:schemeClr val="tx1"/>
                </a:solidFill>
                <a:latin typeface="Arial" charset="0"/>
                <a:ea typeface="ＭＳ Ｐゴシック" charset="-128"/>
                <a:cs typeface="ＭＳ Ｐゴシック" charset="-128"/>
              </a:rPr>
              <a:t>without requiring human interaction with each service provider. Because</a:t>
            </a:r>
          </a:p>
          <a:p>
            <a:r>
              <a:rPr lang="en-US" sz="1200" kern="1200" baseline="0" dirty="0">
                <a:solidFill>
                  <a:schemeClr val="tx1"/>
                </a:solidFill>
                <a:latin typeface="Arial" charset="0"/>
                <a:ea typeface="ＭＳ Ｐゴシック" charset="-128"/>
                <a:cs typeface="ＭＳ Ｐゴシック" charset="-128"/>
              </a:rPr>
              <a:t>the service is on demand, the resources are not permanent parts of your IT</a:t>
            </a:r>
          </a:p>
          <a:p>
            <a:r>
              <a:rPr lang="en-US" sz="1200" kern="1200" baseline="0" dirty="0">
                <a:solidFill>
                  <a:schemeClr val="tx1"/>
                </a:solidFill>
                <a:latin typeface="Arial" charset="0"/>
                <a:ea typeface="ＭＳ Ｐゴシック" charset="-128"/>
                <a:cs typeface="ＭＳ Ｐゴシック" charset="-128"/>
              </a:rPr>
              <a:t>infrastructure.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Resource pooling:  The provider’s computing resources are pooled to serve</a:t>
            </a:r>
          </a:p>
          <a:p>
            <a:r>
              <a:rPr lang="en-US" sz="1200" kern="1200" baseline="0" dirty="0">
                <a:solidFill>
                  <a:schemeClr val="tx1"/>
                </a:solidFill>
                <a:latin typeface="Arial" charset="0"/>
                <a:ea typeface="ＭＳ Ｐゴシック" charset="-128"/>
                <a:cs typeface="ＭＳ Ｐゴシック" charset="-128"/>
              </a:rPr>
              <a:t>multiple consumers using a multi-tenant model, with different physical and</a:t>
            </a:r>
          </a:p>
          <a:p>
            <a:r>
              <a:rPr lang="en-US" sz="1200" kern="1200" baseline="0" dirty="0">
                <a:solidFill>
                  <a:schemeClr val="tx1"/>
                </a:solidFill>
                <a:latin typeface="Arial" charset="0"/>
                <a:ea typeface="ＭＳ Ｐゴシック" charset="-128"/>
                <a:cs typeface="ＭＳ Ｐゴシック" charset="-128"/>
              </a:rPr>
              <a:t>virtual resources dynamically assigned and reassigned according to consumer</a:t>
            </a:r>
          </a:p>
          <a:p>
            <a:r>
              <a:rPr lang="en-US" sz="1200" kern="1200" baseline="0" dirty="0">
                <a:solidFill>
                  <a:schemeClr val="tx1"/>
                </a:solidFill>
                <a:latin typeface="Arial" charset="0"/>
                <a:ea typeface="ＭＳ Ｐゴシック" charset="-128"/>
                <a:cs typeface="ＭＳ Ｐゴシック" charset="-128"/>
              </a:rPr>
              <a:t> demand. There is a degree of location independence in that the customer</a:t>
            </a:r>
          </a:p>
          <a:p>
            <a:r>
              <a:rPr lang="en-US" sz="1200" kern="1200" baseline="0" dirty="0">
                <a:solidFill>
                  <a:schemeClr val="tx1"/>
                </a:solidFill>
                <a:latin typeface="Arial" charset="0"/>
                <a:ea typeface="ＭＳ Ｐゴシック" charset="-128"/>
                <a:cs typeface="ＭＳ Ｐゴシック" charset="-128"/>
              </a:rPr>
              <a:t>generally has no control or knowledge of the exact location of the provided</a:t>
            </a:r>
          </a:p>
          <a:p>
            <a:r>
              <a:rPr lang="en-US" sz="1200" kern="1200" baseline="0" dirty="0">
                <a:solidFill>
                  <a:schemeClr val="tx1"/>
                </a:solidFill>
                <a:latin typeface="Arial" charset="0"/>
                <a:ea typeface="ＭＳ Ｐゴシック" charset="-128"/>
                <a:cs typeface="ＭＳ Ｐゴシック" charset="-128"/>
              </a:rPr>
              <a:t>resources, but may be able to specify location at a higher level of abstraction</a:t>
            </a:r>
          </a:p>
          <a:p>
            <a:r>
              <a:rPr lang="en-US" sz="1200" kern="1200" baseline="0" dirty="0">
                <a:solidFill>
                  <a:schemeClr val="tx1"/>
                </a:solidFill>
                <a:latin typeface="Arial" charset="0"/>
                <a:ea typeface="ＭＳ Ｐゴシック" charset="-128"/>
                <a:cs typeface="ＭＳ Ｐゴシック" charset="-128"/>
              </a:rPr>
              <a:t>(e.g., country, state, or data center). Examples of resources include storage,</a:t>
            </a:r>
          </a:p>
          <a:p>
            <a:r>
              <a:rPr lang="en-US" sz="1200" kern="1200" baseline="0" dirty="0">
                <a:solidFill>
                  <a:schemeClr val="tx1"/>
                </a:solidFill>
                <a:latin typeface="Arial" charset="0"/>
                <a:ea typeface="ＭＳ Ｐゴシック" charset="-128"/>
                <a:cs typeface="ＭＳ Ｐゴシック" charset="-128"/>
              </a:rPr>
              <a:t>processing, memory, network bandwidth, and virtual machines. Even</a:t>
            </a:r>
          </a:p>
          <a:p>
            <a:r>
              <a:rPr lang="en-US" sz="1200" kern="1200" baseline="0" dirty="0">
                <a:solidFill>
                  <a:schemeClr val="tx1"/>
                </a:solidFill>
                <a:latin typeface="Arial" charset="0"/>
                <a:ea typeface="ＭＳ Ｐゴシック" charset="-128"/>
                <a:cs typeface="ＭＳ Ｐゴシック" charset="-128"/>
              </a:rPr>
              <a:t>private clouds tend to pool resources between different parts of the same</a:t>
            </a:r>
          </a:p>
          <a:p>
            <a:r>
              <a:rPr lang="en-US" sz="1200" kern="1200" baseline="0" dirty="0">
                <a:solidFill>
                  <a:schemeClr val="tx1"/>
                </a:solidFill>
                <a:latin typeface="Arial" charset="0"/>
                <a:ea typeface="ＭＳ Ｐゴシック" charset="-128"/>
                <a:cs typeface="ＭＳ Ｐゴシック" charset="-128"/>
              </a:rPr>
              <a:t>organization.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NIST defines three service models , which can be viewed as nested service</a:t>
            </a:r>
          </a:p>
          <a:p>
            <a:r>
              <a:rPr lang="en-US" sz="1200" kern="1200" baseline="0" dirty="0">
                <a:solidFill>
                  <a:schemeClr val="tx1"/>
                </a:solidFill>
                <a:latin typeface="Arial" charset="0"/>
                <a:ea typeface="ＭＳ Ｐゴシック" charset="-128"/>
                <a:cs typeface="ＭＳ Ｐゴシック" charset="-128"/>
              </a:rPr>
              <a:t>alternatives: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Software as a service (SaaS):  The capability provided to the consumer is to</a:t>
            </a:r>
          </a:p>
          <a:p>
            <a:r>
              <a:rPr lang="en-US" sz="1200" kern="1200" baseline="0" dirty="0">
                <a:solidFill>
                  <a:schemeClr val="tx1"/>
                </a:solidFill>
                <a:latin typeface="Arial" charset="0"/>
                <a:ea typeface="ＭＳ Ｐゴシック" charset="-128"/>
                <a:cs typeface="ＭＳ Ｐゴシック" charset="-128"/>
              </a:rPr>
              <a:t>use the provider’s applications running on a cloud infrastructure. The applications</a:t>
            </a:r>
          </a:p>
          <a:p>
            <a:r>
              <a:rPr lang="en-US" sz="1200" kern="1200" baseline="0" dirty="0">
                <a:solidFill>
                  <a:schemeClr val="tx1"/>
                </a:solidFill>
                <a:latin typeface="Arial" charset="0"/>
                <a:ea typeface="ＭＳ Ｐゴシック" charset="-128"/>
                <a:cs typeface="ＭＳ Ｐゴシック" charset="-128"/>
              </a:rPr>
              <a:t>are accessible from various client devices through a thin client interface</a:t>
            </a:r>
          </a:p>
          <a:p>
            <a:r>
              <a:rPr lang="en-US" sz="1200" kern="1200" baseline="0" dirty="0">
                <a:solidFill>
                  <a:schemeClr val="tx1"/>
                </a:solidFill>
                <a:latin typeface="Arial" charset="0"/>
                <a:ea typeface="ＭＳ Ｐゴシック" charset="-128"/>
                <a:cs typeface="ＭＳ Ｐゴシック" charset="-128"/>
              </a:rPr>
              <a:t>such as a Web browser. Instead of obtaining desktop and server licenses</a:t>
            </a:r>
          </a:p>
          <a:p>
            <a:r>
              <a:rPr lang="en-US" sz="1200" kern="1200" baseline="0" dirty="0">
                <a:solidFill>
                  <a:schemeClr val="tx1"/>
                </a:solidFill>
                <a:latin typeface="Arial" charset="0"/>
                <a:ea typeface="ＭＳ Ｐゴシック" charset="-128"/>
                <a:cs typeface="ＭＳ Ｐゴシック" charset="-128"/>
              </a:rPr>
              <a:t>for software products it uses, an enterprise obtains the same functions from</a:t>
            </a:r>
          </a:p>
          <a:p>
            <a:r>
              <a:rPr lang="en-US" sz="1200" kern="1200" baseline="0" dirty="0">
                <a:solidFill>
                  <a:schemeClr val="tx1"/>
                </a:solidFill>
                <a:latin typeface="Arial" charset="0"/>
                <a:ea typeface="ＭＳ Ｐゴシック" charset="-128"/>
                <a:cs typeface="ＭＳ Ｐゴシック" charset="-128"/>
              </a:rPr>
              <a:t>the cloud service. SaaS saves the complexity of software installation, maintenance,</a:t>
            </a:r>
          </a:p>
          <a:p>
            <a:r>
              <a:rPr lang="en-US" sz="1200" kern="1200" baseline="0" dirty="0">
                <a:solidFill>
                  <a:schemeClr val="tx1"/>
                </a:solidFill>
                <a:latin typeface="Arial" charset="0"/>
                <a:ea typeface="ＭＳ Ｐゴシック" charset="-128"/>
                <a:cs typeface="ＭＳ Ｐゴシック" charset="-128"/>
              </a:rPr>
              <a:t>upgrades, and patches. Examples of services at this level are Gmail,</a:t>
            </a:r>
          </a:p>
          <a:p>
            <a:r>
              <a:rPr lang="en-US" sz="1200" kern="1200" baseline="0" dirty="0">
                <a:solidFill>
                  <a:schemeClr val="tx1"/>
                </a:solidFill>
                <a:latin typeface="Arial" charset="0"/>
                <a:ea typeface="ＭＳ Ｐゴシック" charset="-128"/>
                <a:cs typeface="ＭＳ Ｐゴシック" charset="-128"/>
              </a:rPr>
              <a:t>Google’s e-mail service, and Salesforce.com, which helps firms keep track of</a:t>
            </a:r>
          </a:p>
          <a:p>
            <a:r>
              <a:rPr lang="en-US" sz="1200" kern="1200" baseline="0" dirty="0">
                <a:solidFill>
                  <a:schemeClr val="tx1"/>
                </a:solidFill>
                <a:latin typeface="Arial" charset="0"/>
                <a:ea typeface="ＭＳ Ｐゴシック" charset="-128"/>
                <a:cs typeface="ＭＳ Ｐゴシック" charset="-128"/>
              </a:rPr>
              <a:t>their customers.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Platform as a service (PaaS):  The capability provided to the consumer is to</a:t>
            </a:r>
          </a:p>
          <a:p>
            <a:r>
              <a:rPr lang="en-US" sz="1200" kern="1200" baseline="0" dirty="0">
                <a:solidFill>
                  <a:schemeClr val="tx1"/>
                </a:solidFill>
                <a:latin typeface="Arial" charset="0"/>
                <a:ea typeface="ＭＳ Ｐゴシック" charset="-128"/>
                <a:cs typeface="ＭＳ Ｐゴシック" charset="-128"/>
              </a:rPr>
              <a:t>deploy onto the cloud infrastructure consumer-created or acquired applications</a:t>
            </a:r>
          </a:p>
          <a:p>
            <a:r>
              <a:rPr lang="en-US" sz="1200" kern="1200" baseline="0" dirty="0">
                <a:solidFill>
                  <a:schemeClr val="tx1"/>
                </a:solidFill>
                <a:latin typeface="Arial" charset="0"/>
                <a:ea typeface="ＭＳ Ｐゴシック" charset="-128"/>
                <a:cs typeface="ＭＳ Ｐゴシック" charset="-128"/>
              </a:rPr>
              <a:t>created using programming languages and tools supported by the provider.</a:t>
            </a:r>
          </a:p>
          <a:p>
            <a:r>
              <a:rPr lang="en-US" sz="1200" kern="1200" baseline="0" dirty="0">
                <a:solidFill>
                  <a:schemeClr val="tx1"/>
                </a:solidFill>
                <a:latin typeface="Arial" charset="0"/>
                <a:ea typeface="ＭＳ Ｐゴシック" charset="-128"/>
                <a:cs typeface="ＭＳ Ｐゴシック" charset="-128"/>
              </a:rPr>
              <a:t>PaaS often provides middleware-style services such as database and</a:t>
            </a:r>
          </a:p>
          <a:p>
            <a:r>
              <a:rPr lang="en-US" sz="1200" kern="1200" baseline="0" dirty="0">
                <a:solidFill>
                  <a:schemeClr val="tx1"/>
                </a:solidFill>
                <a:latin typeface="Arial" charset="0"/>
                <a:ea typeface="ＭＳ Ｐゴシック" charset="-128"/>
                <a:cs typeface="ＭＳ Ｐゴシック" charset="-128"/>
              </a:rPr>
              <a:t>component services for use by applications. In effect, PaaS is an operating</a:t>
            </a:r>
          </a:p>
          <a:p>
            <a:r>
              <a:rPr lang="en-US" sz="1200" kern="1200" baseline="0" dirty="0">
                <a:solidFill>
                  <a:schemeClr val="tx1"/>
                </a:solidFill>
                <a:latin typeface="Arial" charset="0"/>
                <a:ea typeface="ＭＳ Ｐゴシック" charset="-128"/>
                <a:cs typeface="ＭＳ Ｐゴシック" charset="-128"/>
              </a:rPr>
              <a:t>system in the cloud.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Infrastructure as a service (IaaS):  The capability provided to the consumer is</a:t>
            </a:r>
          </a:p>
          <a:p>
            <a:r>
              <a:rPr lang="en-US" sz="1200" kern="1200" baseline="0" dirty="0">
                <a:solidFill>
                  <a:schemeClr val="tx1"/>
                </a:solidFill>
                <a:latin typeface="Arial" charset="0"/>
                <a:ea typeface="ＭＳ Ｐゴシック" charset="-128"/>
                <a:cs typeface="ＭＳ Ｐゴシック" charset="-128"/>
              </a:rPr>
              <a:t>to provision processing, storage, networks, and other fundamental computing</a:t>
            </a:r>
          </a:p>
          <a:p>
            <a:r>
              <a:rPr lang="en-US" sz="1200" kern="1200" baseline="0" dirty="0">
                <a:solidFill>
                  <a:schemeClr val="tx1"/>
                </a:solidFill>
                <a:latin typeface="Arial" charset="0"/>
                <a:ea typeface="ＭＳ Ｐゴシック" charset="-128"/>
                <a:cs typeface="ＭＳ Ｐゴシック" charset="-128"/>
              </a:rPr>
              <a:t>resources where the consumer is able to deploy and run arbitrary software,</a:t>
            </a:r>
          </a:p>
          <a:p>
            <a:r>
              <a:rPr lang="en-US" sz="1200" kern="1200" baseline="0" dirty="0">
                <a:solidFill>
                  <a:schemeClr val="tx1"/>
                </a:solidFill>
                <a:latin typeface="Arial" charset="0"/>
                <a:ea typeface="ＭＳ Ｐゴシック" charset="-128"/>
                <a:cs typeface="ＭＳ Ｐゴシック" charset="-128"/>
              </a:rPr>
              <a:t>which can include operating systems and applications. IaaS enables customers</a:t>
            </a:r>
          </a:p>
          <a:p>
            <a:r>
              <a:rPr lang="en-US" sz="1200" kern="1200" baseline="0" dirty="0">
                <a:solidFill>
                  <a:schemeClr val="tx1"/>
                </a:solidFill>
                <a:latin typeface="Arial" charset="0"/>
                <a:ea typeface="ＭＳ Ｐゴシック" charset="-128"/>
                <a:cs typeface="ＭＳ Ｐゴシック" charset="-128"/>
              </a:rPr>
              <a:t>to combine basic computing services, such as number crunching and data storage,</a:t>
            </a:r>
          </a:p>
          <a:p>
            <a:r>
              <a:rPr lang="en-US" sz="1200" kern="1200" baseline="0" dirty="0">
                <a:solidFill>
                  <a:schemeClr val="tx1"/>
                </a:solidFill>
                <a:latin typeface="Arial" charset="0"/>
                <a:ea typeface="ＭＳ Ｐゴシック" charset="-128"/>
                <a:cs typeface="ＭＳ Ｐゴシック" charset="-128"/>
              </a:rPr>
              <a:t>to build highly adaptable computer systems.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NIST defines four deployment models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Public cloud:  The cloud infrastructure is made available to the general public</a:t>
            </a:r>
          </a:p>
          <a:p>
            <a:r>
              <a:rPr lang="en-US" sz="1200" kern="1200" baseline="0" dirty="0">
                <a:solidFill>
                  <a:schemeClr val="tx1"/>
                </a:solidFill>
                <a:latin typeface="Arial" charset="0"/>
                <a:ea typeface="ＭＳ Ｐゴシック" charset="-128"/>
                <a:cs typeface="ＭＳ Ｐゴシック" charset="-128"/>
              </a:rPr>
              <a:t>or a large industry group and is owned by an organization selling cloud services.</a:t>
            </a:r>
          </a:p>
          <a:p>
            <a:r>
              <a:rPr lang="en-US" sz="1200" kern="1200" baseline="0" dirty="0">
                <a:solidFill>
                  <a:schemeClr val="tx1"/>
                </a:solidFill>
                <a:latin typeface="Arial" charset="0"/>
                <a:ea typeface="ＭＳ Ｐゴシック" charset="-128"/>
                <a:cs typeface="ＭＳ Ｐゴシック" charset="-128"/>
              </a:rPr>
              <a:t>The cloud provider is responsible both for the cloud infrastructure and</a:t>
            </a:r>
          </a:p>
          <a:p>
            <a:r>
              <a:rPr lang="en-US" sz="1200" kern="1200" baseline="0" dirty="0">
                <a:solidFill>
                  <a:schemeClr val="tx1"/>
                </a:solidFill>
                <a:latin typeface="Arial" charset="0"/>
                <a:ea typeface="ＭＳ Ｐゴシック" charset="-128"/>
                <a:cs typeface="ＭＳ Ｐゴシック" charset="-128"/>
              </a:rPr>
              <a:t>for the control of data and operations within the cloud.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Private cloud:  The cloud infrastructure is operated solely for an organization.</a:t>
            </a:r>
          </a:p>
          <a:p>
            <a:r>
              <a:rPr lang="en-US" sz="1200" kern="1200" baseline="0" dirty="0">
                <a:solidFill>
                  <a:schemeClr val="tx1"/>
                </a:solidFill>
                <a:latin typeface="Arial" charset="0"/>
                <a:ea typeface="ＭＳ Ｐゴシック" charset="-128"/>
                <a:cs typeface="ＭＳ Ｐゴシック" charset="-128"/>
              </a:rPr>
              <a:t>It may be managed by the organization or a third party and may exist on</a:t>
            </a:r>
          </a:p>
          <a:p>
            <a:r>
              <a:rPr lang="en-US" sz="1200" kern="1200" baseline="0" dirty="0">
                <a:solidFill>
                  <a:schemeClr val="tx1"/>
                </a:solidFill>
                <a:latin typeface="Arial" charset="0"/>
                <a:ea typeface="ＭＳ Ｐゴシック" charset="-128"/>
                <a:cs typeface="ＭＳ Ｐゴシック" charset="-128"/>
              </a:rPr>
              <a:t>premise or off premise. The cloud provider (CP) is responsible only for the</a:t>
            </a:r>
          </a:p>
          <a:p>
            <a:r>
              <a:rPr lang="en-US" sz="1200" kern="1200" baseline="0" dirty="0">
                <a:solidFill>
                  <a:schemeClr val="tx1"/>
                </a:solidFill>
                <a:latin typeface="Arial" charset="0"/>
                <a:ea typeface="ＭＳ Ｐゴシック" charset="-128"/>
                <a:cs typeface="ＭＳ Ｐゴシック" charset="-128"/>
              </a:rPr>
              <a:t>infrastructure and not for the control.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Community cloud:  The cloud infrastructure is shared by several organizations</a:t>
            </a:r>
          </a:p>
          <a:p>
            <a:r>
              <a:rPr lang="en-US" sz="1200" kern="1200" baseline="0" dirty="0">
                <a:solidFill>
                  <a:schemeClr val="tx1"/>
                </a:solidFill>
                <a:latin typeface="Arial" charset="0"/>
                <a:ea typeface="ＭＳ Ｐゴシック" charset="-128"/>
                <a:cs typeface="ＭＳ Ｐゴシック" charset="-128"/>
              </a:rPr>
              <a:t>and supports a specific community that has shared concerns (e.g., mission,</a:t>
            </a:r>
          </a:p>
          <a:p>
            <a:r>
              <a:rPr lang="en-US" sz="1200" kern="1200" baseline="0" dirty="0">
                <a:solidFill>
                  <a:schemeClr val="tx1"/>
                </a:solidFill>
                <a:latin typeface="Arial" charset="0"/>
                <a:ea typeface="ＭＳ Ｐゴシック" charset="-128"/>
                <a:cs typeface="ＭＳ Ｐゴシック" charset="-128"/>
              </a:rPr>
              <a:t>security requirements, policy, and compliance considerations). It may be managed</a:t>
            </a:r>
          </a:p>
          <a:p>
            <a:r>
              <a:rPr lang="en-US" sz="1200" kern="1200" baseline="0" dirty="0">
                <a:solidFill>
                  <a:schemeClr val="tx1"/>
                </a:solidFill>
                <a:latin typeface="Arial" charset="0"/>
                <a:ea typeface="ＭＳ Ｐゴシック" charset="-128"/>
                <a:cs typeface="ＭＳ Ｐゴシック" charset="-128"/>
              </a:rPr>
              <a:t>by the organizations or a third party and may exist on premise or off</a:t>
            </a:r>
          </a:p>
          <a:p>
            <a:r>
              <a:rPr lang="en-US" sz="1200" kern="1200" baseline="0" dirty="0">
                <a:solidFill>
                  <a:schemeClr val="tx1"/>
                </a:solidFill>
                <a:latin typeface="Arial" charset="0"/>
                <a:ea typeface="ＭＳ Ｐゴシック" charset="-128"/>
                <a:cs typeface="ＭＳ Ｐゴシック" charset="-128"/>
              </a:rPr>
              <a:t>premise.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Hybrid cloud: The cloud infrastructure is a composition of two or more clouds</a:t>
            </a:r>
          </a:p>
          <a:p>
            <a:r>
              <a:rPr lang="en-US" sz="1200" kern="1200" baseline="0" dirty="0">
                <a:solidFill>
                  <a:schemeClr val="tx1"/>
                </a:solidFill>
                <a:latin typeface="Arial" charset="0"/>
                <a:ea typeface="ＭＳ Ｐゴシック" charset="-128"/>
                <a:cs typeface="ＭＳ Ｐゴシック" charset="-128"/>
              </a:rPr>
              <a:t>(private, community, or public) that remain unique entities but are bound together</a:t>
            </a:r>
          </a:p>
          <a:p>
            <a:r>
              <a:rPr lang="en-US" sz="1200" kern="1200" baseline="0" dirty="0">
                <a:solidFill>
                  <a:schemeClr val="tx1"/>
                </a:solidFill>
                <a:latin typeface="Arial" charset="0"/>
                <a:ea typeface="ＭＳ Ｐゴシック" charset="-128"/>
                <a:cs typeface="ＭＳ Ｐゴシック" charset="-128"/>
              </a:rPr>
              <a:t>by standardized or proprietary technology that enables data and application</a:t>
            </a:r>
          </a:p>
          <a:p>
            <a:r>
              <a:rPr lang="en-US" sz="1200" kern="1200" baseline="0" dirty="0">
                <a:solidFill>
                  <a:schemeClr val="tx1"/>
                </a:solidFill>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157</a:t>
            </a:fld>
            <a:endParaRPr lang="en-AU" dirty="0"/>
          </a:p>
        </p:txBody>
      </p:sp>
    </p:spTree>
    <p:extLst>
      <p:ext uri="{BB962C8B-B14F-4D97-AF65-F5344CB8AC3E}">
        <p14:creationId xmlns:p14="http://schemas.microsoft.com/office/powerpoint/2010/main" val="14419526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Figure 5.8 illustrates the typical cloud service context. An enterprise maintains</a:t>
            </a:r>
          </a:p>
          <a:p>
            <a:r>
              <a:rPr lang="en-US" sz="1200" kern="1200" baseline="0" dirty="0">
                <a:solidFill>
                  <a:schemeClr val="tx1"/>
                </a:solidFill>
                <a:latin typeface="Arial" charset="0"/>
                <a:ea typeface="ＭＳ Ｐゴシック" charset="-128"/>
                <a:cs typeface="ＭＳ Ｐゴシック" charset="-128"/>
              </a:rPr>
              <a:t>workstations within an enterprise LAN or set of LANs, which are connected</a:t>
            </a:r>
          </a:p>
          <a:p>
            <a:r>
              <a:rPr lang="en-US" sz="1200" kern="1200" baseline="0" dirty="0">
                <a:solidFill>
                  <a:schemeClr val="tx1"/>
                </a:solidFill>
                <a:latin typeface="Arial" charset="0"/>
                <a:ea typeface="ＭＳ Ｐゴシック" charset="-128"/>
                <a:cs typeface="ＭＳ Ｐゴシック" charset="-128"/>
              </a:rPr>
              <a:t>by a router through a network or the Internet to the cloud service provider. The</a:t>
            </a:r>
          </a:p>
          <a:p>
            <a:r>
              <a:rPr lang="en-US" sz="1200" kern="1200" baseline="0" dirty="0">
                <a:solidFill>
                  <a:schemeClr val="tx1"/>
                </a:solidFill>
                <a:latin typeface="Arial" charset="0"/>
                <a:ea typeface="ＭＳ Ｐゴシック" charset="-128"/>
                <a:cs typeface="ＭＳ Ｐゴシック" charset="-128"/>
              </a:rPr>
              <a:t>cloud service provider maintains a massive collection of servers, which it manages</a:t>
            </a:r>
          </a:p>
          <a:p>
            <a:r>
              <a:rPr lang="en-US" sz="1200" kern="1200" baseline="0" dirty="0">
                <a:solidFill>
                  <a:schemeClr val="tx1"/>
                </a:solidFill>
                <a:latin typeface="Arial" charset="0"/>
                <a:ea typeface="ＭＳ Ｐゴシック" charset="-128"/>
                <a:cs typeface="ＭＳ Ｐゴシック" charset="-128"/>
              </a:rPr>
              <a:t>with a variety of network management, redundancy, and security tools. In the figure,</a:t>
            </a:r>
          </a:p>
          <a:p>
            <a:r>
              <a:rPr lang="en-US" sz="1200" kern="1200" baseline="0" dirty="0">
                <a:solidFill>
                  <a:schemeClr val="tx1"/>
                </a:solidFill>
                <a:latin typeface="Arial" charset="0"/>
                <a:ea typeface="ＭＳ Ｐゴシック" charset="-128"/>
                <a:cs typeface="ＭＳ Ｐゴシック" charset="-128"/>
              </a:rPr>
              <a:t>the cloud infrastructure is shown as a collection of blade servers, which is a</a:t>
            </a:r>
          </a:p>
          <a:p>
            <a:r>
              <a:rPr lang="en-US" sz="1200" kern="1200" baseline="0" dirty="0">
                <a:solidFill>
                  <a:schemeClr val="tx1"/>
                </a:solidFill>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158</a:t>
            </a:fld>
            <a:endParaRPr lang="en-AU" dirty="0"/>
          </a:p>
        </p:txBody>
      </p:sp>
    </p:spTree>
    <p:extLst>
      <p:ext uri="{BB962C8B-B14F-4D97-AF65-F5344CB8AC3E}">
        <p14:creationId xmlns:p14="http://schemas.microsoft.com/office/powerpoint/2010/main" val="25877161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NIST SP 500-292 (NIST Cloud Computing Reference Architecture ) establishes a reference</a:t>
            </a:r>
          </a:p>
          <a:p>
            <a:r>
              <a:rPr lang="en-US" sz="1200" kern="1200" baseline="0" dirty="0">
                <a:solidFill>
                  <a:schemeClr val="tx1"/>
                </a:solidFill>
                <a:latin typeface="Arial" charset="0"/>
                <a:ea typeface="ＭＳ Ｐゴシック" charset="-128"/>
                <a:cs typeface="ＭＳ Ｐゴシック" charset="-128"/>
              </a:rPr>
              <a:t>architecture, described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 NIST cloud computing reference architecture focuses on the requirements</a:t>
            </a:r>
          </a:p>
          <a:p>
            <a:r>
              <a:rPr lang="en-US" sz="1200" kern="1200" baseline="0" dirty="0">
                <a:solidFill>
                  <a:schemeClr val="tx1"/>
                </a:solidFill>
                <a:latin typeface="Arial" charset="0"/>
                <a:ea typeface="ＭＳ Ｐゴシック" charset="-128"/>
                <a:cs typeface="ＭＳ Ｐゴシック" charset="-128"/>
              </a:rPr>
              <a:t>of “what” cloud services provide, not a “how to” design solution and implementation.</a:t>
            </a:r>
          </a:p>
          <a:p>
            <a:r>
              <a:rPr lang="en-US" sz="1200" kern="1200" baseline="0" dirty="0">
                <a:solidFill>
                  <a:schemeClr val="tx1"/>
                </a:solidFill>
                <a:latin typeface="Arial" charset="0"/>
                <a:ea typeface="ＭＳ Ｐゴシック" charset="-128"/>
                <a:cs typeface="ＭＳ Ｐゴシック" charset="-128"/>
              </a:rPr>
              <a:t>The reference architecture is intended to facilitate the understanding of</a:t>
            </a:r>
          </a:p>
          <a:p>
            <a:r>
              <a:rPr lang="en-US" sz="1200" kern="1200" baseline="0" dirty="0">
                <a:solidFill>
                  <a:schemeClr val="tx1"/>
                </a:solidFill>
                <a:latin typeface="Arial" charset="0"/>
                <a:ea typeface="ＭＳ Ｐゴシック" charset="-128"/>
                <a:cs typeface="ＭＳ Ｐゴシック" charset="-128"/>
              </a:rPr>
              <a:t>the operational intricacies in cloud computing. It does not represent the system</a:t>
            </a:r>
          </a:p>
          <a:p>
            <a:r>
              <a:rPr lang="en-US" sz="1200" kern="1200" baseline="0" dirty="0">
                <a:solidFill>
                  <a:schemeClr val="tx1"/>
                </a:solidFill>
                <a:latin typeface="Arial" charset="0"/>
                <a:ea typeface="ＭＳ Ｐゴシック" charset="-128"/>
                <a:cs typeface="ＭＳ Ｐゴシック" charset="-128"/>
              </a:rPr>
              <a:t>architecture of a specific cloud computing system; instead it is a tool for describing,</a:t>
            </a:r>
          </a:p>
          <a:p>
            <a:r>
              <a:rPr lang="en-US" sz="1200" kern="1200" baseline="0" dirty="0">
                <a:solidFill>
                  <a:schemeClr val="tx1"/>
                </a:solidFill>
                <a:latin typeface="Arial" charset="0"/>
                <a:ea typeface="ＭＳ Ｐゴシック" charset="-128"/>
                <a:cs typeface="ＭＳ Ｐゴシック" charset="-128"/>
              </a:rPr>
              <a:t>discussing, and developing a system-specific architecture using a common</a:t>
            </a:r>
          </a:p>
          <a:p>
            <a:r>
              <a:rPr lang="en-US" sz="1200" kern="1200" baseline="0" dirty="0">
                <a:solidFill>
                  <a:schemeClr val="tx1"/>
                </a:solidFill>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159</a:t>
            </a:fld>
            <a:endParaRPr lang="en-AU" dirty="0"/>
          </a:p>
        </p:txBody>
      </p:sp>
    </p:spTree>
    <p:extLst>
      <p:ext uri="{BB962C8B-B14F-4D97-AF65-F5344CB8AC3E}">
        <p14:creationId xmlns:p14="http://schemas.microsoft.com/office/powerpoint/2010/main" val="392933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a:t> Passive attacks (Figure 1.1) are in the nature of eavesdropping on, or monitoring</a:t>
            </a:r>
          </a:p>
          <a:p>
            <a:pPr>
              <a:defRPr/>
            </a:pPr>
            <a:r>
              <a:rPr lang="en-US" dirty="0"/>
              <a:t>of, transmissions. The goal of the opponent is to obtain information that is being</a:t>
            </a:r>
          </a:p>
          <a:p>
            <a:pPr>
              <a:defRPr/>
            </a:pPr>
            <a:r>
              <a:rPr lang="en-US" dirty="0"/>
              <a:t>transmitted. Two types of passive attacks are the release of message contents and</a:t>
            </a:r>
          </a:p>
          <a:p>
            <a:pPr>
              <a:defRPr/>
            </a:pPr>
            <a:r>
              <a:rPr lang="en-US" dirty="0"/>
              <a:t>traffic analysis.</a:t>
            </a:r>
          </a:p>
          <a:p>
            <a:pPr>
              <a:defRPr/>
            </a:pPr>
            <a:endParaRPr lang="en-US" dirty="0"/>
          </a:p>
          <a:p>
            <a:pPr>
              <a:defRPr/>
            </a:pPr>
            <a:r>
              <a:rPr lang="en-US" dirty="0"/>
              <a:t>The release of message contents  is easily understood. A telephone conversation,</a:t>
            </a:r>
          </a:p>
          <a:p>
            <a:pPr>
              <a:defRPr/>
            </a:pPr>
            <a:r>
              <a:rPr lang="en-US" dirty="0"/>
              <a:t>an electronic mail message, and a transferred file may contain sensitive or</a:t>
            </a:r>
          </a:p>
          <a:p>
            <a:pPr>
              <a:defRPr/>
            </a:pPr>
            <a:r>
              <a:rPr lang="en-US" dirty="0"/>
              <a:t>confidential information. We would like to prevent an opponent from learning the</a:t>
            </a:r>
          </a:p>
          <a:p>
            <a:pPr>
              <a:defRPr/>
            </a:pPr>
            <a:r>
              <a:rPr lang="en-US" dirty="0"/>
              <a:t>contents of these transmissions.</a:t>
            </a:r>
          </a:p>
          <a:p>
            <a:pPr>
              <a:defRPr/>
            </a:pPr>
            <a:endParaRPr lang="en-US" dirty="0"/>
          </a:p>
          <a:p>
            <a:pPr>
              <a:defRPr/>
            </a:pPr>
            <a:r>
              <a:rPr lang="en-US" dirty="0"/>
              <a:t>A second type of passive attack, traffic analysis , is subtler. Suppose that we</a:t>
            </a:r>
          </a:p>
          <a:p>
            <a:pPr>
              <a:defRPr/>
            </a:pPr>
            <a:r>
              <a:rPr lang="en-US" dirty="0"/>
              <a:t>had a way of masking the contents of messages or other information traffic so that</a:t>
            </a:r>
          </a:p>
          <a:p>
            <a:pPr>
              <a:defRPr/>
            </a:pPr>
            <a:r>
              <a:rPr lang="en-US" dirty="0"/>
              <a:t>opponents, even if they captured the message, could not extract the information</a:t>
            </a:r>
          </a:p>
          <a:p>
            <a:pPr>
              <a:defRPr/>
            </a:pPr>
            <a:r>
              <a:rPr lang="en-US" dirty="0"/>
              <a:t>from the message. The common technique for masking contents is encryption. If we</a:t>
            </a:r>
          </a:p>
          <a:p>
            <a:pPr>
              <a:defRPr/>
            </a:pPr>
            <a:r>
              <a:rPr lang="en-US" dirty="0"/>
              <a:t>had encryption protection in place, an opponent might still be able to observe the</a:t>
            </a:r>
          </a:p>
          <a:p>
            <a:pPr>
              <a:defRPr/>
            </a:pPr>
            <a:r>
              <a:rPr lang="en-US" dirty="0"/>
              <a:t>pattern of these messages. The opponent could determine the location and identity</a:t>
            </a:r>
          </a:p>
          <a:p>
            <a:pPr>
              <a:defRPr/>
            </a:pPr>
            <a:r>
              <a:rPr lang="en-US" dirty="0"/>
              <a:t>of communicating hosts and could observe the frequency and length of messages</a:t>
            </a:r>
          </a:p>
          <a:p>
            <a:pPr>
              <a:defRPr/>
            </a:pPr>
            <a:r>
              <a:rPr lang="en-US" dirty="0"/>
              <a:t>being exchanged. This information might be useful in guessing the nature of the</a:t>
            </a:r>
          </a:p>
          <a:p>
            <a:pPr>
              <a:defRPr/>
            </a:pPr>
            <a:r>
              <a:rPr lang="en-US" dirty="0"/>
              <a:t>communication that was taking place.</a:t>
            </a:r>
          </a:p>
          <a:p>
            <a:pPr>
              <a:defRPr/>
            </a:pPr>
            <a:endParaRPr lang="en-US" dirty="0"/>
          </a:p>
          <a:p>
            <a:pPr>
              <a:defRPr/>
            </a:pPr>
            <a:r>
              <a:rPr lang="en-US" dirty="0"/>
              <a:t>Passive attacks are very difficult to detect, because they do not involve any</a:t>
            </a:r>
          </a:p>
          <a:p>
            <a:pPr>
              <a:defRPr/>
            </a:pPr>
            <a:r>
              <a:rPr lang="en-US" dirty="0"/>
              <a:t>alteration of the data. Typically, the message traffic is sent and received in an apparently</a:t>
            </a:r>
          </a:p>
          <a:p>
            <a:pPr>
              <a:defRPr/>
            </a:pPr>
            <a:r>
              <a:rPr lang="en-US" dirty="0"/>
              <a:t>normal fashion, and neither the sender nor receiver is aware that a third party</a:t>
            </a:r>
          </a:p>
          <a:p>
            <a:pPr>
              <a:defRPr/>
            </a:pPr>
            <a:r>
              <a:rPr lang="en-US" dirty="0"/>
              <a:t>has read the messages or observed the traffic pattern. However, it is feasible to prevent</a:t>
            </a:r>
          </a:p>
          <a:p>
            <a:pPr>
              <a:defRPr/>
            </a:pPr>
            <a:r>
              <a:rPr lang="en-US" dirty="0"/>
              <a:t>the success of these attacks, usually by means of encryption. Thus, the emphasis</a:t>
            </a:r>
          </a:p>
          <a:p>
            <a:pPr>
              <a:defRPr/>
            </a:pPr>
            <a:r>
              <a:rPr lang="en-US" dirty="0"/>
              <a:t>in dealing with passive attacks is on prevention rather than detection.</a:t>
            </a:r>
          </a:p>
        </p:txBody>
      </p:sp>
      <p:sp>
        <p:nvSpPr>
          <p:cNvPr id="47108" name="Slide Number Placeholder 3"/>
          <p:cNvSpPr>
            <a:spLocks noGrp="1"/>
          </p:cNvSpPr>
          <p:nvPr>
            <p:ph type="sldNum" sz="quarter" idx="5"/>
          </p:nvPr>
        </p:nvSpPr>
        <p:spPr>
          <a:noFill/>
        </p:spPr>
        <p:txBody>
          <a:bodyPr/>
          <a:lstStyle/>
          <a:p>
            <a:fld id="{3C883CC4-D73D-3E4C-AB70-A7B1F609C4BF}" type="slidenum">
              <a:rPr lang="en-AU" smtClean="0">
                <a:latin typeface="Arial" pitchFamily="-1" charset="0"/>
              </a:rPr>
              <a:pPr/>
              <a:t>16</a:t>
            </a:fld>
            <a:endParaRPr lang="en-AU" dirty="0">
              <a:latin typeface="Arial" pitchFamily="-1"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NIST developed the reference architecture with the following objectives</a:t>
            </a:r>
          </a:p>
          <a:p>
            <a:r>
              <a:rPr lang="en-US" sz="1200" kern="1200" baseline="0" dirty="0">
                <a:solidFill>
                  <a:schemeClr val="tx1"/>
                </a:solidFill>
                <a:latin typeface="Arial" charset="0"/>
                <a:ea typeface="ＭＳ Ｐゴシック" charset="-128"/>
                <a:cs typeface="ＭＳ Ｐゴシック" charset="-128"/>
              </a:rPr>
              <a:t>in mind: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illustrate and understand the various cloud services in the context of an</a:t>
            </a:r>
          </a:p>
          <a:p>
            <a:r>
              <a:rPr lang="en-US" sz="1200" kern="1200" baseline="0" dirty="0">
                <a:solidFill>
                  <a:schemeClr val="tx1"/>
                </a:solidFill>
                <a:latin typeface="Arial" charset="0"/>
                <a:ea typeface="ＭＳ Ｐゴシック" charset="-128"/>
                <a:cs typeface="ＭＳ Ｐゴシック" charset="-128"/>
              </a:rPr>
              <a:t>overall cloud computing conceptual model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provide a technical reference for consumers to understand, discuss, categorize,</a:t>
            </a:r>
          </a:p>
          <a:p>
            <a:r>
              <a:rPr lang="en-US" sz="1200" kern="1200" baseline="0" dirty="0">
                <a:solidFill>
                  <a:schemeClr val="tx1"/>
                </a:solidFill>
                <a:latin typeface="Arial" charset="0"/>
                <a:ea typeface="ＭＳ Ｐゴシック" charset="-128"/>
                <a:cs typeface="ＭＳ Ｐゴシック" charset="-128"/>
              </a:rPr>
              <a:t>and compare cloud 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to facilitate the analysis of candidate standards for security, interoperability,</a:t>
            </a:r>
          </a:p>
          <a:p>
            <a:r>
              <a:rPr lang="en-US" sz="1200" kern="1200" baseline="0" dirty="0">
                <a:solidFill>
                  <a:schemeClr val="tx1"/>
                </a:solidFill>
                <a:latin typeface="Arial" charset="0"/>
                <a:ea typeface="ＭＳ Ｐゴシック" charset="-128"/>
                <a:cs typeface="ＭＳ Ｐゴシック" charset="-128"/>
              </a:rPr>
              <a:t>and portability and reference implementations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reference architecture, depicted in Figure 5.9, defines five major actors</a:t>
            </a:r>
          </a:p>
          <a:p>
            <a:r>
              <a:rPr lang="en-US" sz="1200" kern="1200" baseline="0" dirty="0">
                <a:solidFill>
                  <a:schemeClr val="tx1"/>
                </a:solidFill>
                <a:latin typeface="Arial" charset="0"/>
                <a:ea typeface="ＭＳ Ｐゴシック" charset="-128"/>
                <a:cs typeface="ＭＳ Ｐゴシック" charset="-128"/>
              </a:rPr>
              <a:t>in terms of the roles and responsibilities: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consumer:  A person or organization that maintains a business relationship</a:t>
            </a:r>
          </a:p>
          <a:p>
            <a:r>
              <a:rPr lang="en-US" sz="1200" kern="1200" baseline="0" dirty="0">
                <a:solidFill>
                  <a:schemeClr val="tx1"/>
                </a:solidFill>
                <a:latin typeface="Arial" charset="0"/>
                <a:ea typeface="ＭＳ Ｐゴシック" charset="-128"/>
                <a:cs typeface="ＭＳ Ｐゴシック" charset="-128"/>
              </a:rPr>
              <a:t>with, and uses service from, cloud providers.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provider: A person, organization, or entity responsible for making a</a:t>
            </a:r>
          </a:p>
          <a:p>
            <a:r>
              <a:rPr lang="en-US" sz="1200" kern="1200" baseline="0" dirty="0">
                <a:solidFill>
                  <a:schemeClr val="tx1"/>
                </a:solidFill>
                <a:latin typeface="Arial" charset="0"/>
                <a:ea typeface="ＭＳ Ｐゴシック" charset="-128"/>
                <a:cs typeface="ＭＳ Ｐゴシック" charset="-128"/>
              </a:rPr>
              <a:t>service available to interested parties.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auditor: A party that can conduct independent assessment of cloud services,</a:t>
            </a:r>
          </a:p>
          <a:p>
            <a:r>
              <a:rPr lang="en-US" sz="1200" kern="1200" baseline="0" dirty="0">
                <a:solidFill>
                  <a:schemeClr val="tx1"/>
                </a:solidFill>
                <a:latin typeface="Arial" charset="0"/>
                <a:ea typeface="ＭＳ Ｐゴシック" charset="-128"/>
                <a:cs typeface="ＭＳ Ｐゴシック" charset="-128"/>
              </a:rPr>
              <a:t>information system operations, performance, and security of the cloud</a:t>
            </a:r>
          </a:p>
          <a:p>
            <a:r>
              <a:rPr lang="en-US" sz="1200" kern="1200" baseline="0" dirty="0">
                <a:solidFill>
                  <a:schemeClr val="tx1"/>
                </a:solidFill>
                <a:latin typeface="Arial" charset="0"/>
                <a:ea typeface="ＭＳ Ｐゴシック" charset="-128"/>
                <a:cs typeface="ＭＳ Ｐゴシック" charset="-128"/>
              </a:rPr>
              <a:t>implementation.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broker: An entity that manages the use, performance, and delivery of</a:t>
            </a:r>
          </a:p>
          <a:p>
            <a:r>
              <a:rPr lang="en-US" sz="1200" kern="1200" baseline="0" dirty="0">
                <a:solidFill>
                  <a:schemeClr val="tx1"/>
                </a:solidFill>
                <a:latin typeface="Arial" charset="0"/>
                <a:ea typeface="ＭＳ Ｐゴシック" charset="-128"/>
                <a:cs typeface="ＭＳ Ｐゴシック" charset="-128"/>
              </a:rPr>
              <a:t>cloud services, and negotiates relationships between CPs and cloud consumers.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Cloud carrier: An intermediary that provides connectivity and transport of</a:t>
            </a:r>
          </a:p>
          <a:p>
            <a:r>
              <a:rPr lang="en-US" sz="1200" kern="1200" baseline="0" dirty="0">
                <a:solidFill>
                  <a:schemeClr val="tx1"/>
                </a:solidFill>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160</a:t>
            </a:fld>
            <a:endParaRPr lang="en-AU" dirty="0"/>
          </a:p>
        </p:txBody>
      </p:sp>
    </p:spTree>
    <p:extLst>
      <p:ext uri="{BB962C8B-B14F-4D97-AF65-F5344CB8AC3E}">
        <p14:creationId xmlns:p14="http://schemas.microsoft.com/office/powerpoint/2010/main" val="15410391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Arial" charset="0"/>
                <a:ea typeface="ＭＳ Ｐゴシック" charset="-128"/>
                <a:cs typeface="ＭＳ Ｐゴシック" charset="-128"/>
              </a:rPr>
              <a:t> The roles of the cloud consumer and provider have already been discussed. To</a:t>
            </a:r>
          </a:p>
          <a:p>
            <a:r>
              <a:rPr lang="en-US" sz="1200" kern="1200" baseline="0" dirty="0">
                <a:solidFill>
                  <a:schemeClr val="tx1"/>
                </a:solidFill>
                <a:latin typeface="Arial" charset="0"/>
                <a:ea typeface="ＭＳ Ｐゴシック" charset="-128"/>
                <a:cs typeface="ＭＳ Ｐゴシック" charset="-128"/>
              </a:rPr>
              <a:t>summarize, a cloud provider  can provide one or more of the cloud services to meet</a:t>
            </a:r>
          </a:p>
          <a:p>
            <a:r>
              <a:rPr lang="en-US" sz="1200" kern="1200" baseline="0" dirty="0">
                <a:solidFill>
                  <a:schemeClr val="tx1"/>
                </a:solidFill>
                <a:latin typeface="Arial" charset="0"/>
                <a:ea typeface="ＭＳ Ｐゴシック" charset="-128"/>
                <a:cs typeface="ＭＳ Ｐゴシック" charset="-128"/>
              </a:rPr>
              <a:t>IT and business requirements of cloud consumers . For each of the three service</a:t>
            </a:r>
          </a:p>
          <a:p>
            <a:r>
              <a:rPr lang="en-US" sz="1200" kern="1200" baseline="0" dirty="0">
                <a:solidFill>
                  <a:schemeClr val="tx1"/>
                </a:solidFill>
                <a:latin typeface="Arial" charset="0"/>
                <a:ea typeface="ＭＳ Ｐゴシック" charset="-128"/>
                <a:cs typeface="ＭＳ Ｐゴシック" charset="-128"/>
              </a:rPr>
              <a:t>models (SaaS, PaaS, IaaS), the CP provides the storage and processing facilities</a:t>
            </a:r>
          </a:p>
          <a:p>
            <a:r>
              <a:rPr lang="en-US" sz="1200" kern="1200" baseline="0" dirty="0">
                <a:solidFill>
                  <a:schemeClr val="tx1"/>
                </a:solidFill>
                <a:latin typeface="Arial" charset="0"/>
                <a:ea typeface="ＭＳ Ｐゴシック" charset="-128"/>
                <a:cs typeface="ＭＳ Ｐゴシック" charset="-128"/>
              </a:rPr>
              <a:t>needed to support that service model, together with a cloud interface for cloud service</a:t>
            </a:r>
          </a:p>
          <a:p>
            <a:r>
              <a:rPr lang="en-US" sz="1200" kern="1200" baseline="0" dirty="0">
                <a:solidFill>
                  <a:schemeClr val="tx1"/>
                </a:solidFill>
                <a:latin typeface="Arial" charset="0"/>
                <a:ea typeface="ＭＳ Ｐゴシック" charset="-128"/>
                <a:cs typeface="ＭＳ Ｐゴシック" charset="-128"/>
              </a:rPr>
              <a:t>consumers. For SaaS, the CP deploys, configures, maintains, and updates the</a:t>
            </a:r>
          </a:p>
          <a:p>
            <a:r>
              <a:rPr lang="en-US" sz="1200" kern="1200" baseline="0" dirty="0">
                <a:solidFill>
                  <a:schemeClr val="tx1"/>
                </a:solidFill>
                <a:latin typeface="Arial" charset="0"/>
                <a:ea typeface="ＭＳ Ｐゴシック" charset="-128"/>
                <a:cs typeface="ＭＳ Ｐゴシック" charset="-128"/>
              </a:rPr>
              <a:t>operation of the software applications on a cloud infrastructure so that the services</a:t>
            </a:r>
          </a:p>
          <a:p>
            <a:r>
              <a:rPr lang="en-US" sz="1200" kern="1200" baseline="0" dirty="0">
                <a:solidFill>
                  <a:schemeClr val="tx1"/>
                </a:solidFill>
                <a:latin typeface="Arial" charset="0"/>
                <a:ea typeface="ＭＳ Ｐゴシック" charset="-128"/>
                <a:cs typeface="ＭＳ Ｐゴシック" charset="-128"/>
              </a:rPr>
              <a:t>are provisioned at the expected service levels to cloud consumers. The consumers</a:t>
            </a:r>
          </a:p>
          <a:p>
            <a:r>
              <a:rPr lang="en-US" sz="1200" kern="1200" baseline="0" dirty="0">
                <a:solidFill>
                  <a:schemeClr val="tx1"/>
                </a:solidFill>
                <a:latin typeface="Arial" charset="0"/>
                <a:ea typeface="ＭＳ Ｐゴシック" charset="-128"/>
                <a:cs typeface="ＭＳ Ｐゴシック" charset="-128"/>
              </a:rPr>
              <a:t>of SaaS can be organizations that provide their members with access to software applications,</a:t>
            </a:r>
          </a:p>
          <a:p>
            <a:r>
              <a:rPr lang="en-US" sz="1200" kern="1200" baseline="0" dirty="0">
                <a:solidFill>
                  <a:schemeClr val="tx1"/>
                </a:solidFill>
                <a:latin typeface="Arial" charset="0"/>
                <a:ea typeface="ＭＳ Ｐゴシック" charset="-128"/>
                <a:cs typeface="ＭＳ Ｐゴシック" charset="-128"/>
              </a:rPr>
              <a:t>end users who directly use software applications, or software application</a:t>
            </a:r>
          </a:p>
          <a:p>
            <a:r>
              <a:rPr lang="en-US" sz="1200" kern="1200" baseline="0" dirty="0">
                <a:solidFill>
                  <a:schemeClr val="tx1"/>
                </a:solidFill>
                <a:latin typeface="Arial" charset="0"/>
                <a:ea typeface="ＭＳ Ｐゴシック" charset="-128"/>
                <a:cs typeface="ＭＳ Ｐゴシック" charset="-128"/>
              </a:rPr>
              <a:t>administrators who configure applications for end 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For PaaS, the CP manages the computing infrastructure for the platform and</a:t>
            </a:r>
          </a:p>
          <a:p>
            <a:r>
              <a:rPr lang="en-US" sz="1200" kern="1200" baseline="0" dirty="0">
                <a:solidFill>
                  <a:schemeClr val="tx1"/>
                </a:solidFill>
                <a:latin typeface="Arial" charset="0"/>
                <a:ea typeface="ＭＳ Ｐゴシック" charset="-128"/>
                <a:cs typeface="ＭＳ Ｐゴシック" charset="-128"/>
              </a:rPr>
              <a:t>runs the cloud software that provides the components of the platform, such as runtime</a:t>
            </a:r>
          </a:p>
          <a:p>
            <a:r>
              <a:rPr lang="en-US" sz="1200" kern="1200" baseline="0" dirty="0">
                <a:solidFill>
                  <a:schemeClr val="tx1"/>
                </a:solidFill>
                <a:latin typeface="Arial" charset="0"/>
                <a:ea typeface="ＭＳ Ｐゴシック" charset="-128"/>
                <a:cs typeface="ＭＳ Ｐゴシック" charset="-128"/>
              </a:rPr>
              <a:t>software execution stack, databases, and other middleware components. Cloud</a:t>
            </a:r>
          </a:p>
          <a:p>
            <a:r>
              <a:rPr lang="en-US" sz="1200" kern="1200" baseline="0" dirty="0">
                <a:solidFill>
                  <a:schemeClr val="tx1"/>
                </a:solidFill>
                <a:latin typeface="Arial" charset="0"/>
                <a:ea typeface="ＭＳ Ｐゴシック" charset="-128"/>
                <a:cs typeface="ＭＳ Ｐゴシック" charset="-128"/>
              </a:rPr>
              <a:t>consumers of PaaS can employ the tools and execution resources provided by CPs to</a:t>
            </a:r>
          </a:p>
          <a:p>
            <a:r>
              <a:rPr lang="en-US" sz="1200" kern="1200" baseline="0" dirty="0">
                <a:solidFill>
                  <a:schemeClr val="tx1"/>
                </a:solidFill>
                <a:latin typeface="Arial" charset="0"/>
                <a:ea typeface="ＭＳ Ｐゴシック" charset="-128"/>
                <a:cs typeface="ＭＳ Ｐゴシック" charset="-128"/>
              </a:rPr>
              <a:t>develop, test, deploy, and manage the applications hosted in a cloud environment.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IaaS, the CP acquires the physical computing resources underlying the</a:t>
            </a:r>
          </a:p>
          <a:p>
            <a:r>
              <a:rPr lang="en-US" sz="1200" kern="1200" baseline="0" dirty="0">
                <a:solidFill>
                  <a:schemeClr val="tx1"/>
                </a:solidFill>
                <a:latin typeface="Arial" charset="0"/>
                <a:ea typeface="ＭＳ Ｐゴシック" charset="-128"/>
                <a:cs typeface="ＭＳ Ｐゴシック" charset="-128"/>
              </a:rPr>
              <a:t>service, including the servers, networks, storage, and hosting infrastructure. The</a:t>
            </a:r>
          </a:p>
          <a:p>
            <a:r>
              <a:rPr lang="en-US" sz="1200" kern="1200" baseline="0" dirty="0">
                <a:solidFill>
                  <a:schemeClr val="tx1"/>
                </a:solidFill>
                <a:latin typeface="Arial" charset="0"/>
                <a:ea typeface="ＭＳ Ｐゴシック" charset="-128"/>
                <a:cs typeface="ＭＳ Ｐゴシック" charset="-128"/>
              </a:rPr>
              <a:t>IaaS cloud consumer in turn uses these computing resources, such as a virtual computer,</a:t>
            </a:r>
          </a:p>
          <a:p>
            <a:r>
              <a:rPr lang="en-US" sz="1200" kern="1200" baseline="0" dirty="0">
                <a:solidFill>
                  <a:schemeClr val="tx1"/>
                </a:solidFill>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161</a:t>
            </a:fld>
            <a:endParaRPr lang="en-AU" dirty="0"/>
          </a:p>
        </p:txBody>
      </p:sp>
    </p:spTree>
    <p:extLst>
      <p:ext uri="{BB962C8B-B14F-4D97-AF65-F5344CB8AC3E}">
        <p14:creationId xmlns:p14="http://schemas.microsoft.com/office/powerpoint/2010/main" val="3473622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charset="0"/>
                <a:ea typeface="ＭＳ Ｐゴシック" charset="-128"/>
                <a:cs typeface="ＭＳ Ｐゴシック" charset="-128"/>
              </a:rPr>
              <a:t>The cloud carrier  is a networking facility that provides connectivity and transport</a:t>
            </a:r>
          </a:p>
          <a:p>
            <a:r>
              <a:rPr lang="en-US" sz="1200" kern="1200" baseline="0" dirty="0">
                <a:solidFill>
                  <a:schemeClr val="tx1"/>
                </a:solidFill>
                <a:latin typeface="Arial" charset="0"/>
                <a:ea typeface="ＭＳ Ｐゴシック" charset="-128"/>
                <a:cs typeface="ＭＳ Ｐゴシック" charset="-128"/>
              </a:rPr>
              <a:t>of cloud services between cloud consumers and CPs. Typically, a CP will set up</a:t>
            </a:r>
          </a:p>
          <a:p>
            <a:r>
              <a:rPr lang="en-US" sz="1200" kern="1200" baseline="0" dirty="0">
                <a:solidFill>
                  <a:schemeClr val="tx1"/>
                </a:solidFill>
                <a:latin typeface="Arial" charset="0"/>
                <a:ea typeface="ＭＳ Ｐゴシック" charset="-128"/>
                <a:cs typeface="ＭＳ Ｐゴシック" charset="-128"/>
              </a:rPr>
              <a:t>service level agreements (SLAs) with a cloud carrier to provide services consistent</a:t>
            </a:r>
          </a:p>
          <a:p>
            <a:r>
              <a:rPr lang="en-US" sz="1200" kern="1200" baseline="0" dirty="0">
                <a:solidFill>
                  <a:schemeClr val="tx1"/>
                </a:solidFill>
                <a:latin typeface="Arial" charset="0"/>
                <a:ea typeface="ＭＳ Ｐゴシック" charset="-128"/>
                <a:cs typeface="ＭＳ Ｐゴシック" charset="-128"/>
              </a:rPr>
              <a:t>with the level of SLAs offered to cloud consumers, and may require the cloud carrier</a:t>
            </a:r>
          </a:p>
          <a:p>
            <a:r>
              <a:rPr lang="en-US" sz="1200" kern="1200" baseline="0" dirty="0">
                <a:solidFill>
                  <a:schemeClr val="tx1"/>
                </a:solidFill>
                <a:latin typeface="Arial" charset="0"/>
                <a:ea typeface="ＭＳ Ｐゴシック" charset="-128"/>
                <a:cs typeface="ＭＳ Ｐゴシック" charset="-128"/>
              </a:rPr>
              <a:t>to provide dedicated and secure connections between cloud consumers and CPs.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 cloud broker  is useful when cloud services are too complex for a cloud consumer</a:t>
            </a:r>
          </a:p>
          <a:p>
            <a:r>
              <a:rPr lang="en-US" sz="1200" kern="1200" baseline="0" dirty="0">
                <a:solidFill>
                  <a:schemeClr val="tx1"/>
                </a:solidFill>
                <a:latin typeface="Arial" charset="0"/>
                <a:ea typeface="ＭＳ Ｐゴシック" charset="-128"/>
                <a:cs typeface="ＭＳ Ｐゴシック" charset="-128"/>
              </a:rPr>
              <a:t>to easily manage. Three areas of support can be offered by a cloud broker: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intermediation:  These are value-added services, such as identity management,</a:t>
            </a:r>
          </a:p>
          <a:p>
            <a:r>
              <a:rPr lang="en-US" sz="1200" kern="1200" baseline="0" dirty="0">
                <a:solidFill>
                  <a:schemeClr val="tx1"/>
                </a:solidFill>
                <a:latin typeface="Arial" charset="0"/>
                <a:ea typeface="ＭＳ Ｐゴシック" charset="-128"/>
                <a:cs typeface="ＭＳ Ｐゴシック" charset="-128"/>
              </a:rPr>
              <a:t>performance reporting, and enhanced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aggregation:  The broker combines multiple cloud services to meet</a:t>
            </a:r>
          </a:p>
          <a:p>
            <a:r>
              <a:rPr lang="en-US" sz="1200" kern="1200" baseline="0" dirty="0">
                <a:solidFill>
                  <a:schemeClr val="tx1"/>
                </a:solidFill>
                <a:latin typeface="Arial" charset="0"/>
                <a:ea typeface="ＭＳ Ｐゴシック" charset="-128"/>
                <a:cs typeface="ＭＳ Ｐゴシック" charset="-128"/>
              </a:rPr>
              <a:t>consumer needs not specifically addressed by a single CP, or to optimize performance</a:t>
            </a:r>
          </a:p>
          <a:p>
            <a:r>
              <a:rPr lang="en-US" sz="1200" kern="1200" baseline="0" dirty="0">
                <a:solidFill>
                  <a:schemeClr val="tx1"/>
                </a:solidFill>
                <a:latin typeface="Arial" charset="0"/>
                <a:ea typeface="ＭＳ Ｐゴシック" charset="-128"/>
                <a:cs typeface="ＭＳ Ｐゴシック" charset="-128"/>
              </a:rPr>
              <a:t>or minimize cost.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Service arbitrage:  This is similar to service aggregation except that the services</a:t>
            </a:r>
          </a:p>
          <a:p>
            <a:r>
              <a:rPr lang="en-US" sz="1200" kern="1200" baseline="0" dirty="0">
                <a:solidFill>
                  <a:schemeClr val="tx1"/>
                </a:solidFill>
                <a:latin typeface="Arial" charset="0"/>
                <a:ea typeface="ＭＳ Ｐゴシック" charset="-128"/>
                <a:cs typeface="ＭＳ Ｐゴシック" charset="-128"/>
              </a:rPr>
              <a:t>being aggregated are not fixed. Service arbitrage means a broker has the flexibility</a:t>
            </a:r>
          </a:p>
          <a:p>
            <a:r>
              <a:rPr lang="en-US" sz="1200" kern="1200" baseline="0" dirty="0">
                <a:solidFill>
                  <a:schemeClr val="tx1"/>
                </a:solidFill>
                <a:latin typeface="Arial" charset="0"/>
                <a:ea typeface="ＭＳ Ｐゴシック" charset="-128"/>
                <a:cs typeface="ＭＳ Ｐゴシック" charset="-128"/>
              </a:rPr>
              <a:t>to choose services from multiple agencies. The cloud broker, for example, can</a:t>
            </a:r>
          </a:p>
          <a:p>
            <a:r>
              <a:rPr lang="en-US" sz="1200" kern="1200" baseline="0" dirty="0">
                <a:solidFill>
                  <a:schemeClr val="tx1"/>
                </a:solidFill>
                <a:latin typeface="Arial" charset="0"/>
                <a:ea typeface="ＭＳ Ｐゴシック" charset="-128"/>
                <a:cs typeface="ＭＳ Ｐゴシック" charset="-128"/>
              </a:rPr>
              <a:t>use a credit-scoring service to measure and select an agency with the best score.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 cloud auditor  can evaluate the services provided by a CP in terms of security</a:t>
            </a:r>
          </a:p>
          <a:p>
            <a:r>
              <a:rPr lang="en-US" sz="1200" kern="1200" baseline="0" dirty="0">
                <a:solidFill>
                  <a:schemeClr val="tx1"/>
                </a:solidFill>
                <a:latin typeface="Arial" charset="0"/>
                <a:ea typeface="ＭＳ Ｐゴシック" charset="-128"/>
                <a:cs typeface="ＭＳ Ｐゴシック" charset="-128"/>
              </a:rPr>
              <a:t>controls, privacy impact, performance, and so on. The auditor is an independent</a:t>
            </a:r>
          </a:p>
          <a:p>
            <a:r>
              <a:rPr lang="en-US" sz="1200" kern="1200" baseline="0" dirty="0">
                <a:solidFill>
                  <a:schemeClr val="tx1"/>
                </a:solidFill>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162</a:t>
            </a:fld>
            <a:endParaRPr lang="en-AU" dirty="0"/>
          </a:p>
        </p:txBody>
      </p:sp>
    </p:spTree>
    <p:extLst>
      <p:ext uri="{BB962C8B-B14F-4D97-AF65-F5344CB8AC3E}">
        <p14:creationId xmlns:p14="http://schemas.microsoft.com/office/powerpoint/2010/main" val="3978899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charset="-128"/>
                <a:cs typeface="ＭＳ Ｐゴシック" charset="-128"/>
              </a:rPr>
              <a:t>In general terms, security controls in cloud computing are similar to the security</a:t>
            </a:r>
          </a:p>
          <a:p>
            <a:r>
              <a:rPr lang="en-US" sz="1200" kern="1200" baseline="0" dirty="0">
                <a:solidFill>
                  <a:schemeClr val="tx1"/>
                </a:solidFill>
                <a:latin typeface="Arial" charset="0"/>
                <a:ea typeface="ＭＳ Ｐゴシック" charset="-128"/>
                <a:cs typeface="ＭＳ Ｐゴシック" charset="-128"/>
              </a:rPr>
              <a:t>controls in any IT environment. However, because of the operational models and</a:t>
            </a:r>
          </a:p>
          <a:p>
            <a:r>
              <a:rPr lang="en-US" sz="1200" kern="1200" baseline="0" dirty="0">
                <a:solidFill>
                  <a:schemeClr val="tx1"/>
                </a:solidFill>
                <a:latin typeface="Arial" charset="0"/>
                <a:ea typeface="ＭＳ Ｐゴシック" charset="-128"/>
                <a:cs typeface="ＭＳ Ｐゴシック" charset="-128"/>
              </a:rPr>
              <a:t>technologies used to enable cloud service, cloud computing may present risks that</a:t>
            </a:r>
          </a:p>
          <a:p>
            <a:r>
              <a:rPr lang="en-US" sz="1200" kern="1200" baseline="0" dirty="0">
                <a:solidFill>
                  <a:schemeClr val="tx1"/>
                </a:solidFill>
                <a:latin typeface="Arial" charset="0"/>
                <a:ea typeface="ＭＳ Ｐゴシック" charset="-128"/>
                <a:cs typeface="ＭＳ Ｐゴシック" charset="-128"/>
              </a:rPr>
              <a:t>are specific to the cloud environment. The essential concept in this regard is that the</a:t>
            </a:r>
          </a:p>
          <a:p>
            <a:r>
              <a:rPr lang="en-US" sz="1200" kern="1200" baseline="0" dirty="0">
                <a:solidFill>
                  <a:schemeClr val="tx1"/>
                </a:solidFill>
                <a:latin typeface="Arial" charset="0"/>
                <a:ea typeface="ＭＳ Ｐゴシック" charset="-128"/>
                <a:cs typeface="ＭＳ Ｐゴシック" charset="-128"/>
              </a:rPr>
              <a:t>enterprise loses a substantial amount of control over resources, services, and applications</a:t>
            </a:r>
          </a:p>
          <a:p>
            <a:r>
              <a:rPr lang="en-US" sz="1200" kern="1200" baseline="0" dirty="0">
                <a:solidFill>
                  <a:schemeClr val="tx1"/>
                </a:solidFill>
                <a:latin typeface="Arial" charset="0"/>
                <a:ea typeface="ＭＳ Ｐゴシック" charset="-128"/>
                <a:cs typeface="ＭＳ Ｐゴシック" charset="-128"/>
              </a:rPr>
              <a:t>but must maintain accountability for security and privacy policies.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Cloud Security Alliance [CSA10] lists the following as the top cloud specific</a:t>
            </a:r>
          </a:p>
          <a:p>
            <a:r>
              <a:rPr lang="en-US" sz="1200" kern="1200" baseline="0" dirty="0">
                <a:solidFill>
                  <a:schemeClr val="tx1"/>
                </a:solidFill>
                <a:latin typeface="Arial" charset="0"/>
                <a:ea typeface="ＭＳ Ｐゴシック" charset="-128"/>
                <a:cs typeface="ＭＳ Ｐゴシック" charset="-128"/>
              </a:rPr>
              <a:t>security threats, together with suggested countermeasures: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Abuse and nefarious use of cloud computing:  For many CPs, it is relatively</a:t>
            </a:r>
          </a:p>
          <a:p>
            <a:r>
              <a:rPr lang="en-US" sz="1200" kern="1200" baseline="0" dirty="0">
                <a:solidFill>
                  <a:schemeClr val="tx1"/>
                </a:solidFill>
                <a:latin typeface="Arial" charset="0"/>
                <a:ea typeface="ＭＳ Ｐゴシック" charset="-128"/>
                <a:cs typeface="ＭＳ Ｐゴシック" charset="-128"/>
              </a:rPr>
              <a:t>easy to register and begin using cloud services, some even offering free limited</a:t>
            </a:r>
          </a:p>
          <a:p>
            <a:r>
              <a:rPr lang="en-US" sz="1200" kern="1200" baseline="0" dirty="0">
                <a:solidFill>
                  <a:schemeClr val="tx1"/>
                </a:solidFill>
                <a:latin typeface="Arial" charset="0"/>
                <a:ea typeface="ＭＳ Ｐゴシック" charset="-128"/>
                <a:cs typeface="ＭＳ Ｐゴシック" charset="-128"/>
              </a:rPr>
              <a:t>trial periods. This enables attackers to get inside the cloud to conduct various</a:t>
            </a:r>
          </a:p>
          <a:p>
            <a:r>
              <a:rPr lang="en-US" sz="1200" kern="1200" baseline="0" dirty="0">
                <a:solidFill>
                  <a:schemeClr val="tx1"/>
                </a:solidFill>
                <a:latin typeface="Arial" charset="0"/>
                <a:ea typeface="ＭＳ Ｐゴシック" charset="-128"/>
                <a:cs typeface="ＭＳ Ｐゴシック" charset="-128"/>
              </a:rPr>
              <a:t>attacks, such as spamming, malicious code attacks, and denial of service. PaaS</a:t>
            </a:r>
          </a:p>
          <a:p>
            <a:r>
              <a:rPr lang="en-US" sz="1200" kern="1200" baseline="0" dirty="0">
                <a:solidFill>
                  <a:schemeClr val="tx1"/>
                </a:solidFill>
                <a:latin typeface="Arial" charset="0"/>
                <a:ea typeface="ＭＳ Ｐゴシック" charset="-128"/>
                <a:cs typeface="ＭＳ Ｐゴシック" charset="-128"/>
              </a:rPr>
              <a:t>providers have traditionally suffered most from this kind of attacks; however,</a:t>
            </a:r>
          </a:p>
          <a:p>
            <a:r>
              <a:rPr lang="en-US" sz="1200" kern="1200" baseline="0" dirty="0">
                <a:solidFill>
                  <a:schemeClr val="tx1"/>
                </a:solidFill>
                <a:latin typeface="Arial" charset="0"/>
                <a:ea typeface="ＭＳ Ｐゴシック" charset="-128"/>
                <a:cs typeface="ＭＳ Ｐゴシック" charset="-128"/>
              </a:rPr>
              <a:t>recent evidence shows that hackers have begun to target IaaS vendors as well.</a:t>
            </a:r>
          </a:p>
          <a:p>
            <a:r>
              <a:rPr lang="en-US" sz="1200" kern="1200" baseline="0" dirty="0">
                <a:solidFill>
                  <a:schemeClr val="tx1"/>
                </a:solidFill>
                <a:latin typeface="Arial" charset="0"/>
                <a:ea typeface="ＭＳ Ｐゴシック" charset="-128"/>
                <a:cs typeface="ＭＳ Ｐゴシック" charset="-128"/>
              </a:rPr>
              <a:t>The burden is on the CP to protect against such attacks, but cloud service clients</a:t>
            </a:r>
          </a:p>
          <a:p>
            <a:r>
              <a:rPr lang="en-US" sz="1200" kern="1200" baseline="0" dirty="0">
                <a:solidFill>
                  <a:schemeClr val="tx1"/>
                </a:solidFill>
                <a:latin typeface="Arial" charset="0"/>
                <a:ea typeface="ＭＳ Ｐゴシック" charset="-128"/>
                <a:cs typeface="ＭＳ Ｐゴシック" charset="-128"/>
              </a:rPr>
              <a:t>must monitor activity with respect to their data and resources to detect</a:t>
            </a:r>
          </a:p>
          <a:p>
            <a:r>
              <a:rPr lang="en-US" sz="1200" kern="1200" baseline="0" dirty="0">
                <a:solidFill>
                  <a:schemeClr val="tx1"/>
                </a:solidFill>
                <a:latin typeface="Arial" charset="0"/>
                <a:ea typeface="ＭＳ Ｐゴシック" charset="-128"/>
                <a:cs typeface="ＭＳ Ｐゴシック" charset="-128"/>
              </a:rPr>
              <a:t>any malicious behavior.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stricter initial registration and validation</a:t>
            </a:r>
          </a:p>
          <a:p>
            <a:r>
              <a:rPr lang="en-US" sz="1200" kern="1200" baseline="0" dirty="0">
                <a:solidFill>
                  <a:schemeClr val="tx1"/>
                </a:solidFill>
                <a:latin typeface="Arial" charset="0"/>
                <a:ea typeface="ＭＳ Ｐゴシック" charset="-128"/>
                <a:cs typeface="ＭＳ Ｐゴシック" charset="-128"/>
              </a:rPr>
              <a:t>processes; (2) enhanced credit card fraud monitoring and coordination;</a:t>
            </a:r>
          </a:p>
          <a:p>
            <a:r>
              <a:rPr lang="en-US" sz="1200" kern="1200" baseline="0" dirty="0">
                <a:solidFill>
                  <a:schemeClr val="tx1"/>
                </a:solidFill>
                <a:latin typeface="Arial" charset="0"/>
                <a:ea typeface="ＭＳ Ｐゴシック" charset="-128"/>
                <a:cs typeface="ＭＳ Ｐゴシック" charset="-128"/>
              </a:rPr>
              <a:t>(3) comprehensive introspection of customer network traffic; and (4) monitoring</a:t>
            </a:r>
          </a:p>
          <a:p>
            <a:r>
              <a:rPr lang="en-US" sz="1200" kern="1200" baseline="0" dirty="0">
                <a:solidFill>
                  <a:schemeClr val="tx1"/>
                </a:solidFill>
                <a:latin typeface="Arial" charset="0"/>
                <a:ea typeface="ＭＳ Ｐゴシック" charset="-128"/>
                <a:cs typeface="ＭＳ Ｐゴシック" charset="-128"/>
              </a:rPr>
              <a:t>public blacklists for one’s own network blocks.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Malicious insiders:  Under the cloud computing paradigm, an organization relinquishes</a:t>
            </a:r>
          </a:p>
          <a:p>
            <a:r>
              <a:rPr lang="en-US" sz="1200" kern="1200" baseline="0" dirty="0">
                <a:solidFill>
                  <a:schemeClr val="tx1"/>
                </a:solidFill>
                <a:latin typeface="Arial" charset="0"/>
                <a:ea typeface="ＭＳ Ｐゴシック" charset="-128"/>
                <a:cs typeface="ＭＳ Ｐゴシック" charset="-128"/>
              </a:rPr>
              <a:t>direct control over many aspects of security and, in doing so, confers</a:t>
            </a:r>
          </a:p>
          <a:p>
            <a:r>
              <a:rPr lang="en-US" sz="1200" kern="1200" baseline="0" dirty="0">
                <a:solidFill>
                  <a:schemeClr val="tx1"/>
                </a:solidFill>
                <a:latin typeface="Arial" charset="0"/>
                <a:ea typeface="ＭＳ Ｐゴシック" charset="-128"/>
                <a:cs typeface="ＭＳ Ｐゴシック" charset="-128"/>
              </a:rPr>
              <a:t>an unprecedented level of trust onto the CP. One grave concern is the risk</a:t>
            </a:r>
          </a:p>
          <a:p>
            <a:r>
              <a:rPr lang="en-US" sz="1200" kern="1200" baseline="0" dirty="0">
                <a:solidFill>
                  <a:schemeClr val="tx1"/>
                </a:solidFill>
                <a:latin typeface="Arial" charset="0"/>
                <a:ea typeface="ＭＳ Ｐゴシック" charset="-128"/>
                <a:cs typeface="ＭＳ Ｐゴシック" charset="-128"/>
              </a:rPr>
              <a:t>of malicious insider activity. Cloud architectures necessitate certain roles that</a:t>
            </a:r>
          </a:p>
          <a:p>
            <a:r>
              <a:rPr lang="en-US" sz="1200" kern="1200" baseline="0" dirty="0">
                <a:solidFill>
                  <a:schemeClr val="tx1"/>
                </a:solidFill>
                <a:latin typeface="Arial" charset="0"/>
                <a:ea typeface="ＭＳ Ｐゴシック" charset="-128"/>
                <a:cs typeface="ＭＳ Ｐゴシック" charset="-128"/>
              </a:rPr>
              <a:t>are extremely high risk. Examples include CP system administrators and managed</a:t>
            </a:r>
          </a:p>
          <a:p>
            <a:r>
              <a:rPr lang="en-US" sz="1200" kern="1200" baseline="0" dirty="0">
                <a:solidFill>
                  <a:schemeClr val="tx1"/>
                </a:solidFill>
                <a:latin typeface="Arial" charset="0"/>
                <a:ea typeface="ＭＳ Ｐゴシック" charset="-128"/>
                <a:cs typeface="ＭＳ Ｐゴシック" charset="-128"/>
              </a:rPr>
              <a:t>security service providers.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enforce strict supply chain</a:t>
            </a:r>
          </a:p>
          <a:p>
            <a:r>
              <a:rPr lang="en-US" sz="1200" kern="1200" baseline="0" dirty="0">
                <a:solidFill>
                  <a:schemeClr val="tx1"/>
                </a:solidFill>
                <a:latin typeface="Arial" charset="0"/>
                <a:ea typeface="ＭＳ Ｐゴシック" charset="-128"/>
                <a:cs typeface="ＭＳ Ｐゴシック" charset="-128"/>
              </a:rPr>
              <a:t>management and conduct a comprehensive supplier assessment; (2) specify</a:t>
            </a:r>
          </a:p>
          <a:p>
            <a:r>
              <a:rPr lang="en-US" sz="1200" kern="1200" baseline="0" dirty="0">
                <a:solidFill>
                  <a:schemeClr val="tx1"/>
                </a:solidFill>
                <a:latin typeface="Arial" charset="0"/>
                <a:ea typeface="ＭＳ Ｐゴシック" charset="-128"/>
                <a:cs typeface="ＭＳ Ｐゴシック" charset="-128"/>
              </a:rPr>
              <a:t> human resource requirements as part of legal contract; (3) require transparency</a:t>
            </a:r>
          </a:p>
          <a:p>
            <a:r>
              <a:rPr lang="en-US" sz="1200" kern="1200" baseline="0" dirty="0">
                <a:solidFill>
                  <a:schemeClr val="tx1"/>
                </a:solidFill>
                <a:latin typeface="Arial" charset="0"/>
                <a:ea typeface="ＭＳ Ｐゴシック" charset="-128"/>
                <a:cs typeface="ＭＳ Ｐゴシック" charset="-128"/>
              </a:rPr>
              <a:t>into overall information security and management practices, as well</a:t>
            </a:r>
          </a:p>
          <a:p>
            <a:r>
              <a:rPr lang="en-US" sz="1200" kern="1200" baseline="0" dirty="0">
                <a:solidFill>
                  <a:schemeClr val="tx1"/>
                </a:solidFill>
                <a:latin typeface="Arial" charset="0"/>
                <a:ea typeface="ＭＳ Ｐゴシック" charset="-128"/>
                <a:cs typeface="ＭＳ Ｐゴシック" charset="-128"/>
              </a:rPr>
              <a:t>as compliance reporting; and (4) determine security breach notification</a:t>
            </a:r>
          </a:p>
          <a:p>
            <a:r>
              <a:rPr lang="en-US" sz="1200" kern="1200" baseline="0" dirty="0">
                <a:solidFill>
                  <a:schemeClr val="tx1"/>
                </a:solidFill>
                <a:latin typeface="Arial" charset="0"/>
                <a:ea typeface="ＭＳ Ｐゴシック" charset="-128"/>
                <a:cs typeface="ＭＳ Ｐゴシック" charset="-128"/>
              </a:rPr>
              <a:t>processes.</a:t>
            </a:r>
          </a:p>
          <a:p>
            <a:endParaRPr lang="en-US" sz="1200" kern="1200" baseline="0" dirty="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163</a:t>
            </a:fld>
            <a:endParaRPr lang="en-AU" dirty="0"/>
          </a:p>
        </p:txBody>
      </p:sp>
    </p:spTree>
    <p:extLst>
      <p:ext uri="{BB962C8B-B14F-4D97-AF65-F5344CB8AC3E}">
        <p14:creationId xmlns:p14="http://schemas.microsoft.com/office/powerpoint/2010/main" val="277179493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charset="-128"/>
                <a:cs typeface="ＭＳ Ｐゴシック" charset="-128"/>
              </a:rPr>
              <a:t>• Insecure interfaces and APIs:  CPs expose a set of software interfaces or APIs</a:t>
            </a:r>
          </a:p>
          <a:p>
            <a:r>
              <a:rPr lang="en-US" sz="1200" kern="1200" baseline="0" dirty="0">
                <a:solidFill>
                  <a:schemeClr val="tx1"/>
                </a:solidFill>
                <a:latin typeface="Arial" charset="0"/>
                <a:ea typeface="ＭＳ Ｐゴシック" charset="-128"/>
                <a:cs typeface="ＭＳ Ｐゴシック" charset="-128"/>
              </a:rPr>
              <a:t>that customers use to manage and interact with cloud services. The security</a:t>
            </a:r>
          </a:p>
          <a:p>
            <a:r>
              <a:rPr lang="en-US" sz="1200" kern="1200" baseline="0" dirty="0">
                <a:solidFill>
                  <a:schemeClr val="tx1"/>
                </a:solidFill>
                <a:latin typeface="Arial" charset="0"/>
                <a:ea typeface="ＭＳ Ｐゴシック" charset="-128"/>
                <a:cs typeface="ＭＳ Ｐゴシック" charset="-128"/>
              </a:rPr>
              <a:t>and availability of general cloud services are dependent upon the security of</a:t>
            </a:r>
          </a:p>
          <a:p>
            <a:r>
              <a:rPr lang="en-US" sz="1200" kern="1200" baseline="0" dirty="0">
                <a:solidFill>
                  <a:schemeClr val="tx1"/>
                </a:solidFill>
                <a:latin typeface="Arial" charset="0"/>
                <a:ea typeface="ＭＳ Ｐゴシック" charset="-128"/>
                <a:cs typeface="ＭＳ Ｐゴシック" charset="-128"/>
              </a:rPr>
              <a:t>these basic APIs. From authentication and access control to encryption and</a:t>
            </a:r>
          </a:p>
          <a:p>
            <a:r>
              <a:rPr lang="en-US" sz="1200" kern="1200" baseline="0" dirty="0">
                <a:solidFill>
                  <a:schemeClr val="tx1"/>
                </a:solidFill>
                <a:latin typeface="Arial" charset="0"/>
                <a:ea typeface="ＭＳ Ｐゴシック" charset="-128"/>
                <a:cs typeface="ＭＳ Ｐゴシック" charset="-128"/>
              </a:rPr>
              <a:t>activity monitoring, these interfaces must be designed to protect against both</a:t>
            </a:r>
          </a:p>
          <a:p>
            <a:r>
              <a:rPr lang="en-US" sz="1200" kern="1200" baseline="0" dirty="0">
                <a:solidFill>
                  <a:schemeClr val="tx1"/>
                </a:solidFill>
                <a:latin typeface="Arial" charset="0"/>
                <a:ea typeface="ＭＳ Ｐゴシック" charset="-128"/>
                <a:cs typeface="ＭＳ Ｐゴシック" charset="-128"/>
              </a:rPr>
              <a:t>accidental and malicious attempts to circumvent policy.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analyzing the security model of CP</a:t>
            </a:r>
          </a:p>
          <a:p>
            <a:r>
              <a:rPr lang="en-US" sz="1200" kern="1200" baseline="0" dirty="0">
                <a:solidFill>
                  <a:schemeClr val="tx1"/>
                </a:solidFill>
                <a:latin typeface="Arial" charset="0"/>
                <a:ea typeface="ＭＳ Ｐゴシック" charset="-128"/>
                <a:cs typeface="ＭＳ Ｐゴシック" charset="-128"/>
              </a:rPr>
              <a:t>interfaces; (2) ensuring that strong authentication and access controls are</a:t>
            </a:r>
          </a:p>
          <a:p>
            <a:r>
              <a:rPr lang="en-US" sz="1200" kern="1200" baseline="0" dirty="0">
                <a:solidFill>
                  <a:schemeClr val="tx1"/>
                </a:solidFill>
                <a:latin typeface="Arial" charset="0"/>
                <a:ea typeface="ＭＳ Ｐゴシック" charset="-128"/>
                <a:cs typeface="ＭＳ Ｐゴシック" charset="-128"/>
              </a:rPr>
              <a:t>implemented in concert with encrypted transmission; and (3) understanding</a:t>
            </a:r>
          </a:p>
          <a:p>
            <a:r>
              <a:rPr lang="en-US" sz="1200" kern="1200" baseline="0" dirty="0">
                <a:solidFill>
                  <a:schemeClr val="tx1"/>
                </a:solidFill>
                <a:latin typeface="Arial" charset="0"/>
                <a:ea typeface="ＭＳ Ｐゴシック" charset="-128"/>
                <a:cs typeface="ＭＳ Ｐゴシック" charset="-128"/>
              </a:rPr>
              <a:t>the dependency chain associated with the API.</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Shared technology issues: IaaS vendors deliver their services in a scalable way</a:t>
            </a:r>
          </a:p>
          <a:p>
            <a:r>
              <a:rPr lang="en-US" sz="1200" kern="1200" baseline="0" dirty="0">
                <a:solidFill>
                  <a:schemeClr val="tx1"/>
                </a:solidFill>
                <a:latin typeface="Arial" charset="0"/>
                <a:ea typeface="ＭＳ Ｐゴシック" charset="-128"/>
                <a:cs typeface="ＭＳ Ｐゴシック" charset="-128"/>
              </a:rPr>
              <a:t>by sharing infrastructure. Often, the underlying components that make up this</a:t>
            </a:r>
          </a:p>
          <a:p>
            <a:r>
              <a:rPr lang="en-US" sz="1200" kern="1200" baseline="0" dirty="0">
                <a:solidFill>
                  <a:schemeClr val="tx1"/>
                </a:solidFill>
                <a:latin typeface="Arial" charset="0"/>
                <a:ea typeface="ＭＳ Ｐゴシック" charset="-128"/>
                <a:cs typeface="ＭＳ Ｐゴシック" charset="-128"/>
              </a:rPr>
              <a:t>infrastructure (CPU caches, GPUs, etc.) were not designed to offer strong</a:t>
            </a:r>
          </a:p>
          <a:p>
            <a:r>
              <a:rPr lang="en-US" sz="1200" kern="1200" baseline="0" dirty="0">
                <a:solidFill>
                  <a:schemeClr val="tx1"/>
                </a:solidFill>
                <a:latin typeface="Arial" charset="0"/>
                <a:ea typeface="ＭＳ Ｐゴシック" charset="-128"/>
                <a:cs typeface="ＭＳ Ｐゴシック" charset="-128"/>
              </a:rPr>
              <a:t>isolation properties for a multi-tenant architecture. CPs typically approach</a:t>
            </a:r>
          </a:p>
          <a:p>
            <a:r>
              <a:rPr lang="en-US" sz="1200" kern="1200" baseline="0" dirty="0">
                <a:solidFill>
                  <a:schemeClr val="tx1"/>
                </a:solidFill>
                <a:latin typeface="Arial" charset="0"/>
                <a:ea typeface="ＭＳ Ｐゴシック" charset="-128"/>
                <a:cs typeface="ＭＳ Ｐゴシック" charset="-128"/>
              </a:rPr>
              <a:t>this risk by the use of isolated virtual machines for individual clients. This approach</a:t>
            </a:r>
          </a:p>
          <a:p>
            <a:r>
              <a:rPr lang="en-US" sz="1200" kern="1200" baseline="0" dirty="0">
                <a:solidFill>
                  <a:schemeClr val="tx1"/>
                </a:solidFill>
                <a:latin typeface="Arial" charset="0"/>
                <a:ea typeface="ＭＳ Ｐゴシック" charset="-128"/>
                <a:cs typeface="ＭＳ Ｐゴシック" charset="-128"/>
              </a:rPr>
              <a:t>is still vulnerable to attack, by both insiders and outsiders, and so can</a:t>
            </a:r>
          </a:p>
          <a:p>
            <a:r>
              <a:rPr lang="en-US" sz="1200" kern="1200" baseline="0" dirty="0">
                <a:solidFill>
                  <a:schemeClr val="tx1"/>
                </a:solidFill>
                <a:latin typeface="Arial" charset="0"/>
                <a:ea typeface="ＭＳ Ｐゴシック" charset="-128"/>
                <a:cs typeface="ＭＳ Ｐゴシック" charset="-128"/>
              </a:rPr>
              <a:t>only be a part of an overall security strategy.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implement security best</a:t>
            </a:r>
          </a:p>
          <a:p>
            <a:r>
              <a:rPr lang="en-US" sz="1200" kern="1200" baseline="0" dirty="0">
                <a:solidFill>
                  <a:schemeClr val="tx1"/>
                </a:solidFill>
                <a:latin typeface="Arial" charset="0"/>
                <a:ea typeface="ＭＳ Ｐゴシック" charset="-128"/>
                <a:cs typeface="ＭＳ Ｐゴシック" charset="-128"/>
              </a:rPr>
              <a:t>practices for installation/configuration; (2) monitor environment for unauthorized</a:t>
            </a:r>
          </a:p>
          <a:p>
            <a:r>
              <a:rPr lang="en-US" sz="1200" kern="1200" baseline="0" dirty="0">
                <a:solidFill>
                  <a:schemeClr val="tx1"/>
                </a:solidFill>
                <a:latin typeface="Arial" charset="0"/>
                <a:ea typeface="ＭＳ Ｐゴシック" charset="-128"/>
                <a:cs typeface="ＭＳ Ｐゴシック" charset="-128"/>
              </a:rPr>
              <a:t>changes/activity; (3) promote strong authentication and access control</a:t>
            </a:r>
          </a:p>
          <a:p>
            <a:r>
              <a:rPr lang="en-US" sz="1200" kern="1200" baseline="0" dirty="0">
                <a:solidFill>
                  <a:schemeClr val="tx1"/>
                </a:solidFill>
                <a:latin typeface="Arial" charset="0"/>
                <a:ea typeface="ＭＳ Ｐゴシック" charset="-128"/>
                <a:cs typeface="ＭＳ Ｐゴシック" charset="-128"/>
              </a:rPr>
              <a:t>for administrative access and operations; (4) enforce SLAs for patching</a:t>
            </a:r>
          </a:p>
          <a:p>
            <a:r>
              <a:rPr lang="en-US" sz="1200" kern="1200" baseline="0" dirty="0">
                <a:solidFill>
                  <a:schemeClr val="tx1"/>
                </a:solidFill>
                <a:latin typeface="Arial" charset="0"/>
                <a:ea typeface="ＭＳ Ｐゴシック" charset="-128"/>
                <a:cs typeface="ＭＳ Ｐゴシック" charset="-128"/>
              </a:rPr>
              <a:t>and vulnerability remediation; and (5) conduct vulnerability scanning and</a:t>
            </a:r>
          </a:p>
          <a:p>
            <a:r>
              <a:rPr lang="en-US" sz="1200" kern="1200" baseline="0" dirty="0">
                <a:solidFill>
                  <a:schemeClr val="tx1"/>
                </a:solidFill>
                <a:latin typeface="Arial" charset="0"/>
                <a:ea typeface="ＭＳ Ｐゴシック" charset="-128"/>
                <a:cs typeface="ＭＳ Ｐゴシック" charset="-128"/>
              </a:rPr>
              <a:t>configuration audits.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loss or leakage: For many clients, the most devastating impact from a</a:t>
            </a:r>
          </a:p>
          <a:p>
            <a:r>
              <a:rPr lang="en-US" sz="1200" kern="1200" baseline="0" dirty="0">
                <a:solidFill>
                  <a:schemeClr val="tx1"/>
                </a:solidFill>
                <a:latin typeface="Arial" charset="0"/>
                <a:ea typeface="ＭＳ Ｐゴシック" charset="-128"/>
                <a:cs typeface="ＭＳ Ｐゴシック" charset="-128"/>
              </a:rPr>
              <a:t>security breach is the loss or leakage of data. We address this issue in the next</a:t>
            </a:r>
          </a:p>
          <a:p>
            <a:r>
              <a:rPr lang="en-US" sz="1200" kern="1200" baseline="0" dirty="0">
                <a:solidFill>
                  <a:schemeClr val="tx1"/>
                </a:solidFill>
                <a:latin typeface="Arial" charset="0"/>
                <a:ea typeface="ＭＳ Ｐゴシック" charset="-128"/>
                <a:cs typeface="ＭＳ Ｐゴシック" charset="-128"/>
              </a:rPr>
              <a:t>subsection.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implement strong API access</a:t>
            </a:r>
          </a:p>
          <a:p>
            <a:r>
              <a:rPr lang="en-US" sz="1200" kern="1200" baseline="0" dirty="0">
                <a:solidFill>
                  <a:schemeClr val="tx1"/>
                </a:solidFill>
                <a:latin typeface="Arial" charset="0"/>
                <a:ea typeface="ＭＳ Ｐゴシック" charset="-128"/>
                <a:cs typeface="ＭＳ Ｐゴシック" charset="-128"/>
              </a:rPr>
              <a:t>control; (2) encrypt and protect integrity of data in transit; (3) analyze</a:t>
            </a:r>
          </a:p>
          <a:p>
            <a:r>
              <a:rPr lang="en-US" sz="1200" kern="1200" baseline="0" dirty="0">
                <a:solidFill>
                  <a:schemeClr val="tx1"/>
                </a:solidFill>
                <a:latin typeface="Arial" charset="0"/>
                <a:ea typeface="ＭＳ Ｐゴシック" charset="-128"/>
                <a:cs typeface="ＭＳ Ｐゴシック" charset="-128"/>
              </a:rPr>
              <a:t>data protection at both design and run time; and (4) implement strong key</a:t>
            </a:r>
          </a:p>
          <a:p>
            <a:r>
              <a:rPr lang="en-US" sz="1200" kern="1200" baseline="0" dirty="0">
                <a:solidFill>
                  <a:schemeClr val="tx1"/>
                </a:solidFill>
                <a:latin typeface="Arial" charset="0"/>
                <a:ea typeface="ＭＳ Ｐゴシック" charset="-128"/>
                <a:cs typeface="ＭＳ Ｐゴシック" charset="-128"/>
              </a:rPr>
              <a:t>generation, storage and management, and destruction practices.</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164</a:t>
            </a:fld>
            <a:endParaRPr lang="en-AU" dirty="0"/>
          </a:p>
        </p:txBody>
      </p:sp>
    </p:spTree>
    <p:extLst>
      <p:ext uri="{BB962C8B-B14F-4D97-AF65-F5344CB8AC3E}">
        <p14:creationId xmlns:p14="http://schemas.microsoft.com/office/powerpoint/2010/main" val="27253931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 Account or service hijacking: Account or service hijacking, usually with stolen</a:t>
            </a:r>
          </a:p>
          <a:p>
            <a:r>
              <a:rPr lang="en-US" sz="1200" kern="1200" baseline="0" dirty="0">
                <a:solidFill>
                  <a:schemeClr val="tx1"/>
                </a:solidFill>
                <a:latin typeface="Arial" charset="0"/>
                <a:ea typeface="ＭＳ Ｐゴシック" charset="-128"/>
                <a:cs typeface="ＭＳ Ｐゴシック" charset="-128"/>
              </a:rPr>
              <a:t>credentials, remains a top threat. With stolen credentials, attackers can</a:t>
            </a:r>
          </a:p>
          <a:p>
            <a:r>
              <a:rPr lang="en-US" sz="1200" kern="1200" baseline="0" dirty="0">
                <a:solidFill>
                  <a:schemeClr val="tx1"/>
                </a:solidFill>
                <a:latin typeface="Arial" charset="0"/>
                <a:ea typeface="ＭＳ Ｐゴシック" charset="-128"/>
                <a:cs typeface="ＭＳ Ｐゴシック" charset="-128"/>
              </a:rPr>
              <a:t>often access critical areas of deployed cloud computing services, allowing</a:t>
            </a:r>
          </a:p>
          <a:p>
            <a:r>
              <a:rPr lang="en-US" sz="1200" kern="1200" baseline="0" dirty="0">
                <a:solidFill>
                  <a:schemeClr val="tx1"/>
                </a:solidFill>
                <a:latin typeface="Arial" charset="0"/>
                <a:ea typeface="ＭＳ Ｐゴシック" charset="-128"/>
                <a:cs typeface="ＭＳ Ｐゴシック" charset="-128"/>
              </a:rPr>
              <a:t>them to compromise the confidentiality, integrity, and availability of those</a:t>
            </a:r>
          </a:p>
          <a:p>
            <a:r>
              <a:rPr lang="en-US" sz="1200" kern="1200" baseline="0" dirty="0">
                <a:solidFill>
                  <a:schemeClr val="tx1"/>
                </a:solidFill>
                <a:latin typeface="Arial" charset="0"/>
                <a:ea typeface="ＭＳ Ｐゴシック" charset="-128"/>
                <a:cs typeface="ＭＳ Ｐゴシック" charset="-128"/>
              </a:rPr>
              <a:t>services.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the following: (1) prohibit the sharing of</a:t>
            </a:r>
          </a:p>
          <a:p>
            <a:r>
              <a:rPr lang="en-US" sz="1200" kern="1200" baseline="0" dirty="0">
                <a:solidFill>
                  <a:schemeClr val="tx1"/>
                </a:solidFill>
                <a:latin typeface="Arial" charset="0"/>
                <a:ea typeface="ＭＳ Ｐゴシック" charset="-128"/>
                <a:cs typeface="ＭＳ Ｐゴシック" charset="-128"/>
              </a:rPr>
              <a:t>account credentials between users and services; (2) leverage strong two-factor</a:t>
            </a:r>
          </a:p>
          <a:p>
            <a:r>
              <a:rPr lang="en-US" sz="1200" kern="1200" baseline="0" dirty="0">
                <a:solidFill>
                  <a:schemeClr val="tx1"/>
                </a:solidFill>
                <a:latin typeface="Arial" charset="0"/>
                <a:ea typeface="ＭＳ Ｐゴシック" charset="-128"/>
                <a:cs typeface="ＭＳ Ｐゴシック" charset="-128"/>
              </a:rPr>
              <a:t>authentication techniques where possible; (3) employ proactive monitoring</a:t>
            </a:r>
          </a:p>
          <a:p>
            <a:r>
              <a:rPr lang="en-US" sz="1200" kern="1200" baseline="0" dirty="0">
                <a:solidFill>
                  <a:schemeClr val="tx1"/>
                </a:solidFill>
                <a:latin typeface="Arial" charset="0"/>
                <a:ea typeface="ＭＳ Ｐゴシック" charset="-128"/>
                <a:cs typeface="ＭＳ Ｐゴシック" charset="-128"/>
              </a:rPr>
              <a:t>to detect unauthorized activity; and (4) understand CP security policies</a:t>
            </a:r>
          </a:p>
          <a:p>
            <a:r>
              <a:rPr lang="en-US" sz="1200" kern="1200" baseline="0" dirty="0">
                <a:solidFill>
                  <a:schemeClr val="tx1"/>
                </a:solidFill>
                <a:latin typeface="Arial" charset="0"/>
                <a:ea typeface="ＭＳ Ｐゴシック" charset="-128"/>
                <a:cs typeface="ＭＳ Ｐゴシック" charset="-128"/>
              </a:rPr>
              <a:t>and SLAs.</a:t>
            </a:r>
            <a:endParaRPr lang="en-US" dirty="0"/>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Unknown risk profile: In using cloud infrastructures, the client necessarily</a:t>
            </a:r>
          </a:p>
          <a:p>
            <a:r>
              <a:rPr lang="en-US" sz="1200" kern="1200" baseline="0" dirty="0">
                <a:solidFill>
                  <a:schemeClr val="tx1"/>
                </a:solidFill>
                <a:latin typeface="Arial" charset="0"/>
                <a:ea typeface="ＭＳ Ｐゴシック" charset="-128"/>
                <a:cs typeface="ＭＳ Ｐゴシック" charset="-128"/>
              </a:rPr>
              <a:t>cedes control to the CP on a number of issues that may affect security. Thus</a:t>
            </a:r>
          </a:p>
          <a:p>
            <a:r>
              <a:rPr lang="en-US" sz="1200" kern="1200" baseline="0" dirty="0">
                <a:solidFill>
                  <a:schemeClr val="tx1"/>
                </a:solidFill>
                <a:latin typeface="Arial" charset="0"/>
                <a:ea typeface="ＭＳ Ｐゴシック" charset="-128"/>
                <a:cs typeface="ＭＳ Ｐゴシック" charset="-128"/>
              </a:rPr>
              <a:t>the client must pay attention to and clearly define the roles and responsibilities</a:t>
            </a:r>
          </a:p>
          <a:p>
            <a:r>
              <a:rPr lang="en-US" sz="1200" kern="1200" baseline="0" dirty="0">
                <a:solidFill>
                  <a:schemeClr val="tx1"/>
                </a:solidFill>
                <a:latin typeface="Arial" charset="0"/>
                <a:ea typeface="ＭＳ Ｐゴシック" charset="-128"/>
                <a:cs typeface="ＭＳ Ｐゴシック" charset="-128"/>
              </a:rPr>
              <a:t>involved for managing risks. For example, employees may deploy applications</a:t>
            </a:r>
          </a:p>
          <a:p>
            <a:r>
              <a:rPr lang="en-US" sz="1200" kern="1200" baseline="0" dirty="0">
                <a:solidFill>
                  <a:schemeClr val="tx1"/>
                </a:solidFill>
                <a:latin typeface="Arial" charset="0"/>
                <a:ea typeface="ＭＳ Ｐゴシック" charset="-128"/>
                <a:cs typeface="ＭＳ Ｐゴシック" charset="-128"/>
              </a:rPr>
              <a:t>and data resources at the CP without observing the normal policies and</a:t>
            </a:r>
          </a:p>
          <a:p>
            <a:r>
              <a:rPr lang="en-US" sz="1200" kern="1200" baseline="0" dirty="0">
                <a:solidFill>
                  <a:schemeClr val="tx1"/>
                </a:solidFill>
                <a:latin typeface="Arial" charset="0"/>
                <a:ea typeface="ＭＳ Ｐゴシック" charset="-128"/>
                <a:cs typeface="ＭＳ Ｐゴシック" charset="-128"/>
              </a:rPr>
              <a:t>procedures for privacy, security, and oversight.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Countermeasures include (1) disclosure of applicable logs and data; (2)</a:t>
            </a:r>
          </a:p>
          <a:p>
            <a:r>
              <a:rPr lang="en-US" sz="1200" kern="1200" baseline="0" dirty="0">
                <a:solidFill>
                  <a:schemeClr val="tx1"/>
                </a:solidFill>
                <a:latin typeface="Arial" charset="0"/>
                <a:ea typeface="ＭＳ Ｐゴシック" charset="-128"/>
                <a:cs typeface="ＭＳ Ｐゴシック" charset="-128"/>
              </a:rPr>
              <a:t>partial/full disclosure of infrastructure details (e.g., patch levels and firewalls);</a:t>
            </a:r>
          </a:p>
          <a:p>
            <a:r>
              <a:rPr lang="en-US" sz="1200" kern="1200" baseline="0" dirty="0">
                <a:solidFill>
                  <a:schemeClr val="tx1"/>
                </a:solidFill>
                <a:latin typeface="Arial" charset="0"/>
                <a:ea typeface="ＭＳ Ｐゴシック" charset="-128"/>
                <a:cs typeface="ＭＳ Ｐゴシック" charset="-128"/>
              </a:rPr>
              <a:t>and (3) monitoring and alerting on necessary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Similar lists have been developed by the European Network and Information</a:t>
            </a:r>
          </a:p>
          <a:p>
            <a:r>
              <a:rPr lang="en-US" sz="1200" kern="1200" baseline="0" dirty="0">
                <a:solidFill>
                  <a:schemeClr val="tx1"/>
                </a:solidFill>
                <a:latin typeface="Arial" charset="0"/>
                <a:ea typeface="ＭＳ Ｐゴシック" charset="-128"/>
                <a:cs typeface="ＭＳ Ｐゴシック"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165</a:t>
            </a:fld>
            <a:endParaRPr lang="en-AU" dirty="0"/>
          </a:p>
        </p:txBody>
      </p:sp>
    </p:spTree>
    <p:extLst>
      <p:ext uri="{BB962C8B-B14F-4D97-AF65-F5344CB8AC3E}">
        <p14:creationId xmlns:p14="http://schemas.microsoft.com/office/powerpoint/2010/main" val="2778681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As can be seen from the previous section, there are numerous aspects to cloud</a:t>
            </a:r>
          </a:p>
          <a:p>
            <a:r>
              <a:rPr lang="en-US" sz="1200" kern="1200" baseline="0" dirty="0">
                <a:solidFill>
                  <a:schemeClr val="tx1"/>
                </a:solidFill>
                <a:latin typeface="Arial" charset="0"/>
                <a:ea typeface="ＭＳ Ｐゴシック" charset="-128"/>
                <a:cs typeface="ＭＳ Ｐゴシック" charset="-128"/>
              </a:rPr>
              <a:t>security and numerous approaches to providing cloud security measures. A further</a:t>
            </a:r>
          </a:p>
          <a:p>
            <a:r>
              <a:rPr lang="en-US" sz="1200" kern="1200" baseline="0" dirty="0">
                <a:solidFill>
                  <a:schemeClr val="tx1"/>
                </a:solidFill>
                <a:latin typeface="Arial" charset="0"/>
                <a:ea typeface="ＭＳ Ｐゴシック" charset="-128"/>
                <a:cs typeface="ＭＳ Ｐゴシック" charset="-128"/>
              </a:rPr>
              <a:t>example is seen in the NIST guidelines for cloud security, specified in SP-800-14 and</a:t>
            </a:r>
          </a:p>
          <a:p>
            <a:r>
              <a:rPr lang="en-US" sz="1200" kern="1200" baseline="0" dirty="0">
                <a:solidFill>
                  <a:schemeClr val="tx1"/>
                </a:solidFill>
                <a:latin typeface="Arial" charset="0"/>
                <a:ea typeface="ＭＳ Ｐゴシック" charset="-128"/>
                <a:cs typeface="ＭＳ Ｐゴシック" charset="-128"/>
              </a:rPr>
              <a:t>listed in Table 5.3. Thus, the topic of cloud security is well beyond the scope of this</a:t>
            </a:r>
          </a:p>
          <a:p>
            <a:r>
              <a:rPr lang="en-US" sz="1200" kern="1200" baseline="0" dirty="0">
                <a:solidFill>
                  <a:schemeClr val="tx1"/>
                </a:solidFill>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166</a:t>
            </a:fld>
            <a:endParaRPr lang="en-AU" dirty="0"/>
          </a:p>
        </p:txBody>
      </p:sp>
    </p:spTree>
    <p:extLst>
      <p:ext uri="{BB962C8B-B14F-4D97-AF65-F5344CB8AC3E}">
        <p14:creationId xmlns:p14="http://schemas.microsoft.com/office/powerpoint/2010/main" val="274016279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a:solidFill>
                  <a:schemeClr val="tx1"/>
                </a:solidFill>
                <a:latin typeface="Arial" charset="0"/>
                <a:ea typeface="ＭＳ Ｐゴシック" charset="-128"/>
                <a:cs typeface="ＭＳ Ｐゴシック" charset="-128"/>
              </a:rPr>
              <a:t>Table 5.3 NIST Guidelines on Security and Privacy Issues and Recommendations</a:t>
            </a:r>
          </a:p>
          <a:p>
            <a:r>
              <a:rPr lang="en-US" sz="1200" b="0" kern="1200" dirty="0">
                <a:solidFill>
                  <a:schemeClr val="tx1"/>
                </a:solidFill>
                <a:latin typeface="Arial" charset="0"/>
                <a:ea typeface="ＭＳ Ｐゴシック" charset="-128"/>
                <a:cs typeface="ＭＳ Ｐゴシック" charset="-128"/>
              </a:rPr>
              <a:t>(page 2 of 2)</a:t>
            </a:r>
            <a:r>
              <a:rPr lang="en-US" b="0" dirty="0"/>
              <a:t> </a:t>
            </a: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167</a:t>
            </a:fld>
            <a:endParaRPr lang="en-AU" dirty="0"/>
          </a:p>
        </p:txBody>
      </p:sp>
    </p:spTree>
    <p:extLst>
      <p:ext uri="{BB962C8B-B14F-4D97-AF65-F5344CB8AC3E}">
        <p14:creationId xmlns:p14="http://schemas.microsoft.com/office/powerpoint/2010/main" val="23304487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charset="0"/>
                <a:ea typeface="ＭＳ Ｐゴシック" charset="-128"/>
                <a:cs typeface="ＭＳ Ｐゴシック" charset="-128"/>
              </a:rPr>
              <a:t>There are many ways to compromise data. Deletion or alteration of records</a:t>
            </a:r>
          </a:p>
          <a:p>
            <a:r>
              <a:rPr lang="en-US" sz="1200" kern="1200" baseline="0" dirty="0">
                <a:solidFill>
                  <a:schemeClr val="tx1"/>
                </a:solidFill>
                <a:latin typeface="Arial" charset="0"/>
                <a:ea typeface="ＭＳ Ｐゴシック" charset="-128"/>
                <a:cs typeface="ＭＳ Ｐゴシック" charset="-128"/>
              </a:rPr>
              <a:t>without a backup of the original content is an obvious example. Unlinking a record</a:t>
            </a:r>
          </a:p>
          <a:p>
            <a:r>
              <a:rPr lang="en-US" sz="1200" kern="1200" baseline="0" dirty="0">
                <a:solidFill>
                  <a:schemeClr val="tx1"/>
                </a:solidFill>
                <a:latin typeface="Arial" charset="0"/>
                <a:ea typeface="ＭＳ Ｐゴシック" charset="-128"/>
                <a:cs typeface="ＭＳ Ｐゴシック" charset="-128"/>
              </a:rPr>
              <a:t>from a larger context may render it unrecoverable, as can storage on unreliable</a:t>
            </a:r>
          </a:p>
          <a:p>
            <a:r>
              <a:rPr lang="en-US" sz="1200" kern="1200" baseline="0" dirty="0">
                <a:solidFill>
                  <a:schemeClr val="tx1"/>
                </a:solidFill>
                <a:latin typeface="Arial" charset="0"/>
                <a:ea typeface="ＭＳ Ｐゴシック" charset="-128"/>
                <a:cs typeface="ＭＳ Ｐゴシック" charset="-128"/>
              </a:rPr>
              <a:t>media. Loss of an encoding key may result in effective destruction. Finally, unauthorized</a:t>
            </a:r>
          </a:p>
          <a:p>
            <a:r>
              <a:rPr lang="en-US" sz="1200" kern="1200" baseline="0" dirty="0">
                <a:solidFill>
                  <a:schemeClr val="tx1"/>
                </a:solidFill>
                <a:latin typeface="Arial" charset="0"/>
                <a:ea typeface="ＭＳ Ｐゴシック" charset="-128"/>
                <a:cs typeface="ＭＳ Ｐゴシック" charset="-128"/>
              </a:rPr>
              <a:t>parties must be prevented from gaining access to sensitive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threat of data compromise increases in the cloud, due to the number of</a:t>
            </a:r>
          </a:p>
          <a:p>
            <a:r>
              <a:rPr lang="en-US" sz="1200" kern="1200" baseline="0" dirty="0">
                <a:solidFill>
                  <a:schemeClr val="tx1"/>
                </a:solidFill>
                <a:latin typeface="Arial" charset="0"/>
                <a:ea typeface="ＭＳ Ｐゴシック" charset="-128"/>
                <a:cs typeface="ＭＳ Ｐゴシック" charset="-128"/>
              </a:rPr>
              <a:t>and interactions between risks and challenges that are either unique to the cloud or</a:t>
            </a:r>
          </a:p>
          <a:p>
            <a:r>
              <a:rPr lang="en-US" sz="1200" kern="1200" baseline="0" dirty="0">
                <a:solidFill>
                  <a:schemeClr val="tx1"/>
                </a:solidFill>
                <a:latin typeface="Arial" charset="0"/>
                <a:ea typeface="ＭＳ Ｐゴシック" charset="-128"/>
                <a:cs typeface="ＭＳ Ｐゴシック" charset="-128"/>
              </a:rPr>
              <a:t>more dangerous because of the architectural or operational characteristics of the</a:t>
            </a:r>
          </a:p>
          <a:p>
            <a:r>
              <a:rPr lang="en-US" sz="1200" kern="1200" baseline="0" dirty="0">
                <a:solidFill>
                  <a:schemeClr val="tx1"/>
                </a:solidFill>
                <a:latin typeface="Arial" charset="0"/>
                <a:ea typeface="ＭＳ Ｐゴシック" charset="-128"/>
                <a:cs typeface="ＭＳ Ｐゴシック" charset="-128"/>
              </a:rPr>
              <a:t>cloud environment.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Database environments used in cloud computing can vary significantly. Some</a:t>
            </a:r>
          </a:p>
          <a:p>
            <a:r>
              <a:rPr lang="en-US" sz="1200" kern="1200" baseline="0" dirty="0">
                <a:solidFill>
                  <a:schemeClr val="tx1"/>
                </a:solidFill>
                <a:latin typeface="Arial" charset="0"/>
                <a:ea typeface="ＭＳ Ｐゴシック" charset="-128"/>
                <a:cs typeface="ＭＳ Ｐゴシック" charset="-128"/>
              </a:rPr>
              <a:t>providers support a multi-instance model , which provides a unique DBMS running</a:t>
            </a:r>
          </a:p>
          <a:p>
            <a:r>
              <a:rPr lang="en-US" sz="1200" kern="1200" baseline="0" dirty="0">
                <a:solidFill>
                  <a:schemeClr val="tx1"/>
                </a:solidFill>
                <a:latin typeface="Arial" charset="0"/>
                <a:ea typeface="ＭＳ Ｐゴシック" charset="-128"/>
                <a:cs typeface="ＭＳ Ｐゴシック" charset="-128"/>
              </a:rPr>
              <a:t>on a virtual machine instance for each cloud subscriber. This gives the subscriber</a:t>
            </a:r>
          </a:p>
          <a:p>
            <a:r>
              <a:rPr lang="en-US" sz="1200" kern="1200" baseline="0" dirty="0">
                <a:solidFill>
                  <a:schemeClr val="tx1"/>
                </a:solidFill>
                <a:latin typeface="Arial" charset="0"/>
                <a:ea typeface="ＭＳ Ｐゴシック" charset="-128"/>
                <a:cs typeface="ＭＳ Ｐゴシック" charset="-128"/>
              </a:rPr>
              <a:t>complete control over role definition, user authorization, and other administrative</a:t>
            </a:r>
          </a:p>
          <a:p>
            <a:r>
              <a:rPr lang="en-US" sz="1200" kern="1200" baseline="0" dirty="0">
                <a:solidFill>
                  <a:schemeClr val="tx1"/>
                </a:solidFill>
                <a:latin typeface="Arial" charset="0"/>
                <a:ea typeface="ＭＳ Ｐゴシック" charset="-128"/>
                <a:cs typeface="ＭＳ Ｐゴシック" charset="-128"/>
              </a:rPr>
              <a:t>tasks related to security. Other providers support a multi-tenant model , which provides</a:t>
            </a:r>
          </a:p>
          <a:p>
            <a:r>
              <a:rPr lang="en-US" sz="1200" kern="1200" baseline="0" dirty="0">
                <a:solidFill>
                  <a:schemeClr val="tx1"/>
                </a:solidFill>
                <a:latin typeface="Arial" charset="0"/>
                <a:ea typeface="ＭＳ Ｐゴシック" charset="-128"/>
                <a:cs typeface="ＭＳ Ｐゴシック" charset="-128"/>
              </a:rPr>
              <a:t>a predefined environment for the cloud subscriber that is shared with other</a:t>
            </a:r>
          </a:p>
          <a:p>
            <a:r>
              <a:rPr lang="en-US" sz="1200" kern="1200" baseline="0" dirty="0">
                <a:solidFill>
                  <a:schemeClr val="tx1"/>
                </a:solidFill>
                <a:latin typeface="Arial" charset="0"/>
                <a:ea typeface="ＭＳ Ｐゴシック" charset="-128"/>
                <a:cs typeface="ＭＳ Ｐゴシック" charset="-128"/>
              </a:rPr>
              <a:t>tenants, typically through tagging data with a subscriber identifier. Tagging gives</a:t>
            </a:r>
          </a:p>
          <a:p>
            <a:r>
              <a:rPr lang="en-US" sz="1200" kern="1200" baseline="0" dirty="0">
                <a:solidFill>
                  <a:schemeClr val="tx1"/>
                </a:solidFill>
                <a:latin typeface="Arial" charset="0"/>
                <a:ea typeface="ＭＳ Ｐゴシック" charset="-128"/>
                <a:cs typeface="ＭＳ Ｐゴシック" charset="-128"/>
              </a:rPr>
              <a:t>the appearance of exclusive use of the instance, but relies on the CP to establish and</a:t>
            </a:r>
          </a:p>
          <a:p>
            <a:r>
              <a:rPr lang="en-US" sz="1200" kern="1200" baseline="0" dirty="0">
                <a:solidFill>
                  <a:schemeClr val="tx1"/>
                </a:solidFill>
                <a:latin typeface="Arial" charset="0"/>
                <a:ea typeface="ＭＳ Ｐゴシック" charset="-128"/>
                <a:cs typeface="ＭＳ Ｐゴシック" charset="-128"/>
              </a:rPr>
              <a:t>maintain a sound secure database environment.</a:t>
            </a: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168</a:t>
            </a:fld>
            <a:endParaRPr lang="en-AU" dirty="0"/>
          </a:p>
        </p:txBody>
      </p:sp>
    </p:spTree>
    <p:extLst>
      <p:ext uri="{BB962C8B-B14F-4D97-AF65-F5344CB8AC3E}">
        <p14:creationId xmlns:p14="http://schemas.microsoft.com/office/powerpoint/2010/main" val="25709685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Data must be secured while at rest, in transit, and in use, and access to the</a:t>
            </a:r>
          </a:p>
          <a:p>
            <a:r>
              <a:rPr lang="en-US" sz="1200" kern="1200" baseline="0" dirty="0">
                <a:solidFill>
                  <a:schemeClr val="tx1"/>
                </a:solidFill>
                <a:latin typeface="Arial" charset="0"/>
                <a:ea typeface="ＭＳ Ｐゴシック" charset="-128"/>
                <a:cs typeface="ＭＳ Ｐゴシック" charset="-128"/>
              </a:rPr>
              <a:t>data must be controlled. The client can employ encryption to protect data in transit,</a:t>
            </a:r>
          </a:p>
          <a:p>
            <a:r>
              <a:rPr lang="en-US" sz="1200" kern="1200" baseline="0" dirty="0">
                <a:solidFill>
                  <a:schemeClr val="tx1"/>
                </a:solidFill>
                <a:latin typeface="Arial" charset="0"/>
                <a:ea typeface="ＭＳ Ｐゴシック" charset="-128"/>
                <a:cs typeface="ＭＳ Ｐゴシック" charset="-128"/>
              </a:rPr>
              <a:t>though this involves key management responsibilities for the CP. The client can</a:t>
            </a:r>
          </a:p>
          <a:p>
            <a:r>
              <a:rPr lang="en-US" sz="1200" kern="1200" baseline="0" dirty="0">
                <a:solidFill>
                  <a:schemeClr val="tx1"/>
                </a:solidFill>
                <a:latin typeface="Arial" charset="0"/>
                <a:ea typeface="ＭＳ Ｐゴシック" charset="-128"/>
                <a:cs typeface="ＭＳ Ｐゴシック" charset="-128"/>
              </a:rPr>
              <a:t>enforce access control techniques but, again, the CP is involved to some extent depending</a:t>
            </a:r>
          </a:p>
          <a:p>
            <a:r>
              <a:rPr lang="en-US" sz="1200" kern="1200" baseline="0" dirty="0">
                <a:solidFill>
                  <a:schemeClr val="tx1"/>
                </a:solidFill>
                <a:latin typeface="Arial" charset="0"/>
                <a:ea typeface="ＭＳ Ｐゴシック" charset="-128"/>
                <a:cs typeface="ＭＳ Ｐゴシック" charset="-128"/>
              </a:rPr>
              <a:t>on the service model used.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For data at rest, the ideal security measure is for the client to encrypt the database</a:t>
            </a:r>
          </a:p>
          <a:p>
            <a:r>
              <a:rPr lang="en-US" sz="1200" kern="1200" baseline="0" dirty="0">
                <a:solidFill>
                  <a:schemeClr val="tx1"/>
                </a:solidFill>
                <a:latin typeface="Arial" charset="0"/>
                <a:ea typeface="ＭＳ Ｐゴシック" charset="-128"/>
                <a:cs typeface="ＭＳ Ｐゴシック" charset="-128"/>
              </a:rPr>
              <a:t>and only store encrypted data in the cloud, with the CP having no access to the</a:t>
            </a:r>
          </a:p>
          <a:p>
            <a:r>
              <a:rPr lang="en-US" sz="1200" kern="1200" baseline="0" dirty="0">
                <a:solidFill>
                  <a:schemeClr val="tx1"/>
                </a:solidFill>
                <a:latin typeface="Arial" charset="0"/>
                <a:ea typeface="ＭＳ Ｐゴシック" charset="-128"/>
                <a:cs typeface="ＭＳ Ｐゴシック" charset="-128"/>
              </a:rPr>
              <a:t>encryption key. So long as the key remains secure, the CP has no ability to read the</a:t>
            </a:r>
          </a:p>
          <a:p>
            <a:r>
              <a:rPr lang="en-US" sz="1200" kern="1200" baseline="0" dirty="0">
                <a:solidFill>
                  <a:schemeClr val="tx1"/>
                </a:solidFill>
                <a:latin typeface="Arial" charset="0"/>
                <a:ea typeface="ＭＳ Ｐゴシック" charset="-128"/>
                <a:cs typeface="ＭＳ Ｐゴシック" charset="-128"/>
              </a:rPr>
              <a:t>data, although corruption and other denial-of-service attacks remain a risk.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straightforward solution to the security problem in this context is to encrypt</a:t>
            </a:r>
          </a:p>
          <a:p>
            <a:r>
              <a:rPr lang="en-US" sz="1200" kern="1200" baseline="0" dirty="0">
                <a:solidFill>
                  <a:schemeClr val="tx1"/>
                </a:solidFill>
                <a:latin typeface="Arial" charset="0"/>
                <a:ea typeface="ＭＳ Ｐゴシック" charset="-128"/>
                <a:cs typeface="ＭＳ Ｐゴシック" charset="-128"/>
              </a:rPr>
              <a:t>the entire database and not provide the encryption/decryption keys to the</a:t>
            </a:r>
          </a:p>
          <a:p>
            <a:r>
              <a:rPr lang="en-US" sz="1200" kern="1200" baseline="0" dirty="0">
                <a:solidFill>
                  <a:schemeClr val="tx1"/>
                </a:solidFill>
                <a:latin typeface="Arial" charset="0"/>
                <a:ea typeface="ＭＳ Ｐゴシック" charset="-128"/>
                <a:cs typeface="ＭＳ Ｐゴシック" charset="-128"/>
              </a:rPr>
              <a:t>service provider. This solution by itself is inflexible. The user has little ability to</a:t>
            </a:r>
          </a:p>
          <a:p>
            <a:r>
              <a:rPr lang="en-US" sz="1200" kern="1200" baseline="0" dirty="0">
                <a:solidFill>
                  <a:schemeClr val="tx1"/>
                </a:solidFill>
                <a:latin typeface="Arial" charset="0"/>
                <a:ea typeface="ＭＳ Ｐゴシック" charset="-128"/>
                <a:cs typeface="ＭＳ Ｐゴシック" charset="-128"/>
              </a:rPr>
              <a:t> access individual data items based on searches or indexing on key parameters, but</a:t>
            </a:r>
          </a:p>
          <a:p>
            <a:r>
              <a:rPr lang="en-US" sz="1200" kern="1200" baseline="0" dirty="0">
                <a:solidFill>
                  <a:schemeClr val="tx1"/>
                </a:solidFill>
                <a:latin typeface="Arial" charset="0"/>
                <a:ea typeface="ＭＳ Ｐゴシック" charset="-128"/>
                <a:cs typeface="ＭＳ Ｐゴシック" charset="-128"/>
              </a:rPr>
              <a:t>rather would have to download entire tables from the database, decrypt the tables,</a:t>
            </a:r>
          </a:p>
          <a:p>
            <a:r>
              <a:rPr lang="en-US" sz="1200" kern="1200" baseline="0" dirty="0">
                <a:solidFill>
                  <a:schemeClr val="tx1"/>
                </a:solidFill>
                <a:latin typeface="Arial" charset="0"/>
                <a:ea typeface="ＭＳ Ｐゴシック" charset="-128"/>
                <a:cs typeface="ＭＳ Ｐゴシック" charset="-128"/>
              </a:rPr>
              <a:t>and work with the results. To provide more flexibility, it must be possible to work</a:t>
            </a:r>
          </a:p>
          <a:p>
            <a:r>
              <a:rPr lang="en-US" sz="1200" kern="1200" baseline="0" dirty="0">
                <a:solidFill>
                  <a:schemeClr val="tx1"/>
                </a:solidFill>
                <a:latin typeface="Arial" charset="0"/>
                <a:ea typeface="ＭＳ Ｐゴシック" charset="-128"/>
                <a:cs typeface="ＭＳ Ｐゴシック" charset="-128"/>
              </a:rPr>
              <a:t>with the database in its encrypted form.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169</a:t>
            </a:fld>
            <a:endParaRPr lang="en-AU" dirty="0"/>
          </a:p>
        </p:txBody>
      </p:sp>
    </p:spTree>
    <p:extLst>
      <p:ext uri="{BB962C8B-B14F-4D97-AF65-F5344CB8AC3E}">
        <p14:creationId xmlns:p14="http://schemas.microsoft.com/office/powerpoint/2010/main" val="159543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17</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Active attacks (Figure 1.1b) involve some modification of the data stream or the</a:t>
            </a:r>
          </a:p>
          <a:p>
            <a:r>
              <a:rPr lang="en-US" dirty="0">
                <a:latin typeface="Arial" pitchFamily="-1" charset="0"/>
                <a:ea typeface="ＭＳ Ｐゴシック" pitchFamily="-1" charset="-128"/>
                <a:cs typeface="ＭＳ Ｐゴシック" pitchFamily="-1" charset="-128"/>
              </a:rPr>
              <a:t>creation of a false stream and can be subdivided into four categories: masquerade,</a:t>
            </a:r>
          </a:p>
          <a:p>
            <a:r>
              <a:rPr lang="en-US" dirty="0">
                <a:latin typeface="Arial" pitchFamily="-1" charset="0"/>
                <a:ea typeface="ＭＳ Ｐゴシック" pitchFamily="-1" charset="-128"/>
                <a:cs typeface="ＭＳ Ｐゴシック" pitchFamily="-1" charset="-128"/>
              </a:rPr>
              <a:t>replay, modification of messages, and denial of service.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masquerade  takes place when one entity pretends to be a different entity</a:t>
            </a:r>
          </a:p>
          <a:p>
            <a:r>
              <a:rPr lang="en-US" dirty="0">
                <a:latin typeface="Arial" pitchFamily="-1" charset="0"/>
                <a:ea typeface="ＭＳ Ｐゴシック" pitchFamily="-1" charset="-128"/>
                <a:cs typeface="ＭＳ Ｐゴシック" pitchFamily="-1" charset="-128"/>
              </a:rPr>
              <a:t>(path 2 of Figure 1.1b is active). A masquerade attack usually includes one of the</a:t>
            </a:r>
          </a:p>
          <a:p>
            <a:r>
              <a:rPr lang="en-US" dirty="0">
                <a:latin typeface="Arial" pitchFamily="-1" charset="0"/>
                <a:ea typeface="ＭＳ Ｐゴシック" pitchFamily="-1" charset="-128"/>
                <a:cs typeface="ＭＳ Ｐゴシック" pitchFamily="-1" charset="-128"/>
              </a:rPr>
              <a:t>other forms of active attack. For example, authentication sequences can be captured</a:t>
            </a:r>
          </a:p>
          <a:p>
            <a:r>
              <a:rPr lang="en-US" dirty="0">
                <a:latin typeface="Arial" pitchFamily="-1" charset="0"/>
                <a:ea typeface="ＭＳ Ｐゴシック" pitchFamily="-1" charset="-128"/>
                <a:cs typeface="ＭＳ Ｐゴシック" pitchFamily="-1" charset="-128"/>
              </a:rPr>
              <a:t>and replayed after a valid authentication sequence has taken place, thus enabling an</a:t>
            </a:r>
          </a:p>
          <a:p>
            <a:r>
              <a:rPr lang="en-US" dirty="0">
                <a:latin typeface="Arial" pitchFamily="-1" charset="0"/>
                <a:ea typeface="ＭＳ Ｐゴシック" pitchFamily="-1" charset="-128"/>
                <a:cs typeface="ＭＳ Ｐゴシック" pitchFamily="-1" charset="-128"/>
              </a:rPr>
              <a:t>authorized entity with few privileges to obtain extra privileges by impersonating an</a:t>
            </a:r>
          </a:p>
          <a:p>
            <a:r>
              <a:rPr lang="en-US" dirty="0">
                <a:latin typeface="Arial" pitchFamily="-1" charset="0"/>
                <a:ea typeface="ＭＳ Ｐゴシック" pitchFamily="-1" charset="-128"/>
                <a:cs typeface="ＭＳ Ｐゴシック" pitchFamily="-1" charset="-128"/>
              </a:rPr>
              <a:t>entity that has those privileges.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Replay  involves the passive capture of a data unit and its subsequent retransmission</a:t>
            </a:r>
          </a:p>
          <a:p>
            <a:r>
              <a:rPr lang="en-US" dirty="0">
                <a:latin typeface="Arial" pitchFamily="-1" charset="0"/>
                <a:ea typeface="ＭＳ Ｐゴシック" pitchFamily="-1" charset="-128"/>
                <a:cs typeface="ＭＳ Ｐゴシック" pitchFamily="-1" charset="-128"/>
              </a:rPr>
              <a:t>to produce an unauthorized effect (paths 1, 2, and 3 active).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Modification of messages  simply means that some portion of a legitimate</a:t>
            </a:r>
          </a:p>
          <a:p>
            <a:r>
              <a:rPr lang="en-US" dirty="0">
                <a:latin typeface="Arial" pitchFamily="-1" charset="0"/>
                <a:ea typeface="ＭＳ Ｐゴシック" pitchFamily="-1" charset="-128"/>
                <a:cs typeface="ＭＳ Ｐゴシック" pitchFamily="-1" charset="-128"/>
              </a:rPr>
              <a:t>message is altered, or that messages are delayed or reordered, to produce an</a:t>
            </a:r>
          </a:p>
          <a:p>
            <a:r>
              <a:rPr lang="en-US" dirty="0">
                <a:latin typeface="Arial" pitchFamily="-1" charset="0"/>
                <a:ea typeface="ＭＳ Ｐゴシック" pitchFamily="-1" charset="-128"/>
                <a:cs typeface="ＭＳ Ｐゴシック" pitchFamily="-1" charset="-128"/>
              </a:rPr>
              <a:t>unauthorized effect (paths 1 and 2 active). For example, a message meaning “Allow</a:t>
            </a:r>
          </a:p>
          <a:p>
            <a:r>
              <a:rPr lang="en-US" dirty="0">
                <a:latin typeface="Arial" pitchFamily="-1" charset="0"/>
                <a:ea typeface="ＭＳ Ｐゴシック" pitchFamily="-1" charset="-128"/>
                <a:cs typeface="ＭＳ Ｐゴシック" pitchFamily="-1" charset="-128"/>
              </a:rPr>
              <a:t>John Smith to read confidential file accounts ” is modified to mean “Allow Fred</a:t>
            </a:r>
          </a:p>
          <a:p>
            <a:r>
              <a:rPr lang="en-US" dirty="0">
                <a:latin typeface="Arial" pitchFamily="-1" charset="0"/>
                <a:ea typeface="ＭＳ Ｐゴシック" pitchFamily="-1" charset="-128"/>
                <a:cs typeface="ＭＳ Ｐゴシック" pitchFamily="-1" charset="-128"/>
              </a:rPr>
              <a:t>Brown to read confidential file accounts. ”</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denial of service  prevents or inhibits the normal use or management of</a:t>
            </a:r>
          </a:p>
          <a:p>
            <a:r>
              <a:rPr lang="en-US" dirty="0">
                <a:latin typeface="Arial" pitchFamily="-1" charset="0"/>
                <a:ea typeface="ＭＳ Ｐゴシック" pitchFamily="-1" charset="-128"/>
                <a:cs typeface="ＭＳ Ｐゴシック" pitchFamily="-1" charset="-128"/>
              </a:rPr>
              <a:t>communications facilities (path 3 active). This attack may have a specific target; for</a:t>
            </a:r>
          </a:p>
          <a:p>
            <a:r>
              <a:rPr lang="en-US" dirty="0">
                <a:latin typeface="Arial" pitchFamily="-1" charset="0"/>
                <a:ea typeface="ＭＳ Ｐゴシック" pitchFamily="-1" charset="-128"/>
                <a:cs typeface="ＭＳ Ｐゴシック" pitchFamily="-1" charset="-128"/>
              </a:rPr>
              <a:t>example, an entity may suppress all messages directed to a particular destination</a:t>
            </a:r>
          </a:p>
          <a:p>
            <a:r>
              <a:rPr lang="en-US" dirty="0">
                <a:latin typeface="Arial" pitchFamily="-1" charset="0"/>
                <a:ea typeface="ＭＳ Ｐゴシック" pitchFamily="-1" charset="-128"/>
                <a:cs typeface="ＭＳ Ｐゴシック" pitchFamily="-1" charset="-128"/>
              </a:rPr>
              <a:t>(e.g., the security audit service). Another form of service denial is the disruption</a:t>
            </a:r>
          </a:p>
          <a:p>
            <a:r>
              <a:rPr lang="en-US" dirty="0">
                <a:latin typeface="Arial" pitchFamily="-1" charset="0"/>
                <a:ea typeface="ＭＳ Ｐゴシック" pitchFamily="-1" charset="-128"/>
                <a:cs typeface="ＭＳ Ｐゴシック" pitchFamily="-1" charset="-128"/>
              </a:rPr>
              <a:t>of an entire network, either by disabling the network or by overloading it with</a:t>
            </a:r>
          </a:p>
          <a:p>
            <a:r>
              <a:rPr lang="en-US" dirty="0">
                <a:latin typeface="Arial" pitchFamily="-1" charset="0"/>
                <a:ea typeface="ＭＳ Ｐゴシック" pitchFamily="-1" charset="-128"/>
                <a:cs typeface="ＭＳ Ｐゴシック" pitchFamily="-1" charset="-128"/>
              </a:rPr>
              <a:t>messages so as to degrade performance.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Active attacks present the opposite characteristics of passive attacks. Whereas</a:t>
            </a:r>
          </a:p>
          <a:p>
            <a:r>
              <a:rPr lang="en-US" dirty="0">
                <a:latin typeface="Arial" pitchFamily="-1" charset="0"/>
                <a:ea typeface="ＭＳ Ｐゴシック" pitchFamily="-1" charset="-128"/>
                <a:cs typeface="ＭＳ Ｐゴシック" pitchFamily="-1" charset="-128"/>
              </a:rPr>
              <a:t>passive attacks are difficult to detect, measures are available to prevent their success.</a:t>
            </a:r>
          </a:p>
          <a:p>
            <a:r>
              <a:rPr lang="en-US" dirty="0">
                <a:latin typeface="Arial" pitchFamily="-1" charset="0"/>
                <a:ea typeface="ＭＳ Ｐゴシック" pitchFamily="-1" charset="-128"/>
                <a:cs typeface="ＭＳ Ｐゴシック" pitchFamily="-1" charset="-128"/>
              </a:rPr>
              <a:t>On the other hand, it is quite difficult to prevent active attacks absolutely</a:t>
            </a:r>
          </a:p>
          <a:p>
            <a:r>
              <a:rPr lang="en-US" dirty="0">
                <a:latin typeface="Arial" pitchFamily="-1" charset="0"/>
                <a:ea typeface="ＭＳ Ｐゴシック" pitchFamily="-1" charset="-128"/>
                <a:cs typeface="ＭＳ Ｐゴシック" pitchFamily="-1" charset="-128"/>
              </a:rPr>
              <a:t> because of the wide variety of potential physical, software, and network vulnerabilities.</a:t>
            </a:r>
          </a:p>
          <a:p>
            <a:r>
              <a:rPr lang="en-US" dirty="0">
                <a:latin typeface="Arial" pitchFamily="-1" charset="0"/>
                <a:ea typeface="ＭＳ Ｐゴシック" pitchFamily="-1" charset="-128"/>
                <a:cs typeface="ＭＳ Ｐゴシック" pitchFamily="-1" charset="-128"/>
              </a:rPr>
              <a:t>Instead, the goal is to detect active attacks and to recover from any disruption</a:t>
            </a:r>
          </a:p>
          <a:p>
            <a:r>
              <a:rPr lang="en-US" dirty="0">
                <a:latin typeface="Arial" pitchFamily="-1" charset="0"/>
                <a:ea typeface="ＭＳ Ｐゴシック" pitchFamily="-1" charset="-128"/>
                <a:cs typeface="ＭＳ Ｐゴシック" pitchFamily="-1" charset="-128"/>
              </a:rPr>
              <a:t>or delays caused by them. If the detection has a deterrent effect, it may also</a:t>
            </a:r>
          </a:p>
          <a:p>
            <a:r>
              <a:rPr lang="en-US" dirty="0">
                <a:latin typeface="Arial" pitchFamily="-1" charset="0"/>
                <a:ea typeface="ＭＳ Ｐゴシック" pitchFamily="-1" charset="-128"/>
                <a:cs typeface="ＭＳ Ｐゴシック" pitchFamily="-1" charset="-128"/>
              </a:rPr>
              <a:t>contribute to prevention.</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charset="-128"/>
                <a:cs typeface="ＭＳ Ｐゴシック" charset="-128"/>
              </a:rPr>
              <a:t> An example of such an approach, depicted in Figure 5.10, is reported in</a:t>
            </a:r>
          </a:p>
          <a:p>
            <a:r>
              <a:rPr lang="en-US" sz="1200" kern="1200" baseline="0" dirty="0">
                <a:solidFill>
                  <a:schemeClr val="tx1"/>
                </a:solidFill>
                <a:latin typeface="Arial" charset="0"/>
                <a:ea typeface="ＭＳ Ｐゴシック" charset="-128"/>
                <a:cs typeface="ＭＳ Ｐゴシック" charset="-128"/>
              </a:rPr>
              <a:t>[DAMI05] and [DAMI03]. A similar approach is described in [HACI02]. Four entities</a:t>
            </a:r>
          </a:p>
          <a:p>
            <a:r>
              <a:rPr lang="en-US" sz="1200" kern="1200" baseline="0" dirty="0">
                <a:solidFill>
                  <a:schemeClr val="tx1"/>
                </a:solidFill>
                <a:latin typeface="Arial" charset="0"/>
                <a:ea typeface="ＭＳ Ｐゴシック" charset="-128"/>
                <a:cs typeface="ＭＳ Ｐゴシック" charset="-128"/>
              </a:rPr>
              <a:t>are involved: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owner:  An organization that produces data to be made available for controlled</a:t>
            </a:r>
          </a:p>
          <a:p>
            <a:r>
              <a:rPr lang="en-US" sz="1200" kern="1200" baseline="0" dirty="0">
                <a:solidFill>
                  <a:schemeClr val="tx1"/>
                </a:solidFill>
                <a:latin typeface="Arial" charset="0"/>
                <a:ea typeface="ＭＳ Ｐゴシック" charset="-128"/>
                <a:cs typeface="ＭＳ Ｐゴシック" charset="-128"/>
              </a:rPr>
              <a:t>release, either within the organization or to external 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User:  Human entity that presents requests (queries) to the system. The user</a:t>
            </a:r>
          </a:p>
          <a:p>
            <a:r>
              <a:rPr lang="en-US" sz="1200" kern="1200" baseline="0" dirty="0">
                <a:solidFill>
                  <a:schemeClr val="tx1"/>
                </a:solidFill>
                <a:latin typeface="Arial" charset="0"/>
                <a:ea typeface="ＭＳ Ｐゴシック" charset="-128"/>
                <a:cs typeface="ＭＳ Ｐゴシック" charset="-128"/>
              </a:rPr>
              <a:t>could be an employee of the organization who is granted access to the database</a:t>
            </a:r>
          </a:p>
          <a:p>
            <a:r>
              <a:rPr lang="en-US" sz="1200" kern="1200" baseline="0" dirty="0">
                <a:solidFill>
                  <a:schemeClr val="tx1"/>
                </a:solidFill>
                <a:latin typeface="Arial" charset="0"/>
                <a:ea typeface="ＭＳ Ｐゴシック" charset="-128"/>
                <a:cs typeface="ＭＳ Ｐゴシック" charset="-128"/>
              </a:rPr>
              <a:t>via the server, or a user external to the organization who, after authentication,</a:t>
            </a:r>
          </a:p>
          <a:p>
            <a:r>
              <a:rPr lang="en-US" sz="1200" kern="1200" baseline="0" dirty="0">
                <a:solidFill>
                  <a:schemeClr val="tx1"/>
                </a:solidFill>
                <a:latin typeface="Arial" charset="0"/>
                <a:ea typeface="ＭＳ Ｐゴシック" charset="-128"/>
                <a:cs typeface="ＭＳ Ｐゴシック" charset="-128"/>
              </a:rPr>
              <a:t>is granted access.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Client:  Frontend that transforms user queries into queries on the encrypted</a:t>
            </a:r>
          </a:p>
          <a:p>
            <a:r>
              <a:rPr lang="en-US" sz="1200" kern="1200" baseline="0" dirty="0">
                <a:solidFill>
                  <a:schemeClr val="tx1"/>
                </a:solidFill>
                <a:latin typeface="Arial" charset="0"/>
                <a:ea typeface="ＭＳ Ｐゴシック" charset="-128"/>
                <a:cs typeface="ＭＳ Ｐゴシック" charset="-128"/>
              </a:rPr>
              <a:t>data stored on the server.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Server:  An organization that receives the encrypted data from a data owner</a:t>
            </a:r>
          </a:p>
          <a:p>
            <a:r>
              <a:rPr lang="en-US" sz="1200" kern="1200" baseline="0" dirty="0">
                <a:solidFill>
                  <a:schemeClr val="tx1"/>
                </a:solidFill>
                <a:latin typeface="Arial" charset="0"/>
                <a:ea typeface="ＭＳ Ｐゴシック" charset="-128"/>
                <a:cs typeface="ＭＳ Ｐゴシック" charset="-128"/>
              </a:rPr>
              <a:t>and makes them available for distribution to clients. The server could in fact</a:t>
            </a:r>
          </a:p>
          <a:p>
            <a:r>
              <a:rPr lang="en-US" sz="1200" kern="1200" baseline="0" dirty="0">
                <a:solidFill>
                  <a:schemeClr val="tx1"/>
                </a:solidFill>
                <a:latin typeface="Arial" charset="0"/>
                <a:ea typeface="ＭＳ Ｐゴシック" charset="-128"/>
                <a:cs typeface="ＭＳ Ｐゴシック" charset="-128"/>
              </a:rPr>
              <a:t>be owned by the data owner but, more typically, is a facility owned and maintained</a:t>
            </a:r>
          </a:p>
          <a:p>
            <a:r>
              <a:rPr lang="en-US" sz="1200" kern="1200" baseline="0" dirty="0">
                <a:solidFill>
                  <a:schemeClr val="tx1"/>
                </a:solidFill>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170</a:t>
            </a:fld>
            <a:endParaRPr lang="en-AU" dirty="0"/>
          </a:p>
        </p:txBody>
      </p:sp>
    </p:spTree>
    <p:extLst>
      <p:ext uri="{BB962C8B-B14F-4D97-AF65-F5344CB8AC3E}">
        <p14:creationId xmlns:p14="http://schemas.microsoft.com/office/powerpoint/2010/main" val="4380504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The term security as a service (SecaaS)  has generally meant a package of security</a:t>
            </a:r>
          </a:p>
          <a:p>
            <a:r>
              <a:rPr lang="en-US" sz="1200" kern="1200" baseline="0" dirty="0">
                <a:solidFill>
                  <a:schemeClr val="tx1"/>
                </a:solidFill>
                <a:latin typeface="Arial" charset="0"/>
                <a:ea typeface="ＭＳ Ｐゴシック" charset="-128"/>
                <a:cs typeface="ＭＳ Ｐゴシック" charset="-128"/>
              </a:rPr>
              <a:t>services offered by a service provider that offloads much of the security responsibility</a:t>
            </a:r>
          </a:p>
          <a:p>
            <a:r>
              <a:rPr lang="en-US" sz="1200" kern="1200" baseline="0" dirty="0">
                <a:solidFill>
                  <a:schemeClr val="tx1"/>
                </a:solidFill>
                <a:latin typeface="Arial" charset="0"/>
                <a:ea typeface="ＭＳ Ｐゴシック" charset="-128"/>
                <a:cs typeface="ＭＳ Ｐゴシック" charset="-128"/>
              </a:rPr>
              <a:t>from an enterprise to the security service provider. Among the services typically</a:t>
            </a:r>
          </a:p>
          <a:p>
            <a:r>
              <a:rPr lang="en-US" sz="1200" kern="1200" baseline="0" dirty="0">
                <a:solidFill>
                  <a:schemeClr val="tx1"/>
                </a:solidFill>
                <a:latin typeface="Arial" charset="0"/>
                <a:ea typeface="ＭＳ Ｐゴシック" charset="-128"/>
                <a:cs typeface="ＭＳ Ｐゴシック" charset="-128"/>
              </a:rPr>
              <a:t>provided are authentication, antivirus, antimalware/-spyware, intrusion detection,</a:t>
            </a:r>
          </a:p>
          <a:p>
            <a:r>
              <a:rPr lang="en-US" sz="1200" kern="1200" baseline="0" dirty="0">
                <a:solidFill>
                  <a:schemeClr val="tx1"/>
                </a:solidFill>
                <a:latin typeface="Arial" charset="0"/>
                <a:ea typeface="ＭＳ Ｐゴシック" charset="-128"/>
                <a:cs typeface="ＭＳ Ｐゴシック" charset="-128"/>
              </a:rPr>
              <a:t>and security event management. In the context of cloud computing, cloud security</a:t>
            </a:r>
          </a:p>
          <a:p>
            <a:r>
              <a:rPr lang="en-US" sz="1200" kern="1200" baseline="0" dirty="0">
                <a:solidFill>
                  <a:schemeClr val="tx1"/>
                </a:solidFill>
                <a:latin typeface="Arial" charset="0"/>
                <a:ea typeface="ＭＳ Ｐゴシック" charset="-128"/>
                <a:cs typeface="ＭＳ Ｐゴシック" charset="-128"/>
              </a:rPr>
              <a:t>as a service, designated SecaaS, is a segment of the SaaS offering of a CP.</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Cloud Security Alliance defines SecaaS as the provision of security applications</a:t>
            </a:r>
          </a:p>
          <a:p>
            <a:r>
              <a:rPr lang="en-US" sz="1200" kern="1200" baseline="0" dirty="0">
                <a:solidFill>
                  <a:schemeClr val="tx1"/>
                </a:solidFill>
                <a:latin typeface="Arial" charset="0"/>
                <a:ea typeface="ＭＳ Ｐゴシック" charset="-128"/>
                <a:cs typeface="ＭＳ Ｐゴシック" charset="-128"/>
              </a:rPr>
              <a:t>and services via the cloud either to cloud-based infrastructure and software</a:t>
            </a:r>
          </a:p>
          <a:p>
            <a:r>
              <a:rPr lang="en-US" sz="1200" kern="1200" baseline="0" dirty="0">
                <a:solidFill>
                  <a:schemeClr val="tx1"/>
                </a:solidFill>
                <a:latin typeface="Arial" charset="0"/>
                <a:ea typeface="ＭＳ Ｐゴシック" charset="-128"/>
                <a:cs typeface="ＭＳ Ｐゴシック" charset="-128"/>
              </a:rPr>
              <a:t>or from the cloud to the customers’ on-premise systems [CSA11b]. The Cloud</a:t>
            </a:r>
          </a:p>
          <a:p>
            <a:r>
              <a:rPr lang="en-US" sz="1200" kern="1200" baseline="0" dirty="0">
                <a:solidFill>
                  <a:schemeClr val="tx1"/>
                </a:solidFill>
                <a:latin typeface="Arial" charset="0"/>
                <a:ea typeface="ＭＳ Ｐゴシック" charset="-128"/>
                <a:cs typeface="ＭＳ Ｐゴシック" charset="-128"/>
              </a:rPr>
              <a:t>Security Alliance has identified the following SecaaS categories of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Identity and access management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Data loss prevention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171</a:t>
            </a:fld>
            <a:endParaRPr lang="en-AU" dirty="0"/>
          </a:p>
        </p:txBody>
      </p:sp>
    </p:spTree>
    <p:extLst>
      <p:ext uri="{BB962C8B-B14F-4D97-AF65-F5344CB8AC3E}">
        <p14:creationId xmlns:p14="http://schemas.microsoft.com/office/powerpoint/2010/main" val="18588799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charset="0"/>
                <a:ea typeface="ＭＳ Ｐゴシック" charset="-128"/>
                <a:cs typeface="ＭＳ Ｐゴシック" charset="-128"/>
              </a:rPr>
              <a:t>In this section, we examine these categories with a focus on security of the</a:t>
            </a:r>
          </a:p>
          <a:p>
            <a:r>
              <a:rPr lang="en-US" sz="1200" kern="1200" baseline="0" dirty="0">
                <a:solidFill>
                  <a:schemeClr val="tx1"/>
                </a:solidFill>
                <a:latin typeface="Arial" charset="0"/>
                <a:ea typeface="ＭＳ Ｐゴシック" charset="-128"/>
                <a:cs typeface="ＭＳ Ｐゴシック" charset="-128"/>
              </a:rPr>
              <a:t>cloud-based infrastructure and services (Figure 5.11).</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Identity and access management (IAM)  includes people, processes, and systems</a:t>
            </a:r>
          </a:p>
          <a:p>
            <a:r>
              <a:rPr lang="en-US" sz="1200" kern="1200" baseline="0" dirty="0">
                <a:solidFill>
                  <a:schemeClr val="tx1"/>
                </a:solidFill>
                <a:latin typeface="Arial" charset="0"/>
                <a:ea typeface="ＭＳ Ｐゴシック" charset="-128"/>
                <a:cs typeface="ＭＳ Ｐゴシック" charset="-128"/>
              </a:rPr>
              <a:t>that are used to manage access to enterprise resources by assuring that the</a:t>
            </a:r>
          </a:p>
          <a:p>
            <a:r>
              <a:rPr lang="en-US" sz="1200" kern="1200" baseline="0" dirty="0">
                <a:solidFill>
                  <a:schemeClr val="tx1"/>
                </a:solidFill>
                <a:latin typeface="Arial" charset="0"/>
                <a:ea typeface="ＭＳ Ｐゴシック" charset="-128"/>
                <a:cs typeface="ＭＳ Ｐゴシック" charset="-128"/>
              </a:rPr>
              <a:t>identity of an entity is verified, and then granting the correct level of access based</a:t>
            </a:r>
          </a:p>
          <a:p>
            <a:r>
              <a:rPr lang="en-US" sz="1200" kern="1200" baseline="0" dirty="0">
                <a:solidFill>
                  <a:schemeClr val="tx1"/>
                </a:solidFill>
                <a:latin typeface="Arial" charset="0"/>
                <a:ea typeface="ＭＳ Ｐゴシック" charset="-128"/>
                <a:cs typeface="ＭＳ Ｐゴシック" charset="-128"/>
              </a:rPr>
              <a:t>on this assured identity. One aspect of identity management is identity provisioning,</a:t>
            </a:r>
          </a:p>
          <a:p>
            <a:r>
              <a:rPr lang="en-US" sz="1200" kern="1200" baseline="0" dirty="0">
                <a:solidFill>
                  <a:schemeClr val="tx1"/>
                </a:solidFill>
                <a:latin typeface="Arial" charset="0"/>
                <a:ea typeface="ＭＳ Ｐゴシック" charset="-128"/>
                <a:cs typeface="ＭＳ Ｐゴシック" charset="-128"/>
              </a:rPr>
              <a:t>which has to do with providing access to identified users and subsequently</a:t>
            </a:r>
          </a:p>
          <a:p>
            <a:r>
              <a:rPr lang="en-US" sz="1200" kern="1200" baseline="0" dirty="0">
                <a:solidFill>
                  <a:schemeClr val="tx1"/>
                </a:solidFill>
                <a:latin typeface="Arial" charset="0"/>
                <a:ea typeface="ＭＳ Ｐゴシック" charset="-128"/>
                <a:cs typeface="ＭＳ Ｐゴシック" charset="-128"/>
              </a:rPr>
              <a:t> deprovisioning, or deny access, to users when the client enterprise designates such</a:t>
            </a:r>
          </a:p>
          <a:p>
            <a:r>
              <a:rPr lang="en-US" sz="1200" kern="1200" baseline="0" dirty="0">
                <a:solidFill>
                  <a:schemeClr val="tx1"/>
                </a:solidFill>
                <a:latin typeface="Arial" charset="0"/>
                <a:ea typeface="ＭＳ Ｐゴシック" charset="-128"/>
                <a:cs typeface="ＭＳ Ｐゴシック" charset="-128"/>
              </a:rPr>
              <a:t>users as no longer having access to enterprise resources in the cloud. Another aspect</a:t>
            </a:r>
          </a:p>
          <a:p>
            <a:r>
              <a:rPr lang="en-US" sz="1200" kern="1200" baseline="0" dirty="0">
                <a:solidFill>
                  <a:schemeClr val="tx1"/>
                </a:solidFill>
                <a:latin typeface="Arial" charset="0"/>
                <a:ea typeface="ＭＳ Ｐゴシック" charset="-128"/>
                <a:cs typeface="ＭＳ Ｐゴシック" charset="-128"/>
              </a:rPr>
              <a:t>of identity management is for the cloud to participate in the federated identity</a:t>
            </a:r>
          </a:p>
          <a:p>
            <a:r>
              <a:rPr lang="en-US" sz="1200" kern="1200" baseline="0" dirty="0">
                <a:solidFill>
                  <a:schemeClr val="tx1"/>
                </a:solidFill>
                <a:latin typeface="Arial" charset="0"/>
                <a:ea typeface="ＭＳ Ｐゴシック" charset="-128"/>
                <a:cs typeface="ＭＳ Ｐゴシック" charset="-128"/>
              </a:rPr>
              <a:t>management scheme (see Chapter 4) scheme used by the client enterprise. Among</a:t>
            </a:r>
          </a:p>
          <a:p>
            <a:r>
              <a:rPr lang="en-US" sz="1200" kern="1200" baseline="0" dirty="0">
                <a:solidFill>
                  <a:schemeClr val="tx1"/>
                </a:solidFill>
                <a:latin typeface="Arial" charset="0"/>
                <a:ea typeface="ＭＳ Ｐゴシック" charset="-128"/>
                <a:cs typeface="ＭＳ Ｐゴシック" charset="-128"/>
              </a:rPr>
              <a:t>other requirements, the cloud service provider (CSP) must be able to exchange</a:t>
            </a:r>
          </a:p>
          <a:p>
            <a:r>
              <a:rPr lang="en-US" sz="1200" kern="1200" baseline="0" dirty="0">
                <a:solidFill>
                  <a:schemeClr val="tx1"/>
                </a:solidFill>
                <a:latin typeface="Arial" charset="0"/>
                <a:ea typeface="ＭＳ Ｐゴシック" charset="-128"/>
                <a:cs typeface="ＭＳ Ｐゴシック" charset="-128"/>
              </a:rPr>
              <a:t>identity attributes with the enterprise’s chosen identity provider.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access management portion of IAM involves authentication and access</a:t>
            </a:r>
          </a:p>
          <a:p>
            <a:r>
              <a:rPr lang="en-US" sz="1200" kern="1200" baseline="0" dirty="0">
                <a:solidFill>
                  <a:schemeClr val="tx1"/>
                </a:solidFill>
                <a:latin typeface="Arial" charset="0"/>
                <a:ea typeface="ＭＳ Ｐゴシック" charset="-128"/>
                <a:cs typeface="ＭＳ Ｐゴシック" charset="-128"/>
              </a:rPr>
              <a:t>control services. For example, the CSP must be able to authenticate users in a</a:t>
            </a:r>
          </a:p>
          <a:p>
            <a:r>
              <a:rPr lang="en-US" sz="1200" kern="1200" baseline="0" dirty="0">
                <a:solidFill>
                  <a:schemeClr val="tx1"/>
                </a:solidFill>
                <a:latin typeface="Arial" charset="0"/>
                <a:ea typeface="ＭＳ Ｐゴシック" charset="-128"/>
                <a:cs typeface="ＭＳ Ｐゴシック" charset="-128"/>
              </a:rPr>
              <a:t>trustworthy manner. The access control requirements in SPI environments include</a:t>
            </a:r>
          </a:p>
          <a:p>
            <a:r>
              <a:rPr lang="en-US" sz="1200" kern="1200" baseline="0" dirty="0">
                <a:solidFill>
                  <a:schemeClr val="tx1"/>
                </a:solidFill>
                <a:latin typeface="Arial" charset="0"/>
                <a:ea typeface="ＭＳ Ｐゴシック" charset="-128"/>
                <a:cs typeface="ＭＳ Ｐゴシック" charset="-128"/>
              </a:rPr>
              <a:t>establishing trusted user profile and policy information, using it to control access</a:t>
            </a:r>
          </a:p>
          <a:p>
            <a:r>
              <a:rPr lang="en-US" sz="1200" kern="1200" baseline="0" dirty="0">
                <a:solidFill>
                  <a:schemeClr val="tx1"/>
                </a:solidFill>
                <a:latin typeface="Arial" charset="0"/>
                <a:ea typeface="ＭＳ Ｐゴシック" charset="-128"/>
                <a:cs typeface="ＭＳ Ｐゴシック" charset="-128"/>
              </a:rPr>
              <a:t>within the cloud service, and doing this in an auditable way.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Data loss prevention (DLP)  is the monitoring, protecting, and verifying the</a:t>
            </a:r>
          </a:p>
          <a:p>
            <a:r>
              <a:rPr lang="en-US" sz="1200" kern="1200" baseline="0" dirty="0">
                <a:solidFill>
                  <a:schemeClr val="tx1"/>
                </a:solidFill>
                <a:latin typeface="Arial" charset="0"/>
                <a:ea typeface="ＭＳ Ｐゴシック" charset="-128"/>
                <a:cs typeface="ＭＳ Ｐゴシック" charset="-128"/>
              </a:rPr>
              <a:t>security of data at rest, in motion, and in use. Much of DLP can be implemented by</a:t>
            </a:r>
          </a:p>
          <a:p>
            <a:r>
              <a:rPr lang="en-US" sz="1200" kern="1200" baseline="0" dirty="0">
                <a:solidFill>
                  <a:schemeClr val="tx1"/>
                </a:solidFill>
                <a:latin typeface="Arial" charset="0"/>
                <a:ea typeface="ＭＳ Ｐゴシック" charset="-128"/>
                <a:cs typeface="ＭＳ Ｐゴシック" charset="-128"/>
              </a:rPr>
              <a:t>the cloud client, such as discussed in Section 5.6. The CSP can also provide DLP</a:t>
            </a:r>
          </a:p>
          <a:p>
            <a:r>
              <a:rPr lang="en-US" sz="1200" kern="1200" baseline="0" dirty="0">
                <a:solidFill>
                  <a:schemeClr val="tx1"/>
                </a:solidFill>
                <a:latin typeface="Arial" charset="0"/>
                <a:ea typeface="ＭＳ Ｐゴシック" charset="-128"/>
                <a:cs typeface="ＭＳ Ｐゴシック" charset="-128"/>
              </a:rPr>
              <a:t>services, such as implementing rules about what functions can be performed on data</a:t>
            </a:r>
          </a:p>
          <a:p>
            <a:r>
              <a:rPr lang="en-US" sz="1200" kern="1200" baseline="0" dirty="0">
                <a:solidFill>
                  <a:schemeClr val="tx1"/>
                </a:solidFill>
                <a:latin typeface="Arial" charset="0"/>
                <a:ea typeface="ＭＳ Ｐゴシック" charset="-128"/>
                <a:cs typeface="ＭＳ Ｐゴシック" charset="-128"/>
              </a:rPr>
              <a:t>in various contexts.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Web security  is real-time protection offered either on premise through software/</a:t>
            </a:r>
          </a:p>
          <a:p>
            <a:r>
              <a:rPr lang="en-US" sz="1200" kern="1200" baseline="0" dirty="0">
                <a:solidFill>
                  <a:schemeClr val="tx1"/>
                </a:solidFill>
                <a:latin typeface="Arial" charset="0"/>
                <a:ea typeface="ＭＳ Ｐゴシック" charset="-128"/>
                <a:cs typeface="ＭＳ Ｐゴシック" charset="-128"/>
              </a:rPr>
              <a:t>appliance installation or via the cloud by proxying or redirecting Web traffic</a:t>
            </a:r>
          </a:p>
          <a:p>
            <a:r>
              <a:rPr lang="en-US" sz="1200" kern="1200" baseline="0" dirty="0">
                <a:solidFill>
                  <a:schemeClr val="tx1"/>
                </a:solidFill>
                <a:latin typeface="Arial" charset="0"/>
                <a:ea typeface="ＭＳ Ｐゴシック" charset="-128"/>
                <a:cs typeface="ＭＳ Ｐゴシック" charset="-128"/>
              </a:rPr>
              <a:t>to the CP. This provides an added layer of protection on top of things like antiviruses</a:t>
            </a:r>
          </a:p>
          <a:p>
            <a:r>
              <a:rPr lang="en-US" sz="1200" kern="1200" baseline="0" dirty="0">
                <a:solidFill>
                  <a:schemeClr val="tx1"/>
                </a:solidFill>
                <a:latin typeface="Arial" charset="0"/>
                <a:ea typeface="ＭＳ Ｐゴシック" charset="-128"/>
                <a:cs typeface="ＭＳ Ｐゴシック" charset="-128"/>
              </a:rPr>
              <a:t>to prevent malware from entering the enterprise via activities such as Web</a:t>
            </a:r>
          </a:p>
          <a:p>
            <a:r>
              <a:rPr lang="en-US" sz="1200" kern="1200" baseline="0" dirty="0">
                <a:solidFill>
                  <a:schemeClr val="tx1"/>
                </a:solidFill>
                <a:latin typeface="Arial" charset="0"/>
                <a:ea typeface="ＭＳ Ｐゴシック" charset="-128"/>
                <a:cs typeface="ＭＳ Ｐゴシック" charset="-128"/>
              </a:rPr>
              <a:t>browsing. In addition to protecting against malware, a cloud-based Web security</a:t>
            </a:r>
          </a:p>
          <a:p>
            <a:r>
              <a:rPr lang="en-US" sz="1200" kern="1200" baseline="0" dirty="0">
                <a:solidFill>
                  <a:schemeClr val="tx1"/>
                </a:solidFill>
                <a:latin typeface="Arial" charset="0"/>
                <a:ea typeface="ＭＳ Ｐゴシック" charset="-128"/>
                <a:cs typeface="ＭＳ Ｐゴシック" charset="-128"/>
              </a:rPr>
              <a:t>service might include usage policy enforcement, data backup, traffic control, and</a:t>
            </a:r>
          </a:p>
          <a:p>
            <a:r>
              <a:rPr lang="en-US" sz="1200" kern="1200" baseline="0" dirty="0">
                <a:solidFill>
                  <a:schemeClr val="tx1"/>
                </a:solidFill>
                <a:latin typeface="Arial" charset="0"/>
                <a:ea typeface="ＭＳ Ｐゴシック" charset="-128"/>
                <a:cs typeface="ＭＳ Ｐゴシック" charset="-128"/>
              </a:rPr>
              <a:t>Web access control.</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CSP may provide a Web-based e-mail service, for which security measures</a:t>
            </a:r>
          </a:p>
          <a:p>
            <a:r>
              <a:rPr lang="en-US" sz="1200" kern="1200" baseline="0" dirty="0">
                <a:solidFill>
                  <a:schemeClr val="tx1"/>
                </a:solidFill>
                <a:latin typeface="Arial" charset="0"/>
                <a:ea typeface="ＭＳ Ｐゴシック" charset="-128"/>
                <a:cs typeface="ＭＳ Ｐゴシック" charset="-128"/>
              </a:rPr>
              <a:t>are needed. E-mail security  provides control over inbound and outbound e-mail,</a:t>
            </a:r>
          </a:p>
          <a:p>
            <a:r>
              <a:rPr lang="en-US" sz="1200" kern="1200" baseline="0" dirty="0">
                <a:solidFill>
                  <a:schemeClr val="tx1"/>
                </a:solidFill>
                <a:latin typeface="Arial" charset="0"/>
                <a:ea typeface="ＭＳ Ｐゴシック" charset="-128"/>
                <a:cs typeface="ＭＳ Ｐゴシック" charset="-128"/>
              </a:rPr>
              <a:t>protecting the organization from phishing, malicious attachments, enforcing corporate</a:t>
            </a:r>
          </a:p>
          <a:p>
            <a:r>
              <a:rPr lang="en-US" sz="1200" kern="1200" baseline="0" dirty="0">
                <a:solidFill>
                  <a:schemeClr val="tx1"/>
                </a:solidFill>
                <a:latin typeface="Arial" charset="0"/>
                <a:ea typeface="ＭＳ Ｐゴシック" charset="-128"/>
                <a:cs typeface="ＭＳ Ｐゴシック" charset="-128"/>
              </a:rPr>
              <a:t>polices such as acceptable use and spam prevention. The CSP may also incorporate</a:t>
            </a:r>
          </a:p>
          <a:p>
            <a:r>
              <a:rPr lang="en-US" sz="1200" kern="1200" baseline="0" dirty="0">
                <a:solidFill>
                  <a:schemeClr val="tx1"/>
                </a:solidFill>
                <a:latin typeface="Arial" charset="0"/>
                <a:ea typeface="ＭＳ Ｐゴシック" charset="-128"/>
                <a:cs typeface="ＭＳ Ｐゴシック" charset="-128"/>
              </a:rPr>
              <a:t>digital signatures on all e-mail clients and provide optional e-mail encryption.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assessments  are third-part audits of cloud services. While this service</a:t>
            </a:r>
          </a:p>
          <a:p>
            <a:r>
              <a:rPr lang="en-US" sz="1200" kern="1200" baseline="0" dirty="0">
                <a:solidFill>
                  <a:schemeClr val="tx1"/>
                </a:solidFill>
                <a:latin typeface="Arial" charset="0"/>
                <a:ea typeface="ＭＳ Ｐゴシック" charset="-128"/>
                <a:cs typeface="ＭＳ Ｐゴシック" charset="-128"/>
              </a:rPr>
              <a:t>is outside the province of the CSP, the CSP can provide tools and access points to</a:t>
            </a:r>
          </a:p>
          <a:p>
            <a:r>
              <a:rPr lang="en-US" sz="1200" kern="1200" baseline="0" dirty="0">
                <a:solidFill>
                  <a:schemeClr val="tx1"/>
                </a:solidFill>
                <a:latin typeface="Arial" charset="0"/>
                <a:ea typeface="ＭＳ Ｐゴシック" charset="-128"/>
                <a:cs typeface="ＭＳ Ｐゴシック" charset="-128"/>
              </a:rPr>
              <a:t>facilitate various assessment activities.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Intrusion management  encompasses intrusion detection, prevention, and response.</a:t>
            </a:r>
          </a:p>
          <a:p>
            <a:r>
              <a:rPr lang="en-US" sz="1200" kern="1200" baseline="0" dirty="0">
                <a:solidFill>
                  <a:schemeClr val="tx1"/>
                </a:solidFill>
                <a:latin typeface="Arial" charset="0"/>
                <a:ea typeface="ＭＳ Ｐゴシック" charset="-128"/>
                <a:cs typeface="ＭＳ Ｐゴシック" charset="-128"/>
              </a:rPr>
              <a:t>The core of this service is the implementation of intrusion detection systems</a:t>
            </a:r>
          </a:p>
          <a:p>
            <a:r>
              <a:rPr lang="en-US" sz="1200" kern="1200" baseline="0" dirty="0">
                <a:solidFill>
                  <a:schemeClr val="tx1"/>
                </a:solidFill>
                <a:latin typeface="Arial" charset="0"/>
                <a:ea typeface="ＭＳ Ｐゴシック" charset="-128"/>
                <a:cs typeface="ＭＳ Ｐゴシック" charset="-128"/>
              </a:rPr>
              <a:t>(IDSs) and intrusion prevention systems (IPSs) at entry points to the cloud and on</a:t>
            </a:r>
          </a:p>
          <a:p>
            <a:r>
              <a:rPr lang="en-US" sz="1200" kern="1200" baseline="0" dirty="0">
                <a:solidFill>
                  <a:schemeClr val="tx1"/>
                </a:solidFill>
                <a:latin typeface="Arial" charset="0"/>
                <a:ea typeface="ＭＳ Ｐゴシック" charset="-128"/>
                <a:cs typeface="ＭＳ Ｐゴシック" charset="-128"/>
              </a:rPr>
              <a:t>servers in the cloud. An IDS is a set of automated tools designed to detect unauthorized</a:t>
            </a:r>
          </a:p>
          <a:p>
            <a:r>
              <a:rPr lang="en-US" sz="1200" kern="1200" baseline="0" dirty="0">
                <a:solidFill>
                  <a:schemeClr val="tx1"/>
                </a:solidFill>
                <a:latin typeface="Arial" charset="0"/>
                <a:ea typeface="ＭＳ Ｐゴシック" charset="-128"/>
                <a:cs typeface="ＭＳ Ｐゴシック" charset="-128"/>
              </a:rPr>
              <a:t>access to a host system. We discuss this in Chapter 1. An IPS incorporates IDS</a:t>
            </a:r>
          </a:p>
          <a:p>
            <a:r>
              <a:rPr lang="en-US" sz="1200" kern="1200" baseline="0" dirty="0">
                <a:solidFill>
                  <a:schemeClr val="tx1"/>
                </a:solidFill>
                <a:latin typeface="Arial" charset="0"/>
                <a:ea typeface="ＭＳ Ｐゴシック" charset="-128"/>
                <a:cs typeface="ＭＳ Ｐゴシック" charset="-128"/>
              </a:rPr>
              <a:t>functionality but also includes mechanisms designed to block traffic from intruders.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information and event management (SIEM)  aggregates (via push or</a:t>
            </a:r>
          </a:p>
          <a:p>
            <a:r>
              <a:rPr lang="en-US" sz="1200" kern="1200" baseline="0" dirty="0">
                <a:solidFill>
                  <a:schemeClr val="tx1"/>
                </a:solidFill>
                <a:latin typeface="Arial" charset="0"/>
                <a:ea typeface="ＭＳ Ｐゴシック" charset="-128"/>
                <a:cs typeface="ＭＳ Ｐゴシック" charset="-128"/>
              </a:rPr>
              <a:t>pull mechanisms) log and event data from virtual and real networks, applications,</a:t>
            </a:r>
          </a:p>
          <a:p>
            <a:r>
              <a:rPr lang="en-US" sz="1200" kern="1200" baseline="0" dirty="0">
                <a:solidFill>
                  <a:schemeClr val="tx1"/>
                </a:solidFill>
                <a:latin typeface="Arial" charset="0"/>
                <a:ea typeface="ＭＳ Ｐゴシック" charset="-128"/>
                <a:cs typeface="ＭＳ Ｐゴシック" charset="-128"/>
              </a:rPr>
              <a:t>and systems. This information is then correlated and analyzed to provide real-time</a:t>
            </a:r>
          </a:p>
          <a:p>
            <a:r>
              <a:rPr lang="en-US" sz="1200" kern="1200" baseline="0" dirty="0">
                <a:solidFill>
                  <a:schemeClr val="tx1"/>
                </a:solidFill>
                <a:latin typeface="Arial" charset="0"/>
                <a:ea typeface="ＭＳ Ｐゴシック" charset="-128"/>
                <a:cs typeface="ＭＳ Ｐゴシック" charset="-128"/>
              </a:rPr>
              <a:t>reporting and alerting on information/events that may require intervention or other</a:t>
            </a:r>
          </a:p>
          <a:p>
            <a:r>
              <a:rPr lang="en-US" sz="1200" kern="1200" baseline="0" dirty="0">
                <a:solidFill>
                  <a:schemeClr val="tx1"/>
                </a:solidFill>
                <a:latin typeface="Arial" charset="0"/>
                <a:ea typeface="ＭＳ Ｐゴシック" charset="-128"/>
                <a:cs typeface="ＭＳ Ｐゴシック" charset="-128"/>
              </a:rPr>
              <a:t>type of response. The CSP typically provides an integrated service that can put together</a:t>
            </a:r>
          </a:p>
          <a:p>
            <a:r>
              <a:rPr lang="en-US" sz="1200" kern="1200" baseline="0" dirty="0">
                <a:solidFill>
                  <a:schemeClr val="tx1"/>
                </a:solidFill>
                <a:latin typeface="Arial" charset="0"/>
                <a:ea typeface="ＭＳ Ｐゴシック" charset="-128"/>
                <a:cs typeface="ＭＳ Ｐゴシック" charset="-128"/>
              </a:rPr>
              <a:t>information from a variety of sources both within the cloud and within the</a:t>
            </a:r>
          </a:p>
          <a:p>
            <a:r>
              <a:rPr lang="en-US" sz="1200" kern="1200" baseline="0" dirty="0">
                <a:solidFill>
                  <a:schemeClr val="tx1"/>
                </a:solidFill>
                <a:latin typeface="Arial" charset="0"/>
                <a:ea typeface="ＭＳ Ｐゴシック" charset="-128"/>
                <a:cs typeface="ＭＳ Ｐゴシック" charset="-128"/>
              </a:rPr>
              <a:t>client enterprise network.</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Encryption  is a pervasive service that can be provided for data at rest in the</a:t>
            </a:r>
          </a:p>
          <a:p>
            <a:r>
              <a:rPr lang="en-US" sz="1200" kern="1200" baseline="0" dirty="0">
                <a:solidFill>
                  <a:schemeClr val="tx1"/>
                </a:solidFill>
                <a:latin typeface="Arial" charset="0"/>
                <a:ea typeface="ＭＳ Ｐゴシック" charset="-128"/>
                <a:cs typeface="ＭＳ Ｐゴシック" charset="-128"/>
              </a:rPr>
              <a:t>cloud, e-mail traffic, client-specific network management information, and identity</a:t>
            </a:r>
          </a:p>
          <a:p>
            <a:r>
              <a:rPr lang="en-US" sz="1200" kern="1200" baseline="0" dirty="0">
                <a:solidFill>
                  <a:schemeClr val="tx1"/>
                </a:solidFill>
                <a:latin typeface="Arial" charset="0"/>
                <a:ea typeface="ＭＳ Ｐゴシック" charset="-128"/>
                <a:cs typeface="ＭＳ Ｐゴシック" charset="-128"/>
              </a:rPr>
              <a:t>information. Encryption services provided by the CSP involve a range of complex</a:t>
            </a:r>
          </a:p>
          <a:p>
            <a:r>
              <a:rPr lang="en-US" sz="1200" kern="1200" baseline="0" dirty="0">
                <a:solidFill>
                  <a:schemeClr val="tx1"/>
                </a:solidFill>
                <a:latin typeface="Arial" charset="0"/>
                <a:ea typeface="ＭＳ Ｐゴシック" charset="-128"/>
                <a:cs typeface="ＭＳ Ｐゴシック" charset="-128"/>
              </a:rPr>
              <a:t> issues, including key management, how to implement virtual private network (VPN)</a:t>
            </a:r>
          </a:p>
          <a:p>
            <a:r>
              <a:rPr lang="en-US" sz="1200" kern="1200" baseline="0" dirty="0">
                <a:solidFill>
                  <a:schemeClr val="tx1"/>
                </a:solidFill>
                <a:latin typeface="Arial" charset="0"/>
                <a:ea typeface="ＭＳ Ｐゴシック" charset="-128"/>
                <a:cs typeface="ＭＳ Ｐゴシック" charset="-128"/>
              </a:rPr>
              <a:t>services in the cloud, application encryption, and data content access.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Business continuity and disaster recovery  comprise measures and mechanisms</a:t>
            </a:r>
          </a:p>
          <a:p>
            <a:r>
              <a:rPr lang="en-US" sz="1200" kern="1200" baseline="0" dirty="0">
                <a:solidFill>
                  <a:schemeClr val="tx1"/>
                </a:solidFill>
                <a:latin typeface="Arial" charset="0"/>
                <a:ea typeface="ＭＳ Ｐゴシック" charset="-128"/>
                <a:cs typeface="ＭＳ Ｐゴシック" charset="-128"/>
              </a:rPr>
              <a:t>to ensure operational resiliency in the event of any service interruptions. This is an</a:t>
            </a:r>
          </a:p>
          <a:p>
            <a:r>
              <a:rPr lang="en-US" sz="1200" kern="1200" baseline="0" dirty="0">
                <a:solidFill>
                  <a:schemeClr val="tx1"/>
                </a:solidFill>
                <a:latin typeface="Arial" charset="0"/>
                <a:ea typeface="ＭＳ Ｐゴシック" charset="-128"/>
                <a:cs typeface="ＭＳ Ｐゴシック" charset="-128"/>
              </a:rPr>
              <a:t>area where the CSP, because of economies of scale, can offer obvious benefits to a</a:t>
            </a:r>
          </a:p>
          <a:p>
            <a:r>
              <a:rPr lang="en-US" sz="1200" kern="1200" baseline="0" dirty="0">
                <a:solidFill>
                  <a:schemeClr val="tx1"/>
                </a:solidFill>
                <a:latin typeface="Arial" charset="0"/>
                <a:ea typeface="ＭＳ Ｐゴシック" charset="-128"/>
                <a:cs typeface="ＭＳ Ｐゴシック" charset="-128"/>
              </a:rPr>
              <a:t>cloud service client [WOOD10]. The CSP can provide backup at multiple locations,</a:t>
            </a:r>
          </a:p>
          <a:p>
            <a:r>
              <a:rPr lang="en-US" sz="1200" kern="1200" baseline="0" dirty="0">
                <a:solidFill>
                  <a:schemeClr val="tx1"/>
                </a:solidFill>
                <a:latin typeface="Arial" charset="0"/>
                <a:ea typeface="ＭＳ Ｐゴシック" charset="-128"/>
                <a:cs typeface="ＭＳ Ｐゴシック" charset="-128"/>
              </a:rPr>
              <a:t>with reliable failover and disaster recovery facilities. This service must include a</a:t>
            </a:r>
          </a:p>
          <a:p>
            <a:r>
              <a:rPr lang="en-US" sz="1200" kern="1200" baseline="0" dirty="0">
                <a:solidFill>
                  <a:schemeClr val="tx1"/>
                </a:solidFill>
                <a:latin typeface="Arial" charset="0"/>
                <a:ea typeface="ＭＳ Ｐゴシック" charset="-128"/>
                <a:cs typeface="ＭＳ Ｐゴシック" charset="-128"/>
              </a:rPr>
              <a:t>flexible infrastructure, redundancy of functions and hardware, monitored operations,</a:t>
            </a:r>
          </a:p>
          <a:p>
            <a:r>
              <a:rPr lang="en-US" sz="1200" kern="1200" baseline="0" dirty="0">
                <a:solidFill>
                  <a:schemeClr val="tx1"/>
                </a:solidFill>
                <a:latin typeface="Arial" charset="0"/>
                <a:ea typeface="ＭＳ Ｐゴシック" charset="-128"/>
                <a:cs typeface="ＭＳ Ｐゴシック" charset="-128"/>
              </a:rPr>
              <a:t>geographically distributed data centers, and network survivability.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Network security  consists of security services that allocate access, distribute,</a:t>
            </a:r>
          </a:p>
          <a:p>
            <a:r>
              <a:rPr lang="en-US" sz="1200" kern="1200" baseline="0" dirty="0">
                <a:solidFill>
                  <a:schemeClr val="tx1"/>
                </a:solidFill>
                <a:latin typeface="Arial" charset="0"/>
                <a:ea typeface="ＭＳ Ｐゴシック" charset="-128"/>
                <a:cs typeface="ＭＳ Ｐゴシック" charset="-128"/>
              </a:rPr>
              <a:t>monitor, and protect the underlying resource services. Services include perimeter and</a:t>
            </a:r>
          </a:p>
          <a:p>
            <a:r>
              <a:rPr lang="en-US" sz="1200" kern="1200" baseline="0" dirty="0">
                <a:solidFill>
                  <a:schemeClr val="tx1"/>
                </a:solidFill>
                <a:latin typeface="Arial" charset="0"/>
                <a:ea typeface="ＭＳ Ｐゴシック" charset="-128"/>
                <a:cs typeface="ＭＳ Ｐゴシック" charset="-128"/>
              </a:rPr>
              <a:t>server firewalls and denial-of-service protection. Many of the other services listed in</a:t>
            </a:r>
          </a:p>
          <a:p>
            <a:r>
              <a:rPr lang="en-US" sz="1200" kern="1200" baseline="0" dirty="0">
                <a:solidFill>
                  <a:schemeClr val="tx1"/>
                </a:solidFill>
                <a:latin typeface="Arial" charset="0"/>
                <a:ea typeface="ＭＳ Ｐゴシック" charset="-128"/>
                <a:cs typeface="ＭＳ Ｐゴシック" charset="-128"/>
              </a:rPr>
              <a:t>this section, including intrusion management, identity and access management, data</a:t>
            </a:r>
          </a:p>
          <a:p>
            <a:r>
              <a:rPr lang="en-US" sz="1200" kern="1200" baseline="0" dirty="0">
                <a:solidFill>
                  <a:schemeClr val="tx1"/>
                </a:solidFill>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172</a:t>
            </a:fld>
            <a:endParaRPr lang="en-AU" dirty="0"/>
          </a:p>
        </p:txBody>
      </p:sp>
    </p:spTree>
    <p:extLst>
      <p:ext uri="{BB962C8B-B14F-4D97-AF65-F5344CB8AC3E}">
        <p14:creationId xmlns:p14="http://schemas.microsoft.com/office/powerpoint/2010/main" val="7693616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173</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5 summary.</a:t>
            </a:r>
          </a:p>
        </p:txBody>
      </p:sp>
    </p:spTree>
    <p:extLst>
      <p:ext uri="{BB962C8B-B14F-4D97-AF65-F5344CB8AC3E}">
        <p14:creationId xmlns:p14="http://schemas.microsoft.com/office/powerpoint/2010/main" val="31652958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174</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6 -- </a:t>
            </a:r>
            <a:r>
              <a:rPr lang="en-US" baseline="0" dirty="0">
                <a:latin typeface="Arial" pitchFamily="-84" charset="0"/>
                <a:ea typeface="ＭＳ Ｐゴシック" pitchFamily="-84" charset="-128"/>
                <a:cs typeface="ＭＳ Ｐゴシック" pitchFamily="-84" charset="-128"/>
              </a:rPr>
              <a:t>“</a:t>
            </a:r>
            <a:r>
              <a:rPr lang="en-US" dirty="0">
                <a:latin typeface="Arial" pitchFamily="-84" charset="0"/>
                <a:ea typeface="ＭＳ Ｐゴシック" pitchFamily="-84" charset="-128"/>
                <a:cs typeface="ＭＳ Ｐゴシック" pitchFamily="-84" charset="-128"/>
              </a:rPr>
              <a:t>Transport-Level Security”.</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026215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topic of Web security is a broad one and can easily fill a book. In this chapter,</a:t>
            </a:r>
          </a:p>
          <a:p>
            <a:r>
              <a:rPr lang="en-US" sz="1200" kern="1200" baseline="0" dirty="0">
                <a:solidFill>
                  <a:schemeClr val="tx1"/>
                </a:solidFill>
                <a:latin typeface="Arial" pitchFamily="-107" charset="0"/>
                <a:ea typeface="ＭＳ Ｐゴシック" pitchFamily="-107" charset="-128"/>
                <a:cs typeface="ＭＳ Ｐゴシック" pitchFamily="-107" charset="-128"/>
              </a:rPr>
              <a:t>we begin with a discussion of the general requirements for Web security and then focus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three standardized schemes that are becoming increasingly important as part of Web</a:t>
            </a:r>
          </a:p>
          <a:p>
            <a:r>
              <a:rPr lang="en-US" sz="1200" kern="1200" baseline="0" dirty="0">
                <a:solidFill>
                  <a:schemeClr val="tx1"/>
                </a:solidFill>
                <a:latin typeface="Arial" pitchFamily="-107" charset="0"/>
                <a:ea typeface="ＭＳ Ｐゴシック" pitchFamily="-107" charset="-128"/>
                <a:cs typeface="ＭＳ Ｐゴシック" pitchFamily="-107" charset="-128"/>
              </a:rPr>
              <a:t>commerce and that focus on security at the transport layer: SSL/TLS, HTTPS, and SSH.</a:t>
            </a:r>
            <a:endParaRPr lang="en-US" dirty="0">
              <a:latin typeface="Arial" pitchFamily="-84" charset="0"/>
              <a:ea typeface="ＭＳ Ｐゴシック" pitchFamily="-84" charset="-128"/>
              <a:cs typeface="ＭＳ Ｐゴシック" pitchFamily="-84" charset="-128"/>
            </a:endParaRPr>
          </a:p>
          <a:p>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175</a:t>
            </a:fld>
            <a:endParaRPr lang="en-AU" dirty="0">
              <a:latin typeface="Arial" pitchFamily="-1" charset="0"/>
            </a:endParaRPr>
          </a:p>
        </p:txBody>
      </p:sp>
    </p:spTree>
    <p:extLst>
      <p:ext uri="{BB962C8B-B14F-4D97-AF65-F5344CB8AC3E}">
        <p14:creationId xmlns:p14="http://schemas.microsoft.com/office/powerpoint/2010/main" val="33286342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B4D43FF-201B-0944-9FEE-3EB9D3AF1902}" type="slidenum">
              <a:rPr lang="en-AU">
                <a:latin typeface="Arial" pitchFamily="-84" charset="0"/>
              </a:rPr>
              <a:pPr/>
              <a:t>176</a:t>
            </a:fld>
            <a:endParaRPr lang="en-AU" dirty="0">
              <a:latin typeface="Arial" pitchFamily="-84" charset="0"/>
            </a:endParaRPr>
          </a:p>
        </p:txBody>
      </p:sp>
      <p:sp>
        <p:nvSpPr>
          <p:cNvPr id="21507" name="Rectangle 1026"/>
          <p:cNvSpPr>
            <a:spLocks noGrp="1" noRot="1" noChangeAspect="1" noChangeArrowheads="1" noTextEdit="1"/>
          </p:cNvSpPr>
          <p:nvPr>
            <p:ph type="sldImg"/>
          </p:nvPr>
        </p:nvSpPr>
        <p:spPr>
          <a:ln/>
        </p:spPr>
      </p:sp>
      <p:sp>
        <p:nvSpPr>
          <p:cNvPr id="21508"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Virtually all businesses, most government agencies, and many individuals now have</a:t>
            </a:r>
          </a:p>
          <a:p>
            <a:r>
              <a:rPr lang="en-US" sz="1200" kern="1200" baseline="0" dirty="0">
                <a:solidFill>
                  <a:schemeClr val="tx1"/>
                </a:solidFill>
                <a:latin typeface="Arial" pitchFamily="-107" charset="0"/>
                <a:ea typeface="ＭＳ Ｐゴシック" pitchFamily="-107" charset="-128"/>
                <a:cs typeface="ＭＳ Ｐゴシック" pitchFamily="-107" charset="-128"/>
              </a:rPr>
              <a:t>Web sites. The number of individuals and companies with Internet access is expanding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rapidly and all of these have graphical Web browsers. As a result, businesses are enthusiastic</a:t>
            </a:r>
          </a:p>
          <a:p>
            <a:r>
              <a:rPr lang="en-US" sz="1200" kern="1200" baseline="0" dirty="0">
                <a:solidFill>
                  <a:schemeClr val="tx1"/>
                </a:solidFill>
                <a:latin typeface="Arial" pitchFamily="-107" charset="0"/>
                <a:ea typeface="ＭＳ Ｐゴシック" pitchFamily="-107" charset="-128"/>
                <a:cs typeface="ＭＳ Ｐゴシック" pitchFamily="-107" charset="-128"/>
              </a:rPr>
              <a:t>about setting up facilities on the Web for electronic commerce. But the reality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is that the Internet and the Web are extremely vulnerable to compromises of various</a:t>
            </a:r>
          </a:p>
          <a:p>
            <a:r>
              <a:rPr lang="en-US" sz="1200" kern="1200" baseline="0" dirty="0">
                <a:solidFill>
                  <a:schemeClr val="tx1"/>
                </a:solidFill>
                <a:latin typeface="Arial" pitchFamily="-107" charset="0"/>
                <a:ea typeface="ＭＳ Ｐゴシック" pitchFamily="-107" charset="-128"/>
                <a:cs typeface="ＭＳ Ｐゴシック" pitchFamily="-107" charset="-128"/>
              </a:rPr>
              <a:t>sorts. As businesses wake up to this reality, the demand for secure Web services grows</a:t>
            </a:r>
            <a:r>
              <a:rPr lang="en-US" dirty="0">
                <a:latin typeface="Arial" pitchFamily="-84" charset="0"/>
                <a:ea typeface="ＭＳ Ｐゴシック" pitchFamily="-84" charset="-128"/>
                <a:cs typeface="ＭＳ Ｐゴシック" pitchFamily="-84" charset="-128"/>
              </a:rPr>
              <a:t>.</a:t>
            </a:r>
          </a:p>
        </p:txBody>
      </p:sp>
    </p:spTree>
    <p:extLst>
      <p:ext uri="{BB962C8B-B14F-4D97-AF65-F5344CB8AC3E}">
        <p14:creationId xmlns:p14="http://schemas.microsoft.com/office/powerpoint/2010/main" val="324311930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AE354F64-2AA8-FF46-BAF6-E2D7195E894F}" type="slidenum">
              <a:rPr lang="en-AU">
                <a:latin typeface="Arial" pitchFamily="-84" charset="0"/>
              </a:rPr>
              <a:pPr/>
              <a:t>177</a:t>
            </a:fld>
            <a:endParaRPr lang="en-AU" dirty="0">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World Wide Web is fundamentally a client/server application running over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Internet and TCP/IP intranets. As such, the security tools and approaches discussed</a:t>
            </a:r>
          </a:p>
          <a:p>
            <a:r>
              <a:rPr lang="en-US" sz="1200" kern="1200" baseline="0" dirty="0">
                <a:solidFill>
                  <a:schemeClr val="tx1"/>
                </a:solidFill>
                <a:latin typeface="Arial" pitchFamily="-107" charset="0"/>
                <a:ea typeface="ＭＳ Ｐゴシック" pitchFamily="-107" charset="-128"/>
                <a:cs typeface="ＭＳ Ｐゴシック" pitchFamily="-107" charset="-128"/>
              </a:rPr>
              <a:t>so far in this book are relevant to the issue of Web security. However,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characteristics of Web usage suggest the need for tailored security tools: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Although Web browsers are very easy to use, Web servers are relatively easy</a:t>
            </a:r>
          </a:p>
          <a:p>
            <a:r>
              <a:rPr lang="en-US" sz="1200" kern="1200" baseline="0" dirty="0">
                <a:solidFill>
                  <a:schemeClr val="tx1"/>
                </a:solidFill>
                <a:latin typeface="Arial" pitchFamily="-107" charset="0"/>
                <a:ea typeface="ＭＳ Ｐゴシック" pitchFamily="-107" charset="-128"/>
                <a:cs typeface="ＭＳ Ｐゴシック" pitchFamily="-107" charset="-128"/>
              </a:rPr>
              <a:t>to configure and manage, and Web content is increasingly easy to develop,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underlying software is extraordinarily complex. This complex software may</a:t>
            </a:r>
          </a:p>
          <a:p>
            <a:r>
              <a:rPr lang="en-US" sz="1200" kern="1200" baseline="0" dirty="0">
                <a:solidFill>
                  <a:schemeClr val="tx1"/>
                </a:solidFill>
                <a:latin typeface="Arial" pitchFamily="-107" charset="0"/>
                <a:ea typeface="ＭＳ Ｐゴシック" pitchFamily="-107" charset="-128"/>
                <a:cs typeface="ＭＳ Ｐゴシック" pitchFamily="-107" charset="-128"/>
              </a:rPr>
              <a:t>hide many potential security flaws. The short history of the Web is filled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examples of new and upgraded systems, properly installed, that are vulnerable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a variety of security attacks.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 Web server can be exploited as a launching pad into the corporation’s or</a:t>
            </a:r>
          </a:p>
          <a:p>
            <a:r>
              <a:rPr lang="en-US" sz="1200" kern="1200" baseline="0" dirty="0">
                <a:solidFill>
                  <a:schemeClr val="tx1"/>
                </a:solidFill>
                <a:latin typeface="Arial" pitchFamily="-107" charset="0"/>
                <a:ea typeface="ＭＳ Ｐゴシック" pitchFamily="-107" charset="-128"/>
                <a:cs typeface="ＭＳ Ｐゴシック" pitchFamily="-107" charset="-128"/>
              </a:rPr>
              <a:t>agency’s entire computer complex. Once the Web server is subverted, an attacker</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able to gain access to data and systems not part of the Web</a:t>
            </a:r>
          </a:p>
          <a:p>
            <a:r>
              <a:rPr lang="en-US" sz="1200" kern="1200" baseline="0" dirty="0">
                <a:solidFill>
                  <a:schemeClr val="tx1"/>
                </a:solidFill>
                <a:latin typeface="Arial" pitchFamily="-107" charset="0"/>
                <a:ea typeface="ＭＳ Ｐゴシック" pitchFamily="-107" charset="-128"/>
                <a:cs typeface="ＭＳ Ｐゴシック" pitchFamily="-107" charset="-128"/>
              </a:rPr>
              <a:t>itself but connected to the server at the local site.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Casual and untrained (in security matters) users are common clients for Web-based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services. Such users are not necessarily aware of the security risks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exist and do not have the tools or knowledge to take effective countermeasures.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8244104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ln/>
        </p:spPr>
      </p:sp>
      <p:sp>
        <p:nvSpPr>
          <p:cNvPr id="22531" name="Notes Placeholder 2"/>
          <p:cNvSpPr>
            <a:spLocks noGrp="1"/>
          </p:cNvSpPr>
          <p:nvPr>
            <p:ph type="body" idx="1"/>
          </p:nvPr>
        </p:nvSpPr>
        <p:spPr>
          <a:xfrm>
            <a:off x="685800" y="4343400"/>
            <a:ext cx="5486400" cy="4341813"/>
          </a:xfrm>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6.1 provides a summary of the types of security threats faced when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Web. One way to group these threats is in terms of passive and active attacks.</a:t>
            </a:r>
          </a:p>
          <a:p>
            <a:r>
              <a:rPr lang="en-US" sz="1200" kern="1200" baseline="0" dirty="0">
                <a:solidFill>
                  <a:schemeClr val="tx1"/>
                </a:solidFill>
                <a:latin typeface="Arial" pitchFamily="-107" charset="0"/>
                <a:ea typeface="ＭＳ Ｐゴシック" pitchFamily="-107" charset="-128"/>
                <a:cs typeface="ＭＳ Ｐゴシック" pitchFamily="-107" charset="-128"/>
              </a:rPr>
              <a:t>Passive attacks include eavesdropping on network traffic between browser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and gaining access to information on a Web site that is supposed to be restricted.</a:t>
            </a:r>
          </a:p>
          <a:p>
            <a:r>
              <a:rPr lang="en-US" sz="1200" kern="1200" baseline="0" dirty="0">
                <a:solidFill>
                  <a:schemeClr val="tx1"/>
                </a:solidFill>
                <a:latin typeface="Arial" pitchFamily="-107" charset="0"/>
                <a:ea typeface="ＭＳ Ｐゴシック" pitchFamily="-107" charset="-128"/>
                <a:cs typeface="ＭＳ Ｐゴシック" pitchFamily="-107" charset="-128"/>
              </a:rPr>
              <a:t>Active attacks include impersonating another user, altering messages in</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transit between client and server, and altering information on a Web site.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way to classify Web security threats is in terms of the location of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threat: Web server, Web browser, and network traffic between browser and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Issues of server and browser security fall into the category of computer system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Part Six of this book addresses the issue of system security in general but is also</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applicable to Web system security. Issues of traffic security fall into the category of</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security and are addressed in this chapter.</a:t>
            </a:r>
            <a:endParaRPr lang="en-US" dirty="0">
              <a:latin typeface="Arial" pitchFamily="-84" charset="0"/>
              <a:ea typeface="ＭＳ Ｐゴシック" pitchFamily="-84" charset="-128"/>
              <a:cs typeface="ＭＳ Ｐゴシック" pitchFamily="-84" charset="-128"/>
            </a:endParaRPr>
          </a:p>
        </p:txBody>
      </p:sp>
      <p:sp>
        <p:nvSpPr>
          <p:cNvPr id="22532" name="Slide Number Placeholder 3"/>
          <p:cNvSpPr>
            <a:spLocks noGrp="1"/>
          </p:cNvSpPr>
          <p:nvPr>
            <p:ph type="sldNum" sz="quarter" idx="5"/>
          </p:nvPr>
        </p:nvSpPr>
        <p:spPr>
          <a:noFill/>
        </p:spPr>
        <p:txBody>
          <a:bodyPr/>
          <a:lstStyle/>
          <a:p>
            <a:fld id="{8FC5FFF2-2EBA-E949-9192-1BE0809E3858}" type="slidenum">
              <a:rPr lang="en-AU" smtClean="0">
                <a:latin typeface="Arial" pitchFamily="-84" charset="0"/>
              </a:rPr>
              <a:pPr/>
              <a:t>178</a:t>
            </a:fld>
            <a:endParaRPr lang="en-AU" dirty="0">
              <a:latin typeface="Arial" pitchFamily="-84" charset="0"/>
            </a:endParaRPr>
          </a:p>
        </p:txBody>
      </p:sp>
    </p:spTree>
    <p:extLst>
      <p:ext uri="{BB962C8B-B14F-4D97-AF65-F5344CB8AC3E}">
        <p14:creationId xmlns:p14="http://schemas.microsoft.com/office/powerpoint/2010/main" val="39964505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 number of approaches to providing Web security are possible. The various approaches</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have been considered are similar in the services they provide and,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extent, in the mechanisms that they use, but they differ with respect to their</a:t>
            </a:r>
          </a:p>
          <a:p>
            <a:r>
              <a:rPr lang="en-US" sz="1200" kern="1200" baseline="0" dirty="0">
                <a:solidFill>
                  <a:schemeClr val="tx1"/>
                </a:solidFill>
                <a:latin typeface="Arial" pitchFamily="-107" charset="0"/>
                <a:ea typeface="ＭＳ Ｐゴシック" pitchFamily="-107" charset="-128"/>
                <a:cs typeface="ＭＳ Ｐゴシック" pitchFamily="-107" charset="-128"/>
              </a:rPr>
              <a:t>scope of applicability and their relative location within the TCP/IP protocol stack.</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6.1 illustrates this difference. One way to provide Web security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to use IP security (IPsec) (Figure 6.1a). The advantage of using IPsec is that it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transparent to end users and applications and provides a general-purpose solution.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Furthermore, IPsec includes a filtering capability so that only selected traffic need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incur the overhead of IPsec processing.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Another relatively general-purpose solution is to implement security just</a:t>
            </a:r>
          </a:p>
          <a:p>
            <a:r>
              <a:rPr lang="en-US" sz="1200" kern="1200" baseline="0" dirty="0">
                <a:solidFill>
                  <a:schemeClr val="tx1"/>
                </a:solidFill>
                <a:latin typeface="Arial" pitchFamily="-107" charset="0"/>
                <a:ea typeface="ＭＳ Ｐゴシック" pitchFamily="-107" charset="-128"/>
                <a:cs typeface="ＭＳ Ｐゴシック" pitchFamily="-107" charset="-128"/>
              </a:rPr>
              <a:t> above TCP (Figure 6.1b). The foremost example of this approach is the Secure</a:t>
            </a:r>
          </a:p>
          <a:p>
            <a:r>
              <a:rPr lang="en-US" sz="1200" kern="1200" baseline="0" dirty="0">
                <a:solidFill>
                  <a:schemeClr val="tx1"/>
                </a:solidFill>
                <a:latin typeface="Arial" pitchFamily="-107" charset="0"/>
                <a:ea typeface="ＭＳ Ｐゴシック" pitchFamily="-107" charset="-128"/>
                <a:cs typeface="ＭＳ Ｐゴシック" pitchFamily="-107" charset="-128"/>
              </a:rPr>
              <a:t>Sockets Layer (SSL) and the follow-on Internet standard known as Transport</a:t>
            </a:r>
          </a:p>
          <a:p>
            <a:r>
              <a:rPr lang="en-US" sz="1200" kern="1200" baseline="0" dirty="0">
                <a:solidFill>
                  <a:schemeClr val="tx1"/>
                </a:solidFill>
                <a:latin typeface="Arial" pitchFamily="-107" charset="0"/>
                <a:ea typeface="ＭＳ Ｐゴシック" pitchFamily="-107" charset="-128"/>
                <a:cs typeface="ＭＳ Ｐゴシック" pitchFamily="-107" charset="-128"/>
              </a:rPr>
              <a:t>Layer Security (TLS). At this level, there are two implementation choices. For full</a:t>
            </a:r>
          </a:p>
          <a:p>
            <a:r>
              <a:rPr lang="en-US" sz="1200" kern="1200" baseline="0" dirty="0">
                <a:solidFill>
                  <a:schemeClr val="tx1"/>
                </a:solidFill>
                <a:latin typeface="Arial" pitchFamily="-107" charset="0"/>
                <a:ea typeface="ＭＳ Ｐゴシック" pitchFamily="-107" charset="-128"/>
                <a:cs typeface="ＭＳ Ｐゴシック" pitchFamily="-107" charset="-128"/>
              </a:rPr>
              <a:t>generality, SSL (or TLS) could be provided as part of the underlying protocol suite</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therefore be transparent to applications. Alternatively, SSL can be embedded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specific packages. For example, Netscape and Microsoft Explorer browsers come</a:t>
            </a:r>
          </a:p>
          <a:p>
            <a:r>
              <a:rPr lang="en-US" sz="1200" kern="1200" baseline="0" dirty="0">
                <a:solidFill>
                  <a:schemeClr val="tx1"/>
                </a:solidFill>
                <a:latin typeface="Arial" pitchFamily="-107" charset="0"/>
                <a:ea typeface="ＭＳ Ｐゴシック" pitchFamily="-107" charset="-128"/>
                <a:cs typeface="ＭＳ Ｐゴシック" pitchFamily="-107" charset="-128"/>
              </a:rPr>
              <a:t> equipped with SSL, and most Web servers have implemented the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Application-specific security services are embedded within the particular</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Figure 6.1c shows examples of this architecture. The advantage of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approach is that the service can be tailored to the specific needs of a given application.</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179</a:t>
            </a:fld>
            <a:endParaRPr lang="en-AU" dirty="0"/>
          </a:p>
        </p:txBody>
      </p:sp>
    </p:spTree>
    <p:extLst>
      <p:ext uri="{BB962C8B-B14F-4D97-AF65-F5344CB8AC3E}">
        <p14:creationId xmlns:p14="http://schemas.microsoft.com/office/powerpoint/2010/main" val="1540242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417404D0-5512-DA46-AC9A-89250F476031}" type="slidenum">
              <a:rPr lang="en-AU">
                <a:latin typeface="Arial" pitchFamily="-1" charset="0"/>
              </a:rPr>
              <a:pPr/>
              <a:t>18</a:t>
            </a:fld>
            <a:endParaRPr lang="en-AU" dirty="0">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defines a security service as a service that is provided by a protocol layer of</a:t>
            </a:r>
          </a:p>
          <a:p>
            <a:r>
              <a:rPr lang="en-US" dirty="0">
                <a:latin typeface="Arial" pitchFamily="-1" charset="0"/>
                <a:ea typeface="ＭＳ Ｐゴシック" pitchFamily="-1" charset="-128"/>
                <a:cs typeface="ＭＳ Ｐゴシック" pitchFamily="-1" charset="-128"/>
              </a:rPr>
              <a:t>communicating open systems and that ensures adequate security of the systems</a:t>
            </a:r>
          </a:p>
          <a:p>
            <a:r>
              <a:rPr lang="en-US" dirty="0">
                <a:latin typeface="Arial" pitchFamily="-1" charset="0"/>
                <a:ea typeface="ＭＳ Ｐゴシック" pitchFamily="-1" charset="-128"/>
                <a:cs typeface="ＭＳ Ｐゴシック" pitchFamily="-1" charset="-128"/>
              </a:rPr>
              <a:t>or of data transfers. Perhaps a clearer definition is found in RFC 4949, which</a:t>
            </a:r>
          </a:p>
          <a:p>
            <a:r>
              <a:rPr lang="en-US" dirty="0">
                <a:latin typeface="Arial" pitchFamily="-1" charset="0"/>
                <a:ea typeface="ＭＳ Ｐゴシック" pitchFamily="-1" charset="-128"/>
                <a:cs typeface="ＭＳ Ｐゴシック" pitchFamily="-1" charset="-128"/>
              </a:rPr>
              <a:t>provides the following definition: a processing or communication service that is</a:t>
            </a:r>
          </a:p>
          <a:p>
            <a:r>
              <a:rPr lang="en-US" dirty="0">
                <a:latin typeface="Arial" pitchFamily="-1" charset="0"/>
                <a:ea typeface="ＭＳ Ｐゴシック" pitchFamily="-1" charset="-128"/>
                <a:cs typeface="ＭＳ Ｐゴシック" pitchFamily="-1" charset="-128"/>
              </a:rPr>
              <a:t>provided by a system to give a specific kind of protection to system resources;</a:t>
            </a:r>
          </a:p>
          <a:p>
            <a:r>
              <a:rPr lang="en-US" dirty="0">
                <a:latin typeface="Arial" pitchFamily="-1" charset="0"/>
                <a:ea typeface="ＭＳ Ｐゴシック" pitchFamily="-1" charset="-128"/>
                <a:cs typeface="ＭＳ Ｐゴシック" pitchFamily="-1" charset="-128"/>
              </a:rPr>
              <a:t>security services implement security policies and are implemented by security</a:t>
            </a:r>
          </a:p>
          <a:p>
            <a:r>
              <a:rPr lang="en-US" dirty="0">
                <a:latin typeface="Arial" pitchFamily="-1" charset="0"/>
                <a:ea typeface="ＭＳ Ｐゴシック" pitchFamily="-1" charset="-128"/>
                <a:cs typeface="ＭＳ Ｐゴシック" pitchFamily="-1" charset="-128"/>
              </a:rPr>
              <a:t>mechanisms.</a:t>
            </a:r>
            <a:endParaRPr lang="en-US" dirty="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149BBB40-6CE4-E541-A4AF-3304713711AB}" type="slidenum">
              <a:rPr lang="en-AU">
                <a:latin typeface="Arial" pitchFamily="-84" charset="0"/>
              </a:rPr>
              <a:pPr/>
              <a:t>180</a:t>
            </a:fld>
            <a:endParaRPr lang="en-AU" dirty="0">
              <a:latin typeface="Arial" pitchFamily="-84" charset="0"/>
            </a:endParaRPr>
          </a:p>
        </p:txBody>
      </p:sp>
      <p:sp>
        <p:nvSpPr>
          <p:cNvPr id="24579" name="Rectangle 1026"/>
          <p:cNvSpPr>
            <a:spLocks noGrp="1" noRot="1" noChangeAspect="1" noChangeArrowheads="1" noTextEdit="1"/>
          </p:cNvSpPr>
          <p:nvPr>
            <p:ph type="sldImg"/>
          </p:nvPr>
        </p:nvSpPr>
        <p:spPr>
          <a:ln/>
        </p:spPr>
      </p:sp>
      <p:sp>
        <p:nvSpPr>
          <p:cNvPr id="2458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One of the most widely used security services is the Secure Sockets Layer (SSL)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follow-on Internet standard known as Transport Layer Security (TLS), the latter</a:t>
            </a:r>
          </a:p>
          <a:p>
            <a:r>
              <a:rPr lang="en-US" sz="1200" kern="1200" baseline="0" dirty="0">
                <a:solidFill>
                  <a:schemeClr val="tx1"/>
                </a:solidFill>
                <a:latin typeface="Arial" pitchFamily="-107" charset="0"/>
                <a:ea typeface="ＭＳ Ｐゴシック" pitchFamily="-107" charset="-128"/>
                <a:cs typeface="ＭＳ Ｐゴシック" pitchFamily="-107" charset="-128"/>
              </a:rPr>
              <a:t>defined in RFC 5246. SSL is a general-purpose service implemented as a set of</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that rely on TCP. At this level, there are two implementation choices.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full generality, SSL (or TLS) could be provided as part of the underlying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suite and therefore be transparent to applications. Alternatively, SSL can be embedded</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specific packages. For example, most browsers come equipped with SSL,</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most Web servers have implemented the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This section is devoted to a discussion of SSLv3, and next section describes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principal differences between SSLv3 and TLS.</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1471202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9F052C0-4D8A-474A-882D-E062D7F4D59C}" type="slidenum">
              <a:rPr lang="en-AU">
                <a:latin typeface="Arial" pitchFamily="-84" charset="0"/>
              </a:rPr>
              <a:pPr/>
              <a:t>181</a:t>
            </a:fld>
            <a:endParaRPr lang="en-AU" dirty="0">
              <a:latin typeface="Arial" pitchFamily="-8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SSL is designed to make use of TCP to provide a reliable end-to-end secure service.</a:t>
            </a:r>
          </a:p>
          <a:p>
            <a:r>
              <a:rPr lang="en-US" sz="1200" kern="1200" baseline="0" dirty="0">
                <a:solidFill>
                  <a:schemeClr val="tx1"/>
                </a:solidFill>
                <a:latin typeface="Arial" pitchFamily="-107" charset="0"/>
                <a:ea typeface="ＭＳ Ｐゴシック" pitchFamily="-107" charset="-128"/>
                <a:cs typeface="ＭＳ Ｐゴシック" pitchFamily="-107" charset="-128"/>
              </a:rPr>
              <a:t>SSL is not a single protocol but rather two layers of protocols, as illustrated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6.2.</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SSL Record Protocol provides basic security services to various higher 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In particular, the Hypertext Transfer Protocol (HTTP),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provides the transfer service for Web client/server interaction, can operate on top</a:t>
            </a:r>
          </a:p>
          <a:p>
            <a:r>
              <a:rPr lang="en-US" sz="1200" kern="1200" baseline="0" dirty="0">
                <a:solidFill>
                  <a:schemeClr val="tx1"/>
                </a:solidFill>
                <a:latin typeface="Arial" pitchFamily="-107" charset="0"/>
                <a:ea typeface="ＭＳ Ｐゴシック" pitchFamily="-107" charset="-128"/>
                <a:cs typeface="ＭＳ Ｐゴシック" pitchFamily="-107" charset="-128"/>
              </a:rPr>
              <a:t>of SSL. Three higher-layer protocols are defined as part of SSL: the Handshake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The Change Cipher Spec Protocol, and the Alert Protocol. These</a:t>
            </a:r>
          </a:p>
          <a:p>
            <a:r>
              <a:rPr lang="en-US" sz="1200" kern="1200" baseline="0" dirty="0">
                <a:solidFill>
                  <a:schemeClr val="tx1"/>
                </a:solidFill>
                <a:latin typeface="Arial" pitchFamily="-107" charset="0"/>
                <a:ea typeface="ＭＳ Ｐゴシック" pitchFamily="-107" charset="-128"/>
                <a:cs typeface="ＭＳ Ｐゴシック" pitchFamily="-107" charset="-128"/>
              </a:rPr>
              <a:t>SSL-specific protocols are used in the management of SSL exchanges and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examined later in this section.</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389391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C015E95-0740-E54C-A16C-B46BD5111675}" type="slidenum">
              <a:rPr lang="en-AU">
                <a:latin typeface="Arial" pitchFamily="-84" charset="0"/>
              </a:rPr>
              <a:pPr/>
              <a:t>182</a:t>
            </a:fld>
            <a:endParaRPr lang="en-AU" dirty="0">
              <a:latin typeface="Arial" pitchFamily="-84" charset="0"/>
            </a:endParaRPr>
          </a:p>
        </p:txBody>
      </p:sp>
      <p:sp>
        <p:nvSpPr>
          <p:cNvPr id="28675" name="Rectangle 1026"/>
          <p:cNvSpPr>
            <a:spLocks noGrp="1" noRot="1" noChangeAspect="1" noChangeArrowheads="1" noTextEdit="1"/>
          </p:cNvSpPr>
          <p:nvPr>
            <p:ph type="sldImg"/>
          </p:nvPr>
        </p:nvSpPr>
        <p:spPr>
          <a:ln/>
        </p:spPr>
      </p:sp>
      <p:sp>
        <p:nvSpPr>
          <p:cNvPr id="28676"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Two important SSL concepts are the SSL session and the SSL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are defined in the specification as follows.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Connection:  A connection is a transport (in the OSI layering model definition)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that provides a suitable type of service. For SSL, such connections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peer-to-peer relationships. The connections are transient. Every connection is</a:t>
            </a:r>
          </a:p>
          <a:p>
            <a:r>
              <a:rPr lang="en-US" sz="1200" kern="1200" baseline="0" dirty="0">
                <a:solidFill>
                  <a:schemeClr val="tx1"/>
                </a:solidFill>
                <a:latin typeface="Arial" pitchFamily="-107" charset="0"/>
                <a:ea typeface="ＭＳ Ｐゴシック" pitchFamily="-107" charset="-128"/>
                <a:cs typeface="ＭＳ Ｐゴシック" pitchFamily="-107" charset="-128"/>
              </a:rPr>
              <a:t> associated with one session.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An SSL session is an association between a client and a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Sessions are created by the Handshake Protocol. Sessions define a set of cryptographic</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security parameters which can be shared among multiple connections.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Sessions are used to avoid the expensive negotiation of new security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parameters for each connection.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Between any pair of parties (applications such as HTTP on client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there may be multiple secure connections. In theory, there may also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 simultaneous sessions between parties, but this feature is not used in</a:t>
            </a:r>
          </a:p>
          <a:p>
            <a:r>
              <a:rPr lang="en-US" sz="1200" kern="1200" baseline="0" dirty="0">
                <a:solidFill>
                  <a:schemeClr val="tx1"/>
                </a:solidFill>
                <a:latin typeface="Arial" pitchFamily="-107" charset="0"/>
                <a:ea typeface="ＭＳ Ｐゴシック" pitchFamily="-107" charset="-128"/>
                <a:cs typeface="ＭＳ Ｐゴシック" pitchFamily="-107" charset="-128"/>
              </a:rPr>
              <a:t>practice.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a number of states associated with each session. Once a session is established,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there is a current operating state for both read and write (i.e., receive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send). In addition, during the Handshake Protocol, pending read and write states</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created. Upon successful conclusion of the Handshake Protocol, the pending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states become the current states.</a:t>
            </a:r>
          </a:p>
          <a:p>
            <a:r>
              <a:rPr lang="en-GB" sz="1200" b="0" i="0" kern="1200" dirty="0">
                <a:solidFill>
                  <a:schemeClr val="tx1"/>
                </a:solidFill>
                <a:effectLst/>
                <a:latin typeface="Arial" charset="0"/>
                <a:ea typeface="ＭＳ Ｐゴシック" charset="-128"/>
                <a:cs typeface="ＭＳ Ｐゴシック" charset="-128"/>
              </a:rPr>
              <a:t>The Open Systems Interconnection </a:t>
            </a:r>
            <a:r>
              <a:rPr lang="en-GB" sz="1200" b="1" i="0" kern="1200" dirty="0">
                <a:solidFill>
                  <a:schemeClr val="tx1"/>
                </a:solidFill>
                <a:effectLst/>
                <a:latin typeface="Arial" charset="0"/>
                <a:ea typeface="ＭＳ Ｐゴシック" charset="-128"/>
                <a:cs typeface="ＭＳ Ｐゴシック" charset="-128"/>
              </a:rPr>
              <a:t>model</a:t>
            </a:r>
            <a:r>
              <a:rPr lang="en-GB" sz="1200" b="0" i="0" kern="1200" dirty="0">
                <a:solidFill>
                  <a:schemeClr val="tx1"/>
                </a:solidFill>
                <a:effectLst/>
                <a:latin typeface="Arial" charset="0"/>
                <a:ea typeface="ＭＳ Ｐゴシック" charset="-128"/>
                <a:cs typeface="ＭＳ Ｐゴシック" charset="-128"/>
              </a:rPr>
              <a:t> (</a:t>
            </a:r>
            <a:r>
              <a:rPr lang="en-GB" sz="1200" b="1" i="0" kern="1200" dirty="0">
                <a:solidFill>
                  <a:schemeClr val="tx1"/>
                </a:solidFill>
                <a:effectLst/>
                <a:latin typeface="Arial" charset="0"/>
                <a:ea typeface="ＭＳ Ｐゴシック" charset="-128"/>
                <a:cs typeface="ＭＳ Ｐゴシック" charset="-128"/>
              </a:rPr>
              <a:t>OSI model</a:t>
            </a:r>
            <a:r>
              <a:rPr lang="en-GB" sz="1200" b="0" i="0" kern="1200" dirty="0">
                <a:solidFill>
                  <a:schemeClr val="tx1"/>
                </a:solidFill>
                <a:effectLst/>
                <a:latin typeface="Arial" charset="0"/>
                <a:ea typeface="ＭＳ Ｐゴシック" charset="-128"/>
                <a:cs typeface="ＭＳ Ｐゴシック" charset="-128"/>
              </a:rPr>
              <a:t>) is a conceptual </a:t>
            </a:r>
            <a:r>
              <a:rPr lang="en-GB" sz="1200" b="1" i="0" kern="1200" dirty="0">
                <a:solidFill>
                  <a:schemeClr val="tx1"/>
                </a:solidFill>
                <a:effectLst/>
                <a:latin typeface="Arial" charset="0"/>
                <a:ea typeface="ＭＳ Ｐゴシック" charset="-128"/>
                <a:cs typeface="ＭＳ Ｐゴシック" charset="-128"/>
              </a:rPr>
              <a:t>model</a:t>
            </a:r>
            <a:r>
              <a:rPr lang="en-GB" sz="1200" b="0" i="0" kern="1200" dirty="0">
                <a:solidFill>
                  <a:schemeClr val="tx1"/>
                </a:solidFill>
                <a:effectLst/>
                <a:latin typeface="Arial" charset="0"/>
                <a:ea typeface="ＭＳ Ｐゴシック" charset="-128"/>
                <a:cs typeface="ＭＳ Ｐゴシック" charset="-128"/>
              </a:rPr>
              <a:t> that characterizes and standardizes the communication functions of a telecommunication or computing system without regard to their underlying internal structure and technology.</a:t>
            </a:r>
          </a:p>
          <a:p>
            <a:r>
              <a:rPr lang="en-GB" sz="1200" b="1" i="0" kern="1200" dirty="0">
                <a:solidFill>
                  <a:schemeClr val="tx1"/>
                </a:solidFill>
                <a:effectLst/>
                <a:latin typeface="Arial" charset="0"/>
                <a:ea typeface="ＭＳ Ｐゴシック" charset="-128"/>
                <a:cs typeface="ＭＳ Ｐゴシック" charset="-128"/>
              </a:rPr>
              <a:t>The seven Open Systems Interconnection layers are:</a:t>
            </a:r>
            <a:endParaRPr lang="en-GB" sz="1200" b="0" i="0" kern="1200" dirty="0">
              <a:solidFill>
                <a:schemeClr val="tx1"/>
              </a:solidFill>
              <a:effectLst/>
              <a:latin typeface="Arial" charset="0"/>
              <a:ea typeface="ＭＳ Ｐゴシック" charset="-128"/>
              <a:cs typeface="ＭＳ Ｐゴシック" charset="-128"/>
            </a:endParaRPr>
          </a:p>
          <a:p>
            <a:r>
              <a:rPr lang="en-GB" sz="1200" b="0" i="0" kern="1200" dirty="0">
                <a:solidFill>
                  <a:schemeClr val="tx1"/>
                </a:solidFill>
                <a:effectLst/>
                <a:latin typeface="Arial" charset="0"/>
                <a:ea typeface="ＭＳ Ｐゴシック" charset="-128"/>
                <a:cs typeface="ＭＳ Ｐゴシック" charset="-128"/>
              </a:rPr>
              <a:t>Layer 7: The application layer. ...</a:t>
            </a:r>
          </a:p>
          <a:p>
            <a:r>
              <a:rPr lang="en-GB" sz="1200" b="0" i="0" kern="1200" dirty="0">
                <a:solidFill>
                  <a:schemeClr val="tx1"/>
                </a:solidFill>
                <a:effectLst/>
                <a:latin typeface="Arial" charset="0"/>
                <a:ea typeface="ＭＳ Ｐゴシック" charset="-128"/>
                <a:cs typeface="ＭＳ Ｐゴシック" charset="-128"/>
              </a:rPr>
              <a:t>Layer 6: The presentation layer. ...</a:t>
            </a:r>
          </a:p>
          <a:p>
            <a:r>
              <a:rPr lang="en-GB" sz="1200" b="0" i="0" kern="1200" dirty="0">
                <a:solidFill>
                  <a:schemeClr val="tx1"/>
                </a:solidFill>
                <a:effectLst/>
                <a:latin typeface="Arial" charset="0"/>
                <a:ea typeface="ＭＳ Ｐゴシック" charset="-128"/>
                <a:cs typeface="ＭＳ Ｐゴシック" charset="-128"/>
              </a:rPr>
              <a:t>Layer 5: The session layer. ...</a:t>
            </a:r>
          </a:p>
          <a:p>
            <a:r>
              <a:rPr lang="en-GB" sz="1200" b="0" i="0" kern="1200" dirty="0">
                <a:solidFill>
                  <a:schemeClr val="tx1"/>
                </a:solidFill>
                <a:effectLst/>
                <a:latin typeface="Arial" charset="0"/>
                <a:ea typeface="ＭＳ Ｐゴシック" charset="-128"/>
                <a:cs typeface="ＭＳ Ｐゴシック" charset="-128"/>
              </a:rPr>
              <a:t>Layer 4: The transport layer. ...</a:t>
            </a:r>
          </a:p>
          <a:p>
            <a:r>
              <a:rPr lang="en-GB" sz="1200" b="0" i="0" kern="1200" dirty="0">
                <a:solidFill>
                  <a:schemeClr val="tx1"/>
                </a:solidFill>
                <a:effectLst/>
                <a:latin typeface="Arial" charset="0"/>
                <a:ea typeface="ＭＳ Ｐゴシック" charset="-128"/>
                <a:cs typeface="ＭＳ Ｐゴシック" charset="-128"/>
              </a:rPr>
              <a:t>Layer 3: The network layer. ...</a:t>
            </a:r>
          </a:p>
          <a:p>
            <a:r>
              <a:rPr lang="en-GB" sz="1200" b="0" i="0" kern="1200" dirty="0">
                <a:solidFill>
                  <a:schemeClr val="tx1"/>
                </a:solidFill>
                <a:effectLst/>
                <a:latin typeface="Arial" charset="0"/>
                <a:ea typeface="ＭＳ Ｐゴシック" charset="-128"/>
                <a:cs typeface="ＭＳ Ｐゴシック" charset="-128"/>
              </a:rPr>
              <a:t>Layer 2: The data-link layer. ...</a:t>
            </a:r>
          </a:p>
          <a:p>
            <a:r>
              <a:rPr lang="en-GB" sz="1200" b="0" i="0" kern="1200" dirty="0">
                <a:solidFill>
                  <a:schemeClr val="tx1"/>
                </a:solidFill>
                <a:effectLst/>
                <a:latin typeface="Arial" charset="0"/>
                <a:ea typeface="ＭＳ Ｐゴシック" charset="-128"/>
                <a:cs typeface="ＭＳ Ｐゴシック" charset="-128"/>
              </a:rPr>
              <a:t>Layer 1: The physical layer.</a:t>
            </a:r>
          </a:p>
          <a:p>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67669242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session state is defined by the following parameters.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identifier:  An arbitrary byte sequence chosen by the server to identify</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active or resumable session state.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Peer certificate:  An X509.v3 certificate of the peer. This element of the state</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null.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Compression method:  The algorithm used to compress data prior to</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Cipher spec: Specifies the bulk data encryption algorithm (such as null, AES,</a:t>
            </a:r>
          </a:p>
          <a:p>
            <a:r>
              <a:rPr lang="en-US" sz="1200" kern="1200" baseline="0" dirty="0">
                <a:solidFill>
                  <a:schemeClr val="tx1"/>
                </a:solidFill>
                <a:latin typeface="Arial" pitchFamily="-107" charset="0"/>
                <a:ea typeface="ＭＳ Ｐゴシック" pitchFamily="-107" charset="-128"/>
                <a:cs typeface="ＭＳ Ｐゴシック" pitchFamily="-107" charset="-128"/>
              </a:rPr>
              <a:t>etc.) and a hash algorithm (such as MD5 or SHA-1) used for MAC calcula 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It also defines cryptographic attributes such as the hash_size.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Master secret:  48-byte secret shared between the client and the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Is resumable:  A flag indicating whether the session can be used to initiate new</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connections.</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183</a:t>
            </a:fld>
            <a:endParaRPr lang="en-AU" dirty="0"/>
          </a:p>
        </p:txBody>
      </p:sp>
    </p:spTree>
    <p:extLst>
      <p:ext uri="{BB962C8B-B14F-4D97-AF65-F5344CB8AC3E}">
        <p14:creationId xmlns:p14="http://schemas.microsoft.com/office/powerpoint/2010/main" val="161166932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A connection state is defined by the following parameters.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Server and client random:  Byte sequences that are chosen by the server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for each connection.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Server write MAC secret:  The secret key used in MAC operations on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by the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Client write MAC secret:  The secret key used in MAC operations on data sent</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client.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Server write key:  The secret encryption key for data encrypted by the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decrypted by the client.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Client write key:  The symmetric encryption key for data encrypted by the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decrypted by the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Initialization vectors:  When a block cipher in CBC mode is used, an initialization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vector (IV) is maintained for each key. This field is first initialized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SSL Handshake Protocol. Thereafter, the final ciphertext block from each</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 is preserved for use as the IV with the following record.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Sequence numbers: Each party maintains separate sequence numbers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 transmitted and received messages for each connection. When a party sends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or receives a change cipher spec message, the appropriate sequence number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set to zero. Sequence numbers may not exceed 2</a:t>
            </a:r>
            <a:r>
              <a:rPr lang="en-US" sz="1200" kern="1200" baseline="30000" dirty="0">
                <a:solidFill>
                  <a:schemeClr val="tx1"/>
                </a:solidFill>
                <a:latin typeface="Arial" pitchFamily="-107" charset="0"/>
                <a:ea typeface="ＭＳ Ｐゴシック" pitchFamily="-107" charset="-128"/>
                <a:cs typeface="ＭＳ Ｐゴシック" pitchFamily="-107" charset="-128"/>
              </a:rPr>
              <a:t>64</a:t>
            </a:r>
            <a:r>
              <a:rPr lang="en-US" sz="1200" kern="1200" baseline="0" dirty="0">
                <a:solidFill>
                  <a:schemeClr val="tx1"/>
                </a:solidFill>
                <a:latin typeface="Arial" pitchFamily="-107" charset="0"/>
                <a:ea typeface="ＭＳ Ｐゴシック" pitchFamily="-107" charset="-128"/>
                <a:cs typeface="ＭＳ Ｐゴシック" pitchFamily="-107" charset="-128"/>
              </a:rPr>
              <a:t> -  1.</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184</a:t>
            </a:fld>
            <a:endParaRPr lang="en-AU" dirty="0"/>
          </a:p>
        </p:txBody>
      </p:sp>
    </p:spTree>
    <p:extLst>
      <p:ext uri="{BB962C8B-B14F-4D97-AF65-F5344CB8AC3E}">
        <p14:creationId xmlns:p14="http://schemas.microsoft.com/office/powerpoint/2010/main" val="5571098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9C06F18-B536-FB42-84F3-5B3F423A0B16}" type="slidenum">
              <a:rPr lang="en-AU">
                <a:latin typeface="Arial" pitchFamily="-84" charset="0"/>
              </a:rPr>
              <a:pPr/>
              <a:t>185</a:t>
            </a:fld>
            <a:endParaRPr lang="en-AU" dirty="0">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a:latin typeface="Arial" pitchFamily="-84" charset="0"/>
                <a:ea typeface="Arial" pitchFamily="-84" charset="0"/>
                <a:cs typeface="Arial" pitchFamily="-84" charset="0"/>
              </a:rPr>
              <a:t>SSL Record Protocol defines two services for SSL connections:</a:t>
            </a:r>
          </a:p>
          <a:p>
            <a:pPr eaLnBrk="1" hangingPunct="1"/>
            <a:endParaRPr lang="en-US" dirty="0">
              <a:latin typeface="Arial" pitchFamily="-84" charset="0"/>
              <a:ea typeface="Arial" pitchFamily="-84" charset="0"/>
              <a:cs typeface="Arial" pitchFamily="-8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84" charset="0"/>
                <a:ea typeface="Arial" pitchFamily="-84" charset="0"/>
                <a:cs typeface="Arial" pitchFamily="-84" charset="0"/>
              </a:rPr>
              <a:t>• Confidentiality: The Handshake Protocol defines a shared secret key that is used for conventional encryption of SSL payloads. The message is compressed before being concatenated with the </a:t>
            </a:r>
            <a:r>
              <a:rPr lang="en-US" b="1" dirty="0"/>
              <a:t>Message Authentication Code </a:t>
            </a:r>
            <a:r>
              <a:rPr lang="en-US" dirty="0">
                <a:latin typeface="Arial" pitchFamily="-84" charset="0"/>
                <a:ea typeface="Arial" pitchFamily="-84" charset="0"/>
                <a:cs typeface="Arial" pitchFamily="-84" charset="0"/>
              </a:rPr>
              <a:t>(MAC) and encrypted, with a range of ciphers being supported as shown.</a:t>
            </a:r>
          </a:p>
          <a:p>
            <a:pPr eaLnBrk="1" hangingPunct="1"/>
            <a:endParaRPr lang="en-US" dirty="0">
              <a:latin typeface="Arial" pitchFamily="-84" charset="0"/>
              <a:ea typeface="Arial" pitchFamily="-84" charset="0"/>
              <a:cs typeface="Arial" pitchFamily="-84" charset="0"/>
            </a:endParaRPr>
          </a:p>
          <a:p>
            <a:pPr eaLnBrk="1" hangingPunct="1"/>
            <a:r>
              <a:rPr lang="en-US" dirty="0">
                <a:latin typeface="Arial" pitchFamily="-84" charset="0"/>
                <a:ea typeface="Arial" pitchFamily="-84" charset="0"/>
                <a:cs typeface="Arial" pitchFamily="-84" charset="0"/>
              </a:rPr>
              <a:t>• Message Integrity: The Handshake Protocol also defines a shared secret key that is used to form a message authentication code (MAC), which is similar to HMAC</a:t>
            </a:r>
          </a:p>
          <a:p>
            <a:pPr eaLnBrk="1" hangingPunct="1"/>
            <a:endParaRPr lang="en-US" dirty="0">
              <a:latin typeface="Arial" pitchFamily="-84" charset="0"/>
              <a:ea typeface="Arial" pitchFamily="-84" charset="0"/>
              <a:cs typeface="Arial" pitchFamily="-84" charset="0"/>
            </a:endParaRPr>
          </a:p>
          <a:p>
            <a:pPr eaLnBrk="1" hangingPunct="1"/>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7196586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65CB79C-46C4-B847-A249-EA6CC3939AC7}" type="slidenum">
              <a:rPr lang="en-AU">
                <a:latin typeface="Arial" pitchFamily="-84" charset="0"/>
              </a:rPr>
              <a:pPr/>
              <a:t>186</a:t>
            </a:fld>
            <a:endParaRPr lang="en-AU" dirty="0">
              <a:latin typeface="Arial" pitchFamily="-84" charset="0"/>
            </a:endParaRPr>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6.3 indicates the overall operation of the SSL Record Protocol.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 Protocol takes an application message to be transmitted, fragments the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manageable blocks, optionally compresses the data, applies a MAC, encrypts,</a:t>
            </a:r>
          </a:p>
          <a:p>
            <a:r>
              <a:rPr lang="en-US" sz="1200" kern="1200" baseline="0" dirty="0">
                <a:solidFill>
                  <a:schemeClr val="tx1"/>
                </a:solidFill>
                <a:latin typeface="Arial" pitchFamily="-107" charset="0"/>
                <a:ea typeface="ＭＳ Ｐゴシック" pitchFamily="-107" charset="-128"/>
                <a:cs typeface="ＭＳ Ｐゴシック" pitchFamily="-107" charset="-128"/>
              </a:rPr>
              <a:t>adds a header, and transmits the resulting unit in a TCP segment. Received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decrypted, verified, decompressed, and reassembled before being delivered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higher-level users.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first step is fragmentation. Each upper-layer message is fragmented into</a:t>
            </a:r>
          </a:p>
          <a:p>
            <a:r>
              <a:rPr lang="en-US" sz="1200" kern="1200" baseline="0" dirty="0">
                <a:solidFill>
                  <a:schemeClr val="tx1"/>
                </a:solidFill>
                <a:latin typeface="Arial" pitchFamily="-107" charset="0"/>
                <a:ea typeface="ＭＳ Ｐゴシック" pitchFamily="-107" charset="-128"/>
                <a:cs typeface="ＭＳ Ｐゴシック" pitchFamily="-107" charset="-128"/>
              </a:rPr>
              <a:t> blocks of 2</a:t>
            </a:r>
            <a:r>
              <a:rPr lang="en-US" sz="1200" kern="1200" baseline="30000" dirty="0">
                <a:solidFill>
                  <a:schemeClr val="tx1"/>
                </a:solidFill>
                <a:latin typeface="Arial" pitchFamily="-107" charset="0"/>
                <a:ea typeface="ＭＳ Ｐゴシック" pitchFamily="-107" charset="-128"/>
                <a:cs typeface="ＭＳ Ｐゴシック" pitchFamily="-107" charset="-128"/>
              </a:rPr>
              <a:t>14</a:t>
            </a:r>
            <a:r>
              <a:rPr lang="en-US" sz="1200" kern="1200" baseline="0" dirty="0">
                <a:solidFill>
                  <a:schemeClr val="tx1"/>
                </a:solidFill>
                <a:latin typeface="Arial" pitchFamily="-107" charset="0"/>
                <a:ea typeface="ＭＳ Ｐゴシック" pitchFamily="-107" charset="-128"/>
                <a:cs typeface="ＭＳ Ｐゴシック" pitchFamily="-107" charset="-128"/>
              </a:rPr>
              <a:t>  bytes (16384 bytes) or less. Next, compression  is optionally applied.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Compression must be lossless and may not increase the content length by more than</a:t>
            </a:r>
          </a:p>
          <a:p>
            <a:r>
              <a:rPr lang="en-US" sz="1200" kern="1200" baseline="0" dirty="0">
                <a:solidFill>
                  <a:schemeClr val="tx1"/>
                </a:solidFill>
                <a:latin typeface="Arial" pitchFamily="-107" charset="0"/>
                <a:ea typeface="ＭＳ Ｐゴシック" pitchFamily="-107" charset="-128"/>
                <a:cs typeface="ＭＳ Ｐゴシック" pitchFamily="-107" charset="-128"/>
              </a:rPr>
              <a:t>1024 bytes.  In SSLv3 (as well as the current version of TLS), no compression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is specified, so the default compression algorithm is null.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next step in processing is to compute a message authentication code  over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compressed data. For this purpose, a shared secret key is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Next, the compressed message plus the MAC are encrypted  using symmetric</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encryption. Encryption may not increase the content length by more than 1024</a:t>
            </a:r>
          </a:p>
          <a:p>
            <a:r>
              <a:rPr lang="en-US" sz="1200" kern="1200" baseline="0" dirty="0">
                <a:solidFill>
                  <a:schemeClr val="tx1"/>
                </a:solidFill>
                <a:latin typeface="Arial" pitchFamily="-107" charset="0"/>
                <a:ea typeface="ＭＳ Ｐゴシック" pitchFamily="-107" charset="-128"/>
                <a:cs typeface="ＭＳ Ｐゴシック" pitchFamily="-107" charset="-128"/>
              </a:rPr>
              <a:t> bytes, so that the total length may not exceed 2</a:t>
            </a:r>
            <a:r>
              <a:rPr lang="en-US" sz="1200" kern="1200" baseline="30000" dirty="0">
                <a:solidFill>
                  <a:schemeClr val="tx1"/>
                </a:solidFill>
                <a:latin typeface="Arial" pitchFamily="-107" charset="0"/>
                <a:ea typeface="ＭＳ Ｐゴシック" pitchFamily="-107" charset="-128"/>
                <a:cs typeface="ＭＳ Ｐゴシック" pitchFamily="-107" charset="-128"/>
              </a:rPr>
              <a:t>14</a:t>
            </a:r>
            <a:r>
              <a:rPr lang="en-US" sz="1200" kern="1200" baseline="0" dirty="0">
                <a:solidFill>
                  <a:schemeClr val="tx1"/>
                </a:solidFill>
                <a:latin typeface="Arial" pitchFamily="-107" charset="0"/>
                <a:ea typeface="ＭＳ Ｐゴシック" pitchFamily="-107" charset="-128"/>
                <a:cs typeface="ＭＳ Ｐゴシック" pitchFamily="-107" charset="-128"/>
              </a:rPr>
              <a:t> +  2048.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stream encryption, the compressed message plus the MAC are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Note that the MAC is computed before encryption takes place and that the MAC is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then encrypted along with the plaintext or compressed plaintext.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For block encryption, padding may be added after the MAC prior to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padding is in the form of a number of padding bytes followed by a onebyte</a:t>
            </a:r>
          </a:p>
          <a:p>
            <a:r>
              <a:rPr lang="en-US" sz="1200" kern="1200" baseline="0" dirty="0">
                <a:solidFill>
                  <a:schemeClr val="tx1"/>
                </a:solidFill>
                <a:latin typeface="Arial" pitchFamily="-107" charset="0"/>
                <a:ea typeface="ＭＳ Ｐゴシック" pitchFamily="-107" charset="-128"/>
                <a:cs typeface="ＭＳ Ｐゴシック" pitchFamily="-107" charset="-128"/>
              </a:rPr>
              <a:t>indication of the length of the padding. The total amount of padding is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smallest amount such that the total size of the data to be encrypted (plaintext plus</a:t>
            </a:r>
          </a:p>
          <a:p>
            <a:r>
              <a:rPr lang="en-US" sz="1200" kern="1200" baseline="0" dirty="0">
                <a:solidFill>
                  <a:schemeClr val="tx1"/>
                </a:solidFill>
                <a:latin typeface="Arial" pitchFamily="-107" charset="0"/>
                <a:ea typeface="ＭＳ Ｐゴシック" pitchFamily="-107" charset="-128"/>
                <a:cs typeface="ＭＳ Ｐゴシック" pitchFamily="-107" charset="-128"/>
              </a:rPr>
              <a:t>MAC plus padding) is a multiple of the cipher’s block length. An example is a plaintext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compressed text if compression is used) of 58 bytes, with a MAC of 20 bytes</a:t>
            </a:r>
          </a:p>
          <a:p>
            <a:r>
              <a:rPr lang="en-US" sz="1200" b="0" kern="1200" baseline="0" dirty="0">
                <a:solidFill>
                  <a:schemeClr val="tx1"/>
                </a:solidFill>
                <a:latin typeface="Arial" pitchFamily="-107" charset="0"/>
                <a:ea typeface="ＭＳ Ｐゴシック" pitchFamily="-107" charset="-128"/>
                <a:cs typeface="ＭＳ Ｐゴシック" pitchFamily="-107" charset="-128"/>
              </a:rPr>
              <a:t>(using SHA-1), that is encrypted using a block length of 8 bytes (e.g., DES).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 the padding-length byte, this yields a total of 79 bytes. To make the total an integer</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 of 8, one byte of padding is added.</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9720854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final step of SSL Record Protocol processing is to prepare a header consisting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following fields: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 Type (8 bits):  The higher-layer protocol used to process the enclosed</a:t>
            </a:r>
          </a:p>
          <a:p>
            <a:r>
              <a:rPr lang="en-US" sz="1200" kern="1200" baseline="0" dirty="0">
                <a:solidFill>
                  <a:schemeClr val="tx1"/>
                </a:solidFill>
                <a:latin typeface="Arial" pitchFamily="-107" charset="0"/>
                <a:ea typeface="ＭＳ Ｐゴシック" pitchFamily="-107" charset="-128"/>
                <a:cs typeface="ＭＳ Ｐゴシック" pitchFamily="-107" charset="-128"/>
              </a:rPr>
              <a:t>fragment.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Major Version (8 bits): Indicates major version of SSL in use. For SSLv3,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 value is 3.</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Minor Version (8 bits):  Indicates minor version in use. For SSLv3, the value</a:t>
            </a:r>
          </a:p>
          <a:p>
            <a:r>
              <a:rPr lang="en-US" sz="1200" kern="1200" baseline="0" dirty="0">
                <a:solidFill>
                  <a:schemeClr val="tx1"/>
                </a:solidFill>
                <a:latin typeface="Arial" pitchFamily="-107" charset="0"/>
                <a:ea typeface="ＭＳ Ｐゴシック" pitchFamily="-107" charset="-128"/>
                <a:cs typeface="ＭＳ Ｐゴシック" pitchFamily="-107" charset="-128"/>
              </a:rPr>
              <a:t>is 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Compressed Length (16 bits):  The length in bytes of the plaintext fragment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(or compressed fragment if compression is used). The maximum value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2</a:t>
            </a:r>
            <a:r>
              <a:rPr lang="en-US" sz="1200" kern="1200" baseline="30000" dirty="0">
                <a:solidFill>
                  <a:schemeClr val="tx1"/>
                </a:solidFill>
                <a:latin typeface="Arial" pitchFamily="-107" charset="0"/>
                <a:ea typeface="ＭＳ Ｐゴシック" pitchFamily="-107" charset="-128"/>
                <a:cs typeface="ＭＳ Ｐゴシック" pitchFamily="-107" charset="-128"/>
              </a:rPr>
              <a:t>14</a:t>
            </a:r>
            <a:r>
              <a:rPr lang="en-US" sz="1200" kern="1200" baseline="0" dirty="0">
                <a:solidFill>
                  <a:schemeClr val="tx1"/>
                </a:solidFill>
                <a:latin typeface="Arial" pitchFamily="-107" charset="0"/>
                <a:ea typeface="ＭＳ Ｐゴシック" pitchFamily="-107" charset="-128"/>
                <a:cs typeface="ＭＳ Ｐゴシック" pitchFamily="-107" charset="-128"/>
              </a:rPr>
              <a:t> +  2048.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content types that have been defined are change_cipher_spec ,</a:t>
            </a:r>
          </a:p>
          <a:p>
            <a:r>
              <a:rPr lang="en-US" sz="1200" kern="1200" baseline="0" dirty="0">
                <a:solidFill>
                  <a:schemeClr val="tx1"/>
                </a:solidFill>
                <a:latin typeface="Arial" pitchFamily="-107" charset="0"/>
                <a:ea typeface="ＭＳ Ｐゴシック" pitchFamily="-107" charset="-128"/>
                <a:cs typeface="ＭＳ Ｐゴシック" pitchFamily="-107" charset="-128"/>
              </a:rPr>
              <a:t>alert , handshake , and application_data . The first three are the SSL-specific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protocols, discussed next. Note that no distinction is made among the various applications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(e.g., HTTP) that might use SSL; the content of the data created by such</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applications is opaque to SSL.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Figure 6.4 illustrates the SSL record format.</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187</a:t>
            </a:fld>
            <a:endParaRPr lang="en-AU" dirty="0"/>
          </a:p>
        </p:txBody>
      </p:sp>
    </p:spTree>
    <p:extLst>
      <p:ext uri="{BB962C8B-B14F-4D97-AF65-F5344CB8AC3E}">
        <p14:creationId xmlns:p14="http://schemas.microsoft.com/office/powerpoint/2010/main" val="224708796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B130AD5-7156-9C4E-AA82-9DC95D14AB83}" type="slidenum">
              <a:rPr lang="en-AU">
                <a:latin typeface="Arial" pitchFamily="-84" charset="0"/>
              </a:rPr>
              <a:pPr/>
              <a:t>188</a:t>
            </a:fld>
            <a:endParaRPr lang="en-AU" dirty="0">
              <a:latin typeface="Arial" pitchFamily="-8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Change Cipher Spec Protocol is one of the three SSL-specific protocols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use the SSL Record Protocol, and it is the simplest. This protocol consists of a single</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(Figure 6.5a), which consists of a single byte with the value 1. The sole</a:t>
            </a:r>
          </a:p>
          <a:p>
            <a:r>
              <a:rPr lang="en-US" sz="1200" kern="1200" baseline="0" dirty="0">
                <a:solidFill>
                  <a:schemeClr val="tx1"/>
                </a:solidFill>
                <a:latin typeface="Arial" pitchFamily="-107" charset="0"/>
                <a:ea typeface="ＭＳ Ｐゴシック" pitchFamily="-107" charset="-128"/>
                <a:cs typeface="ＭＳ Ｐゴシック" pitchFamily="-107" charset="-128"/>
              </a:rPr>
              <a:t>purpose of this message is to cause the pending state to be copied into the current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state, which updates the cipher suite to be used on this connection.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Alert Protocol is used to convey SSL-related alerts to the peer entity. As with</a:t>
            </a:r>
          </a:p>
          <a:p>
            <a:r>
              <a:rPr lang="en-US" sz="1200" kern="1200" baseline="0" dirty="0">
                <a:solidFill>
                  <a:schemeClr val="tx1"/>
                </a:solidFill>
                <a:latin typeface="Arial" pitchFamily="-107" charset="0"/>
                <a:ea typeface="ＭＳ Ｐゴシック" pitchFamily="-107" charset="-128"/>
                <a:cs typeface="ＭＳ Ｐゴシック" pitchFamily="-107" charset="-128"/>
              </a:rPr>
              <a:t>other applications that use SSL, alert messages are compressed and encrypted, as</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specified by the current state.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Each message in this protocol consists of two bytes (Figure 6.5b). The first</a:t>
            </a:r>
          </a:p>
          <a:p>
            <a:r>
              <a:rPr lang="en-US" sz="1200" kern="1200" baseline="0" dirty="0">
                <a:solidFill>
                  <a:schemeClr val="tx1"/>
                </a:solidFill>
                <a:latin typeface="Arial" pitchFamily="-107" charset="0"/>
                <a:ea typeface="ＭＳ Ｐゴシック" pitchFamily="-107" charset="-128"/>
                <a:cs typeface="ＭＳ Ｐゴシック" pitchFamily="-107" charset="-128"/>
              </a:rPr>
              <a:t>byte takes the value warning (1) or fatal (2) to convey the severity of the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the level is fatal, SSL immediately terminates the connection. Other connections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same session may continue, but no new connections on this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be established. The second byte contains a code that indicates the specific</a:t>
            </a:r>
          </a:p>
          <a:p>
            <a:r>
              <a:rPr lang="en-US" sz="1200" kern="1200" baseline="0" dirty="0">
                <a:solidFill>
                  <a:schemeClr val="tx1"/>
                </a:solidFill>
                <a:latin typeface="Arial" pitchFamily="-107" charset="0"/>
                <a:ea typeface="ＭＳ Ｐゴシック" pitchFamily="-107" charset="-128"/>
                <a:cs typeface="ＭＳ Ｐゴシック" pitchFamily="-107" charset="-128"/>
              </a:rPr>
              <a:t>alert.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most complex part of SSL is the Handshake Protocol. This protocol allows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server and client to authenticate each other and to negotiate an encryption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MAC algorithm and cryptographic keys to be used to protect data sent in an SSL</a:t>
            </a:r>
          </a:p>
          <a:p>
            <a:r>
              <a:rPr lang="en-US" sz="1200" kern="1200" baseline="0" dirty="0">
                <a:solidFill>
                  <a:schemeClr val="tx1"/>
                </a:solidFill>
                <a:latin typeface="Arial" pitchFamily="-107" charset="0"/>
                <a:ea typeface="ＭＳ Ｐゴシック" pitchFamily="-107" charset="-128"/>
                <a:cs typeface="ＭＳ Ｐゴシック" pitchFamily="-107" charset="-128"/>
              </a:rPr>
              <a:t>record. The Handshake Protocol is used before any application data is transmitted.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Handshake Protocol consists of a series of messages exchanged by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server. All of these have the format shown in Figure 6.5c.</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56305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Each message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three fields: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Type (1 byte): Indicates one of ten messages. Table 6.2 lists the defined</a:t>
            </a: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types.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Length (3 bytes): The length of the message in bytes.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 (# 0 bytes): The parameters associated with this message; these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listed in Table 6.2.</a:t>
            </a:r>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189</a:t>
            </a:fld>
            <a:endParaRPr lang="en-AU" dirty="0"/>
          </a:p>
        </p:txBody>
      </p:sp>
    </p:spTree>
    <p:extLst>
      <p:ext uri="{BB962C8B-B14F-4D97-AF65-F5344CB8AC3E}">
        <p14:creationId xmlns:p14="http://schemas.microsoft.com/office/powerpoint/2010/main" val="302944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a:t>
            </a: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19</a:t>
            </a:fld>
            <a:endParaRPr lang="en-AU" dirty="0">
              <a:latin typeface="Arial" pitchFamily="-1"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0893140-7E43-0540-BE71-BB86D0A4D8CB}" type="slidenum">
              <a:rPr lang="en-AU">
                <a:latin typeface="Arial" pitchFamily="-84" charset="0"/>
              </a:rPr>
              <a:pPr/>
              <a:t>190</a:t>
            </a:fld>
            <a:endParaRPr lang="en-AU" dirty="0">
              <a:latin typeface="Arial" pitchFamily="-8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6.6 shows the initial exchange needed to establish a logical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between client and server. The exchange can be viewed as having four phases.</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768301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Two further items are of interest: (1) the creation of a shared master secret by means</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key exchange and (2) the generation of cryptographic parameters from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master secret.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shared master secret is a one-time 48-byte value</a:t>
            </a:r>
          </a:p>
          <a:p>
            <a:r>
              <a:rPr lang="en-US" sz="1200" kern="1200" baseline="0" dirty="0">
                <a:solidFill>
                  <a:schemeClr val="tx1"/>
                </a:solidFill>
                <a:latin typeface="Arial" pitchFamily="-107" charset="0"/>
                <a:ea typeface="ＭＳ Ｐゴシック" pitchFamily="-107" charset="-128"/>
                <a:cs typeface="ＭＳ Ｐゴシック" pitchFamily="-107" charset="-128"/>
              </a:rPr>
              <a:t>(384 bits) generated for this session by means of secure key exchange. The creation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is in two stages. First, a pre_master_secret  is exchanged. Second, the master_</a:t>
            </a:r>
          </a:p>
          <a:p>
            <a:r>
              <a:rPr lang="en-US" sz="1200" kern="1200" baseline="0" dirty="0">
                <a:solidFill>
                  <a:schemeClr val="tx1"/>
                </a:solidFill>
                <a:latin typeface="Arial" pitchFamily="-107" charset="0"/>
                <a:ea typeface="ＭＳ Ｐゴシック" pitchFamily="-107" charset="-128"/>
                <a:cs typeface="ＭＳ Ｐゴシック" pitchFamily="-107" charset="-128"/>
              </a:rPr>
              <a:t>secret  is calculated by both parties. For pre_master_secret  exchange, there</a:t>
            </a:r>
          </a:p>
          <a:p>
            <a:r>
              <a:rPr lang="en-US" sz="1200" kern="1200" baseline="0" dirty="0">
                <a:solidFill>
                  <a:schemeClr val="tx1"/>
                </a:solidFill>
                <a:latin typeface="Arial" pitchFamily="-107" charset="0"/>
                <a:ea typeface="ＭＳ Ｐゴシック" pitchFamily="-107" charset="-128"/>
                <a:cs typeface="ＭＳ Ｐゴシック" pitchFamily="-107" charset="-128"/>
              </a:rPr>
              <a:t>are two possibilities.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RSA:  A 48-byte pre_master_secret  is generated by the client, encrypted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server’s public RSA key, and sent to the server. The server decrypts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ciphertext using its private key to recover the pre_master_secret.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Diffie-Hellman: Both client and server generate a Diffie-Hellman public key.</a:t>
            </a:r>
          </a:p>
          <a:p>
            <a:r>
              <a:rPr lang="en-US" sz="1200" kern="1200" baseline="0" dirty="0">
                <a:solidFill>
                  <a:schemeClr val="tx1"/>
                </a:solidFill>
                <a:latin typeface="Arial" pitchFamily="-107" charset="0"/>
                <a:ea typeface="ＭＳ Ｐゴシック" pitchFamily="-107" charset="-128"/>
                <a:cs typeface="ＭＳ Ｐゴシック" pitchFamily="-107" charset="-128"/>
              </a:rPr>
              <a:t>After these are exchanged, each side performs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latin typeface="Arial" pitchFamily="-84" charset="0"/>
              <a:ea typeface="ＭＳ Ｐゴシック" pitchFamily="-84" charset="-128"/>
              <a:cs typeface="ＭＳ Ｐゴシック" pitchFamily="-84" charset="-128"/>
            </a:endParaRPr>
          </a:p>
        </p:txBody>
      </p:sp>
      <p:sp>
        <p:nvSpPr>
          <p:cNvPr id="43012" name="Slide Number Placeholder 3"/>
          <p:cNvSpPr>
            <a:spLocks noGrp="1"/>
          </p:cNvSpPr>
          <p:nvPr>
            <p:ph type="sldNum" sz="quarter" idx="5"/>
          </p:nvPr>
        </p:nvSpPr>
        <p:spPr>
          <a:noFill/>
        </p:spPr>
        <p:txBody>
          <a:bodyPr/>
          <a:lstStyle/>
          <a:p>
            <a:fld id="{9E1DDAA2-741F-D84E-86D8-7A2BD079C8C3}" type="slidenum">
              <a:rPr lang="en-AU" smtClean="0">
                <a:latin typeface="Arial" pitchFamily="-84" charset="0"/>
              </a:rPr>
              <a:pPr/>
              <a:t>191</a:t>
            </a:fld>
            <a:endParaRPr lang="en-AU" dirty="0">
              <a:latin typeface="Arial" pitchFamily="-84" charset="0"/>
            </a:endParaRPr>
          </a:p>
        </p:txBody>
      </p:sp>
    </p:spTree>
    <p:extLst>
      <p:ext uri="{BB962C8B-B14F-4D97-AF65-F5344CB8AC3E}">
        <p14:creationId xmlns:p14="http://schemas.microsoft.com/office/powerpoint/2010/main" val="312955483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874F8D4-266A-4D48-BB94-B4794C5644F6}" type="slidenum">
              <a:rPr lang="en-AU">
                <a:latin typeface="Arial" pitchFamily="-84" charset="0"/>
              </a:rPr>
              <a:pPr/>
              <a:t>192</a:t>
            </a:fld>
            <a:endParaRPr lang="en-AU" dirty="0">
              <a:latin typeface="Arial" pitchFamily="-84" charset="0"/>
            </a:endParaRPr>
          </a:p>
        </p:txBody>
      </p:sp>
      <p:sp>
        <p:nvSpPr>
          <p:cNvPr id="45059" name="Rectangle 1026"/>
          <p:cNvSpPr>
            <a:spLocks noGrp="1" noRot="1" noChangeAspect="1" noChangeArrowheads="1" noTextEdit="1"/>
          </p:cNvSpPr>
          <p:nvPr>
            <p:ph type="sldImg"/>
          </p:nvPr>
        </p:nvSpPr>
        <p:spPr>
          <a:ln/>
        </p:spPr>
      </p:sp>
      <p:sp>
        <p:nvSpPr>
          <p:cNvPr id="45060"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TLS is an IETF standardization initiative whose goal is to produce an Internet standard</a:t>
            </a:r>
          </a:p>
          <a:p>
            <a:r>
              <a:rPr lang="en-US" sz="1200" kern="1200" baseline="0" dirty="0">
                <a:solidFill>
                  <a:schemeClr val="tx1"/>
                </a:solidFill>
                <a:latin typeface="Arial" pitchFamily="-107" charset="0"/>
                <a:ea typeface="ＭＳ Ｐゴシック" pitchFamily="-107" charset="-128"/>
                <a:cs typeface="ＭＳ Ｐゴシック" pitchFamily="-107" charset="-128"/>
              </a:rPr>
              <a:t>version of SSL. TLS is defined as a Proposed Internet Standard in RFC 5246.</a:t>
            </a:r>
          </a:p>
          <a:p>
            <a:r>
              <a:rPr lang="en-US" sz="1200" kern="1200" baseline="0" dirty="0">
                <a:solidFill>
                  <a:schemeClr val="tx1"/>
                </a:solidFill>
                <a:latin typeface="Arial" pitchFamily="-107" charset="0"/>
                <a:ea typeface="ＭＳ Ｐゴシック" pitchFamily="-107" charset="-128"/>
                <a:cs typeface="ＭＳ Ｐゴシック" pitchFamily="-107" charset="-128"/>
              </a:rPr>
              <a:t>RFC 5246 is very similar to SSLv3. In this section, we highlight the differences.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Version Number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TLS Record Format is the same as that of the SSL Record Format (Figure 6.4),</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the fields in the header have the same meanings. The one difference is in version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values. For the current version of TLS, the major version is 3 and the minor version is 3.</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Message Authentication Code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two differences between the SSLv3 and TLS MAC schemes: the actual</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and the scope of the MAC calculation. TLS makes use of the HMAC</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 defined in RFC 2104.</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The MAC calculation covers all of the fields covered by the SSLv3 calculation,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plus the field TLSCompressed.version , which is the version of the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being employed.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Pseudorandom Function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TLS makes use of a pseudorandom function referred to as PRF to expand secrets</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blocks of data for purposes of key generation or validation. The objective is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make use of a relatively small shared secret value but to generate longer blocks of</a:t>
            </a:r>
          </a:p>
          <a:p>
            <a:r>
              <a:rPr lang="en-US" sz="1200" kern="1200" baseline="0" dirty="0">
                <a:solidFill>
                  <a:schemeClr val="tx1"/>
                </a:solidFill>
                <a:latin typeface="Arial" pitchFamily="-107" charset="0"/>
                <a:ea typeface="ＭＳ Ｐゴシック" pitchFamily="-107" charset="-128"/>
                <a:cs typeface="ＭＳ Ｐゴシック" pitchFamily="-107" charset="-128"/>
              </a:rPr>
              <a:t> data in a way that is secure from the kinds of attacks made on hash functions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MACs.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TLS supports all of the alert codes defined in SSLv3 with the exception of</a:t>
            </a:r>
          </a:p>
          <a:p>
            <a:r>
              <a:rPr lang="en-US" sz="1200" kern="1200" baseline="0" dirty="0">
                <a:solidFill>
                  <a:schemeClr val="tx1"/>
                </a:solidFill>
                <a:latin typeface="Arial" pitchFamily="-107" charset="0"/>
                <a:ea typeface="ＭＳ Ｐゴシック" pitchFamily="-107" charset="-128"/>
                <a:cs typeface="ＭＳ Ｐゴシック" pitchFamily="-107" charset="-128"/>
              </a:rPr>
              <a:t>no_certificate . A number of additional codes are defined in TLS.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Cipher Suites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several small differences between the cipher suites available under SSLv3</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under TLS: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Key Exchange:  TLS supports all of the key exchange techniques of SSLv3</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exception of Fortezza.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Symmetric Encryption Algorithms:  TLS includes all of the symmetric encryption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algorithms found in SSLv3, with the exception of Fortezza.</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Client Certificate Types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TLS defines the following certificate types to be requested in a certificate_</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message: rsa_sign, dss_sign, rsa_fixed_dh, and dss_fixed_dh.</a:t>
            </a:r>
          </a:p>
          <a:p>
            <a:r>
              <a:rPr lang="en-US" sz="1200" kern="1200" baseline="0" dirty="0">
                <a:solidFill>
                  <a:schemeClr val="tx1"/>
                </a:solidFill>
                <a:latin typeface="Arial" pitchFamily="-107" charset="0"/>
                <a:ea typeface="ＭＳ Ｐゴシック" pitchFamily="-107" charset="-128"/>
                <a:cs typeface="ＭＳ Ｐゴシック" pitchFamily="-107" charset="-128"/>
              </a:rPr>
              <a:t>These are all defined in SSLv3. In addition, SSLv3 includes rsa_ephemeral_dh,</a:t>
            </a:r>
          </a:p>
          <a:p>
            <a:r>
              <a:rPr lang="en-US" sz="1200" kern="1200" baseline="0" dirty="0">
                <a:solidFill>
                  <a:schemeClr val="tx1"/>
                </a:solidFill>
                <a:latin typeface="Arial" pitchFamily="-107" charset="0"/>
                <a:ea typeface="ＭＳ Ｐゴシック" pitchFamily="-107" charset="-128"/>
                <a:cs typeface="ＭＳ Ｐゴシック" pitchFamily="-107" charset="-128"/>
              </a:rPr>
              <a:t>dss_ephemeral_dh, and fortezza_kea. Ephemeral Diffie-Hellman involves</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signing the Diffie-Hellman parameters with either RSA or DSS. For TLS, the rsa_</a:t>
            </a:r>
          </a:p>
          <a:p>
            <a:r>
              <a:rPr lang="en-US" sz="1200" kern="1200" baseline="0" dirty="0">
                <a:solidFill>
                  <a:schemeClr val="tx1"/>
                </a:solidFill>
                <a:latin typeface="Arial" pitchFamily="-107" charset="0"/>
                <a:ea typeface="ＭＳ Ｐゴシック" pitchFamily="-107" charset="-128"/>
                <a:cs typeface="ＭＳ Ｐゴシック" pitchFamily="-107" charset="-128"/>
              </a:rPr>
              <a:t>sign and dss_sign types are used for that function; a separate signing type is</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needed to sign Diffie-Hellman parameters. TLS does not include the Fortezza</a:t>
            </a:r>
          </a:p>
          <a:p>
            <a:r>
              <a:rPr lang="en-US" sz="1200" kern="1200" baseline="0" dirty="0">
                <a:solidFill>
                  <a:schemeClr val="tx1"/>
                </a:solidFill>
                <a:latin typeface="Arial" pitchFamily="-107" charset="0"/>
                <a:ea typeface="ＭＳ Ｐゴシック" pitchFamily="-107" charset="-128"/>
                <a:cs typeface="ＭＳ Ｐゴシック" pitchFamily="-107" charset="-128"/>
              </a:rPr>
              <a:t>scheme.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certificate_verify and Finished Messages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the TLS  certificate_verify message, the MD5 and SHA-1 hashes are calculated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only over  handshake_messages. Recall that for SSLv3, the hash calculation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also included the master secret and pads. These extra fields were felt to add no</a:t>
            </a:r>
          </a:p>
          <a:p>
            <a:r>
              <a:rPr lang="en-US" sz="1200" kern="1200" baseline="0" dirty="0">
                <a:solidFill>
                  <a:schemeClr val="tx1"/>
                </a:solidFill>
                <a:latin typeface="Arial" pitchFamily="-107" charset="0"/>
                <a:ea typeface="ＭＳ Ｐゴシック" pitchFamily="-107" charset="-128"/>
                <a:cs typeface="ＭＳ Ｐゴシック" pitchFamily="-107" charset="-128"/>
              </a:rPr>
              <a:t>additional security.</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As with the finished message in SSLv3, the finished message in TLS is a hash</a:t>
            </a:r>
          </a:p>
          <a:p>
            <a:r>
              <a:rPr lang="en-US" sz="1200" kern="1200" baseline="0" dirty="0">
                <a:solidFill>
                  <a:schemeClr val="tx1"/>
                </a:solidFill>
                <a:latin typeface="Arial" pitchFamily="-107" charset="0"/>
                <a:ea typeface="ＭＳ Ｐゴシック" pitchFamily="-107" charset="-128"/>
                <a:cs typeface="ＭＳ Ｐゴシック" pitchFamily="-107" charset="-128"/>
              </a:rPr>
              <a:t>based on the shared  master_secret, the previous handshake messages, and a</a:t>
            </a:r>
          </a:p>
          <a:p>
            <a:r>
              <a:rPr lang="en-US" sz="1200" kern="1200" baseline="0" dirty="0">
                <a:solidFill>
                  <a:schemeClr val="tx1"/>
                </a:solidFill>
                <a:latin typeface="Arial" pitchFamily="-107" charset="0"/>
                <a:ea typeface="ＭＳ Ｐゴシック" pitchFamily="-107" charset="-128"/>
                <a:cs typeface="ＭＳ Ｐゴシック" pitchFamily="-107" charset="-128"/>
              </a:rPr>
              <a:t>label that identifies client or server. The calculation is somewhat different.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Cryptographic Computations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pre_master_secret for TLS is calculated in the same way as in SSLv3. As</a:t>
            </a:r>
          </a:p>
          <a:p>
            <a:r>
              <a:rPr lang="en-US" sz="1200" kern="1200" baseline="0" dirty="0">
                <a:solidFill>
                  <a:schemeClr val="tx1"/>
                </a:solidFill>
                <a:latin typeface="Arial" pitchFamily="-107" charset="0"/>
                <a:ea typeface="ＭＳ Ｐゴシック" pitchFamily="-107" charset="-128"/>
                <a:cs typeface="ＭＳ Ｐゴシック" pitchFamily="-107" charset="-128"/>
              </a:rPr>
              <a:t>in SSLv3, the master_secret in TLS is calculated as a hash function of the pre_</a:t>
            </a:r>
          </a:p>
          <a:p>
            <a:r>
              <a:rPr lang="en-US" sz="1200" kern="1200" baseline="0" dirty="0">
                <a:solidFill>
                  <a:schemeClr val="tx1"/>
                </a:solidFill>
                <a:latin typeface="Arial" pitchFamily="-107" charset="0"/>
                <a:ea typeface="ＭＳ Ｐゴシック" pitchFamily="-107" charset="-128"/>
                <a:cs typeface="ＭＳ Ｐゴシック" pitchFamily="-107" charset="-128"/>
              </a:rPr>
              <a:t>master_secret and the two hello random numbers.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As with SSLv3, the key_block  is a function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of the master_secret  and the client and server random numbers, but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TLS, the actual algorithm is different.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Padding</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In SSL, the padding added prior to encryption of user data is the minimum amount</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required so that the total size of the data to be encrypted is a multiple of the cipher’s</a:t>
            </a:r>
          </a:p>
          <a:p>
            <a:r>
              <a:rPr lang="en-US" sz="1200" kern="1200" baseline="0" dirty="0">
                <a:solidFill>
                  <a:schemeClr val="tx1"/>
                </a:solidFill>
                <a:latin typeface="Arial" pitchFamily="-107" charset="0"/>
                <a:ea typeface="ＭＳ Ｐゴシック" pitchFamily="-107" charset="-128"/>
                <a:cs typeface="ＭＳ Ｐゴシック" pitchFamily="-107" charset="-128"/>
              </a:rPr>
              <a:t>block length. In TLS, the padding can be any amount that results in a total that is a</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 of the cipher’s block length, up to a maximum of 255 bytes. For example,</a:t>
            </a:r>
          </a:p>
          <a:p>
            <a:r>
              <a:rPr lang="en-US" sz="1200" kern="1200" baseline="0" dirty="0">
                <a:solidFill>
                  <a:schemeClr val="tx1"/>
                </a:solidFill>
                <a:latin typeface="Arial" pitchFamily="-107" charset="0"/>
                <a:ea typeface="ＭＳ Ｐゴシック" pitchFamily="-107" charset="-128"/>
                <a:cs typeface="ＭＳ Ｐゴシック" pitchFamily="-107" charset="-128"/>
              </a:rPr>
              <a:t>if the plaintext (or compressed text if compression is used) plus MAC plus padding.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length byte is 79 bytes long, then the padding length (in bytes) can be 1, 9, 17, and so</a:t>
            </a:r>
          </a:p>
          <a:p>
            <a:r>
              <a:rPr lang="en-US" sz="1200" kern="1200" baseline="0" dirty="0">
                <a:solidFill>
                  <a:schemeClr val="tx1"/>
                </a:solidFill>
                <a:latin typeface="Arial" pitchFamily="-107" charset="0"/>
                <a:ea typeface="ＭＳ Ｐゴシック" pitchFamily="-107" charset="-128"/>
                <a:cs typeface="ＭＳ Ｐゴシック" pitchFamily="-107" charset="-128"/>
              </a:rPr>
              <a:t>on, up to 249. A variable padding length may be used to frustrate attacks based on</a:t>
            </a:r>
          </a:p>
          <a:p>
            <a:r>
              <a:rPr lang="en-US" sz="1200" kern="1200" baseline="0" dirty="0">
                <a:solidFill>
                  <a:schemeClr val="tx1"/>
                </a:solidFill>
                <a:latin typeface="Arial" pitchFamily="-107" charset="0"/>
                <a:ea typeface="ＭＳ Ｐゴシック" pitchFamily="-107" charset="-128"/>
                <a:cs typeface="ＭＳ Ｐゴシック" pitchFamily="-107" charset="-128"/>
              </a:rPr>
              <a:t>an analysis of the lengths of exchanged messages.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5833724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PRF is based on the data expansion function (Figure 6.7)</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193</a:t>
            </a:fld>
            <a:endParaRPr lang="en-AU" dirty="0"/>
          </a:p>
        </p:txBody>
      </p:sp>
    </p:spTree>
    <p:extLst>
      <p:ext uri="{BB962C8B-B14F-4D97-AF65-F5344CB8AC3E}">
        <p14:creationId xmlns:p14="http://schemas.microsoft.com/office/powerpoint/2010/main" val="328563645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HTTPS (HTTP over SSL) refers to the combination of HTTP and SSL to implement</a:t>
            </a:r>
          </a:p>
          <a:p>
            <a:r>
              <a:rPr lang="en-US" sz="1200" kern="1200" baseline="0" dirty="0">
                <a:solidFill>
                  <a:schemeClr val="tx1"/>
                </a:solidFill>
                <a:latin typeface="Arial" pitchFamily="-107" charset="0"/>
                <a:ea typeface="ＭＳ Ｐゴシック" pitchFamily="-107" charset="-128"/>
                <a:cs typeface="ＭＳ Ｐゴシック" pitchFamily="-107" charset="-128"/>
              </a:rPr>
              <a:t>secure communication between a Web browser and a Web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HTTPS capability is built into all modern Web browsers. Its use depends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Web server supporting HTTPS communication. For example, 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search engines do not support HTTPS. Google provides HTTPS as an option: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https://google.com.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principal difference seen by a user of a Web browser is that URL (uniform</a:t>
            </a:r>
          </a:p>
          <a:p>
            <a:r>
              <a:rPr lang="en-US" sz="1200" kern="1200" baseline="0" dirty="0">
                <a:solidFill>
                  <a:schemeClr val="tx1"/>
                </a:solidFill>
                <a:latin typeface="Arial" pitchFamily="-107" charset="0"/>
                <a:ea typeface="ＭＳ Ｐゴシック" pitchFamily="-107" charset="-128"/>
                <a:cs typeface="ＭＳ Ｐゴシック" pitchFamily="-107" charset="-128"/>
              </a:rPr>
              <a:t>resource locator) addresses begin with https:// rather than http://. A normal</a:t>
            </a:r>
          </a:p>
          <a:p>
            <a:r>
              <a:rPr lang="en-US" sz="1200" kern="1200" baseline="0" dirty="0">
                <a:solidFill>
                  <a:schemeClr val="tx1"/>
                </a:solidFill>
                <a:latin typeface="Arial" pitchFamily="-107" charset="0"/>
                <a:ea typeface="ＭＳ Ｐゴシック" pitchFamily="-107" charset="-128"/>
                <a:cs typeface="ＭＳ Ｐゴシック" pitchFamily="-107" charset="-128"/>
              </a:rPr>
              <a:t>HTTP connection uses port 80. If HTTPS is specified, port 443 is used, which</a:t>
            </a:r>
          </a:p>
          <a:p>
            <a:r>
              <a:rPr lang="en-US" sz="1200" kern="1200" baseline="0" dirty="0">
                <a:solidFill>
                  <a:schemeClr val="tx1"/>
                </a:solidFill>
                <a:latin typeface="Arial" pitchFamily="-107" charset="0"/>
                <a:ea typeface="ＭＳ Ｐゴシック" pitchFamily="-107" charset="-128"/>
                <a:cs typeface="ＭＳ Ｐゴシック" pitchFamily="-107" charset="-128"/>
              </a:rPr>
              <a:t>invokes SSL.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When HTTPS is used, the following elements of the communication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encrypted: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URL of the requested document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Contents of the document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Contents of browser forms (filled in by browser user)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Cookies sent from browser to server and from server to browser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Contents of HTTP header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HTTPS is documented in RFC 2818, HTTP Over TLS . There is no fundamental</a:t>
            </a:r>
          </a:p>
          <a:p>
            <a:r>
              <a:rPr lang="en-US" sz="1200" kern="1200" baseline="0" dirty="0">
                <a:solidFill>
                  <a:schemeClr val="tx1"/>
                </a:solidFill>
                <a:latin typeface="Arial" pitchFamily="-107" charset="0"/>
                <a:ea typeface="ＭＳ Ｐゴシック" pitchFamily="-107" charset="-128"/>
                <a:cs typeface="ＭＳ Ｐゴシック" pitchFamily="-107" charset="-128"/>
              </a:rPr>
              <a:t>change in using HTTP over either SSL or TLS, and both implementations are</a:t>
            </a:r>
          </a:p>
          <a:p>
            <a:r>
              <a:rPr lang="en-US" sz="1200" kern="1200" baseline="0" dirty="0">
                <a:solidFill>
                  <a:schemeClr val="tx1"/>
                </a:solidFill>
                <a:latin typeface="Arial" pitchFamily="-107" charset="0"/>
                <a:ea typeface="ＭＳ Ｐゴシック" pitchFamily="-107" charset="-128"/>
                <a:cs typeface="ＭＳ Ｐゴシック" pitchFamily="-107" charset="-128"/>
              </a:rPr>
              <a:t>referred to as HTTPS.</a:t>
            </a:r>
            <a:endParaRPr lang="en-US" dirty="0">
              <a:latin typeface="Arial" pitchFamily="-84" charset="0"/>
              <a:ea typeface="Arial" pitchFamily="-84" charset="0"/>
              <a:cs typeface="Arial" pitchFamily="-84" charset="0"/>
            </a:endParaRPr>
          </a:p>
        </p:txBody>
      </p:sp>
      <p:sp>
        <p:nvSpPr>
          <p:cNvPr id="47108" name="Slide Number Placeholder 3"/>
          <p:cNvSpPr>
            <a:spLocks noGrp="1"/>
          </p:cNvSpPr>
          <p:nvPr>
            <p:ph type="sldNum" sz="quarter" idx="5"/>
          </p:nvPr>
        </p:nvSpPr>
        <p:spPr>
          <a:noFill/>
        </p:spPr>
        <p:txBody>
          <a:bodyPr/>
          <a:lstStyle/>
          <a:p>
            <a:fld id="{D96FDCDC-D511-2842-9C3A-F505AF036E38}" type="slidenum">
              <a:rPr lang="en-AU" smtClean="0">
                <a:latin typeface="Arial" pitchFamily="-84" charset="0"/>
              </a:rPr>
              <a:pPr/>
              <a:t>194</a:t>
            </a:fld>
            <a:endParaRPr lang="en-AU" dirty="0">
              <a:latin typeface="Arial" pitchFamily="-84" charset="0"/>
            </a:endParaRPr>
          </a:p>
        </p:txBody>
      </p:sp>
    </p:spTree>
    <p:extLst>
      <p:ext uri="{BB962C8B-B14F-4D97-AF65-F5344CB8AC3E}">
        <p14:creationId xmlns:p14="http://schemas.microsoft.com/office/powerpoint/2010/main" val="132569849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For HTTPS, the agent acting as the HTTP client also acts as the TLS client.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initiates a connection to the server on the appropriate port and then sends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TLS ClientHello to begin the TLS handshake. When the TLS handshake has</a:t>
            </a:r>
          </a:p>
          <a:p>
            <a:r>
              <a:rPr lang="en-US" sz="1200" kern="1200" baseline="0" dirty="0">
                <a:solidFill>
                  <a:schemeClr val="tx1"/>
                </a:solidFill>
                <a:latin typeface="Arial" pitchFamily="-107" charset="0"/>
                <a:ea typeface="ＭＳ Ｐゴシック" pitchFamily="-107" charset="-128"/>
                <a:cs typeface="ＭＳ Ｐゴシック" pitchFamily="-107" charset="-128"/>
              </a:rPr>
              <a:t>finished, the client may then initiate the first HTTP request. All HTTP data is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sent as TLS application data. Normal HTTP behavior, including retained connections,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should be followed.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There are three levels of awareness of a connection in HTTPS. At the HTTP</a:t>
            </a:r>
          </a:p>
          <a:p>
            <a:r>
              <a:rPr lang="en-US" sz="1200" kern="1200" baseline="0" dirty="0">
                <a:solidFill>
                  <a:schemeClr val="tx1"/>
                </a:solidFill>
                <a:latin typeface="Arial" pitchFamily="-107" charset="0"/>
                <a:ea typeface="ＭＳ Ｐゴシック" pitchFamily="-107" charset="-128"/>
                <a:cs typeface="ＭＳ Ｐゴシック" pitchFamily="-107" charset="-128"/>
              </a:rPr>
              <a:t>level, an HTTP client requests a connection to an HTTP server by sending a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to the next lowest layer. Typically, the next lowest layer is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but it also may be TLS/SSL. At the level of TLS, a session is established between a</a:t>
            </a:r>
          </a:p>
          <a:p>
            <a:r>
              <a:rPr lang="en-US" sz="1200" kern="1200" baseline="0" dirty="0">
                <a:solidFill>
                  <a:schemeClr val="tx1"/>
                </a:solidFill>
                <a:latin typeface="Arial" pitchFamily="-107" charset="0"/>
                <a:ea typeface="ＭＳ Ｐゴシック" pitchFamily="-107" charset="-128"/>
                <a:cs typeface="ＭＳ Ｐゴシック" pitchFamily="-107" charset="-128"/>
              </a:rPr>
              <a:t>TLS client and a TLS server. This session can support one or more connections at</a:t>
            </a:r>
          </a:p>
          <a:p>
            <a:r>
              <a:rPr lang="en-US" sz="1200" kern="1200" baseline="0" dirty="0">
                <a:solidFill>
                  <a:schemeClr val="tx1"/>
                </a:solidFill>
                <a:latin typeface="Arial" pitchFamily="-107" charset="0"/>
                <a:ea typeface="ＭＳ Ｐゴシック" pitchFamily="-107" charset="-128"/>
                <a:cs typeface="ＭＳ Ｐゴシック" pitchFamily="-107" charset="-128"/>
              </a:rPr>
              <a:t>any time. As we have seen, a TLS request to establish a connection begins with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establishment of a TCP connection between the TCP entity on the client side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TCP entity on the server side.</a:t>
            </a:r>
            <a:endParaRPr lang="en-US" dirty="0">
              <a:ea typeface="+mn-ea"/>
              <a:cs typeface="+mn-cs"/>
            </a:endParaRPr>
          </a:p>
        </p:txBody>
      </p:sp>
      <p:sp>
        <p:nvSpPr>
          <p:cNvPr id="49156" name="Slide Number Placeholder 3"/>
          <p:cNvSpPr>
            <a:spLocks noGrp="1"/>
          </p:cNvSpPr>
          <p:nvPr>
            <p:ph type="sldNum" sz="quarter" idx="5"/>
          </p:nvPr>
        </p:nvSpPr>
        <p:spPr>
          <a:noFill/>
        </p:spPr>
        <p:txBody>
          <a:bodyPr/>
          <a:lstStyle/>
          <a:p>
            <a:fld id="{4E14C0C0-FD45-A947-88BD-39C907D78394}" type="slidenum">
              <a:rPr lang="en-AU" smtClean="0">
                <a:latin typeface="Arial" pitchFamily="-84" charset="0"/>
              </a:rPr>
              <a:pPr/>
              <a:t>195</a:t>
            </a:fld>
            <a:endParaRPr lang="en-AU" dirty="0">
              <a:latin typeface="Arial" pitchFamily="-84" charset="0"/>
            </a:endParaRPr>
          </a:p>
        </p:txBody>
      </p:sp>
    </p:spTree>
    <p:extLst>
      <p:ext uri="{BB962C8B-B14F-4D97-AF65-F5344CB8AC3E}">
        <p14:creationId xmlns:p14="http://schemas.microsoft.com/office/powerpoint/2010/main" val="24078149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An HTTP client or server can indicate the closing of a connection by including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following line in an HTTP record: Connection: close . This indicates that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will be closed after this record is delivered.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closure of an HTTPS connection requires that TLS close the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the peer TLS entity on the remote side, which will involve closing the underlying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TCP connection. At the TLS level, the proper way to close a connection is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each side to use the TLS alert protocol to send a close_notify  alert. TLS implementations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must initiate an exchange of closure alerts before closing a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A TLS implementation may, after sending a closure alert, close the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waiting for the peer to send its closure alert, generating an “incomplete</a:t>
            </a:r>
          </a:p>
          <a:p>
            <a:r>
              <a:rPr lang="en-US" sz="1200" kern="1200" baseline="0" dirty="0">
                <a:solidFill>
                  <a:schemeClr val="tx1"/>
                </a:solidFill>
                <a:latin typeface="Arial" pitchFamily="-107" charset="0"/>
                <a:ea typeface="ＭＳ Ｐゴシック" pitchFamily="-107" charset="-128"/>
                <a:cs typeface="ＭＳ Ｐゴシック" pitchFamily="-107" charset="-128"/>
              </a:rPr>
              <a:t>close”. Note that an implementation that does this may choose to reuse the session.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should only be done when the application knows (typically through detecting</a:t>
            </a:r>
          </a:p>
          <a:p>
            <a:r>
              <a:rPr lang="en-US" sz="1200" kern="1200" baseline="0" dirty="0">
                <a:solidFill>
                  <a:schemeClr val="tx1"/>
                </a:solidFill>
                <a:latin typeface="Arial" pitchFamily="-107" charset="0"/>
                <a:ea typeface="ＭＳ Ｐゴシック" pitchFamily="-107" charset="-128"/>
                <a:cs typeface="ＭＳ Ｐゴシック" pitchFamily="-107" charset="-128"/>
              </a:rPr>
              <a:t>HTTP message boundaries) that it has received all the message data that it</a:t>
            </a:r>
          </a:p>
          <a:p>
            <a:r>
              <a:rPr lang="en-US" sz="1200" kern="1200" baseline="0" dirty="0">
                <a:solidFill>
                  <a:schemeClr val="tx1"/>
                </a:solidFill>
                <a:latin typeface="Arial" pitchFamily="-107" charset="0"/>
                <a:ea typeface="ＭＳ Ｐゴシック" pitchFamily="-107" charset="-128"/>
                <a:cs typeface="ＭＳ Ｐゴシック" pitchFamily="-107" charset="-128"/>
              </a:rPr>
              <a:t>cares about.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HTTP clients also must be able to cope with a situation in which the underlying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TCP connection is terminated without a prior close_notify  alert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without a Connection: close  indicator. Such a situation could be due to a</a:t>
            </a:r>
          </a:p>
          <a:p>
            <a:r>
              <a:rPr lang="en-US" sz="1200" kern="1200" baseline="0" dirty="0">
                <a:solidFill>
                  <a:schemeClr val="tx1"/>
                </a:solidFill>
                <a:latin typeface="Arial" pitchFamily="-107" charset="0"/>
                <a:ea typeface="ＭＳ Ｐゴシック" pitchFamily="-107" charset="-128"/>
                <a:cs typeface="ＭＳ Ｐゴシック" pitchFamily="-107" charset="-128"/>
              </a:rPr>
              <a:t>programming error on the server or a communication error that causes the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to drop. However, the unannounced TCP closure could be evidence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some sort of attack. So the HTTPS client should issue some sort of security warning</a:t>
            </a:r>
          </a:p>
          <a:p>
            <a:r>
              <a:rPr lang="en-US" sz="1200" kern="1200" baseline="0" dirty="0">
                <a:solidFill>
                  <a:schemeClr val="tx1"/>
                </a:solidFill>
                <a:latin typeface="Arial" pitchFamily="-107" charset="0"/>
                <a:ea typeface="ＭＳ Ｐゴシック" pitchFamily="-107" charset="-128"/>
                <a:cs typeface="ＭＳ Ｐゴシック" pitchFamily="-107" charset="-128"/>
              </a:rPr>
              <a:t>when this occurs.</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196</a:t>
            </a:fld>
            <a:endParaRPr lang="en-AU" dirty="0"/>
          </a:p>
        </p:txBody>
      </p:sp>
    </p:spTree>
    <p:extLst>
      <p:ext uri="{BB962C8B-B14F-4D97-AF65-F5344CB8AC3E}">
        <p14:creationId xmlns:p14="http://schemas.microsoft.com/office/powerpoint/2010/main" val="40320132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5120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Secure Shell (SSH) is a protocol for secure network communications designed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be relatively simple and inexpensive to implement. The initial version, SSH1</a:t>
            </a:r>
          </a:p>
          <a:p>
            <a:r>
              <a:rPr lang="en-US" sz="1200" kern="1200" baseline="0" dirty="0">
                <a:solidFill>
                  <a:schemeClr val="tx1"/>
                </a:solidFill>
                <a:latin typeface="Arial" pitchFamily="-107" charset="0"/>
                <a:ea typeface="ＭＳ Ｐゴシック" pitchFamily="-107" charset="-128"/>
                <a:cs typeface="ＭＳ Ｐゴシック" pitchFamily="-107" charset="-128"/>
              </a:rPr>
              <a:t>was focused on providing a secure remote logon facility to replace TELNET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 other remote logon schemes that provided no security. SSH also provides a more</a:t>
            </a:r>
          </a:p>
          <a:p>
            <a:r>
              <a:rPr lang="en-US" sz="1200" kern="1200" baseline="0" dirty="0">
                <a:solidFill>
                  <a:schemeClr val="tx1"/>
                </a:solidFill>
                <a:latin typeface="Arial" pitchFamily="-107" charset="0"/>
                <a:ea typeface="ＭＳ Ｐゴシック" pitchFamily="-107" charset="-128"/>
                <a:cs typeface="ＭＳ Ｐゴシック" pitchFamily="-107" charset="-128"/>
              </a:rPr>
              <a:t> general client/server capability and can be used for such network functions as file</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and e-mail. A new version, SSH2, fixes a number of security flaws in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original scheme. SSH2 is documented as a proposed standard in IETF RFCs 4250</a:t>
            </a:r>
          </a:p>
          <a:p>
            <a:r>
              <a:rPr lang="en-US" sz="1200" kern="1200" baseline="0" dirty="0">
                <a:solidFill>
                  <a:schemeClr val="tx1"/>
                </a:solidFill>
                <a:latin typeface="Arial" pitchFamily="-107" charset="0"/>
                <a:ea typeface="ＭＳ Ｐゴシック" pitchFamily="-107" charset="-128"/>
                <a:cs typeface="ＭＳ Ｐゴシック" pitchFamily="-107" charset="-128"/>
              </a:rPr>
              <a:t> through 4256.</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SSH client and server applications are widely available for most operating systems.</a:t>
            </a:r>
          </a:p>
          <a:p>
            <a:r>
              <a:rPr lang="en-US" sz="1200" kern="1200" baseline="0" dirty="0">
                <a:solidFill>
                  <a:schemeClr val="tx1"/>
                </a:solidFill>
                <a:latin typeface="Arial" pitchFamily="-107" charset="0"/>
                <a:ea typeface="ＭＳ Ｐゴシック" pitchFamily="-107" charset="-128"/>
                <a:cs typeface="ＭＳ Ｐゴシック" pitchFamily="-107" charset="-128"/>
              </a:rPr>
              <a:t>It has become the method of choice for remote login and X tunneling and is</a:t>
            </a:r>
          </a:p>
          <a:p>
            <a:r>
              <a:rPr lang="en-US" sz="1200" kern="1200" baseline="0" dirty="0">
                <a:solidFill>
                  <a:schemeClr val="tx1"/>
                </a:solidFill>
                <a:latin typeface="Arial" pitchFamily="-107" charset="0"/>
                <a:ea typeface="ＭＳ Ｐゴシック" pitchFamily="-107" charset="-128"/>
                <a:cs typeface="ＭＳ Ｐゴシック" pitchFamily="-107" charset="-128"/>
              </a:rPr>
              <a:t>rapidly becoming one of the most pervasive applications for encryption technology</a:t>
            </a:r>
          </a:p>
          <a:p>
            <a:r>
              <a:rPr lang="en-US" sz="1200" kern="1200" baseline="0" dirty="0">
                <a:solidFill>
                  <a:schemeClr val="tx1"/>
                </a:solidFill>
                <a:latin typeface="Arial" pitchFamily="-107" charset="0"/>
                <a:ea typeface="ＭＳ Ｐゴシック" pitchFamily="-107" charset="-128"/>
                <a:cs typeface="ＭＳ Ｐゴシック" pitchFamily="-107" charset="-128"/>
              </a:rPr>
              <a:t>outside of embedded systems.</a:t>
            </a:r>
            <a:endParaRPr lang="en-US" dirty="0">
              <a:latin typeface="Arial" pitchFamily="-84" charset="0"/>
              <a:ea typeface="ＭＳ Ｐゴシック" pitchFamily="-84" charset="-128"/>
              <a:cs typeface="ＭＳ Ｐゴシック" pitchFamily="-84" charset="-128"/>
            </a:endParaRPr>
          </a:p>
        </p:txBody>
      </p:sp>
      <p:sp>
        <p:nvSpPr>
          <p:cNvPr id="51204" name="Slide Number Placeholder 3"/>
          <p:cNvSpPr>
            <a:spLocks noGrp="1"/>
          </p:cNvSpPr>
          <p:nvPr>
            <p:ph type="sldNum" sz="quarter" idx="5"/>
          </p:nvPr>
        </p:nvSpPr>
        <p:spPr>
          <a:noFill/>
        </p:spPr>
        <p:txBody>
          <a:bodyPr/>
          <a:lstStyle/>
          <a:p>
            <a:fld id="{09FFBC29-47A1-7E44-8067-E4704B160F53}" type="slidenum">
              <a:rPr lang="en-AU" smtClean="0">
                <a:latin typeface="Arial" pitchFamily="-84" charset="0"/>
              </a:rPr>
              <a:pPr/>
              <a:t>197</a:t>
            </a:fld>
            <a:endParaRPr lang="en-AU" dirty="0">
              <a:latin typeface="Arial" pitchFamily="-84" charset="0"/>
            </a:endParaRPr>
          </a:p>
        </p:txBody>
      </p:sp>
    </p:spTree>
    <p:extLst>
      <p:ext uri="{BB962C8B-B14F-4D97-AF65-F5344CB8AC3E}">
        <p14:creationId xmlns:p14="http://schemas.microsoft.com/office/powerpoint/2010/main" val="162737733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SSH is organized as three protocols that typically run on top of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6.8):</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Transport Layer Protocol:  Provides server authentication, data confidentiality,</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data integrity with forward secrecy (i.e., if a key is compromised during</a:t>
            </a:r>
          </a:p>
          <a:p>
            <a:r>
              <a:rPr lang="en-US" sz="1200" kern="1200" baseline="0" dirty="0">
                <a:solidFill>
                  <a:schemeClr val="tx1"/>
                </a:solidFill>
                <a:latin typeface="Arial" pitchFamily="-107" charset="0"/>
                <a:ea typeface="ＭＳ Ｐゴシック" pitchFamily="-107" charset="-128"/>
                <a:cs typeface="ＭＳ Ｐゴシック" pitchFamily="-107" charset="-128"/>
              </a:rPr>
              <a:t>one session, the knowledge does not affect the security of earlier sessions).</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transport layer may optionally provide compression.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User Authentication Protocol:  Authenticates the user to the server.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Connection Protocol:  Multiplexes multiple logical communications channels</a:t>
            </a:r>
          </a:p>
          <a:p>
            <a:r>
              <a:rPr lang="en-US" sz="1200" kern="1200" baseline="0" dirty="0">
                <a:solidFill>
                  <a:schemeClr val="tx1"/>
                </a:solidFill>
                <a:latin typeface="Arial" pitchFamily="-107" charset="0"/>
                <a:ea typeface="ＭＳ Ｐゴシック" pitchFamily="-107" charset="-128"/>
                <a:cs typeface="ＭＳ Ｐゴシック" pitchFamily="-107" charset="-128"/>
              </a:rPr>
              <a:t>over a single, underlying SSH connection.</a:t>
            </a:r>
            <a:endParaRPr lang="en-US" dirty="0">
              <a:latin typeface="Arial" pitchFamily="-84" charset="0"/>
              <a:ea typeface="ＭＳ Ｐゴシック" pitchFamily="-84" charset="-128"/>
              <a:cs typeface="ＭＳ Ｐゴシック" pitchFamily="-84" charset="-128"/>
            </a:endParaRPr>
          </a:p>
        </p:txBody>
      </p:sp>
      <p:sp>
        <p:nvSpPr>
          <p:cNvPr id="53252" name="Slide Number Placeholder 3"/>
          <p:cNvSpPr>
            <a:spLocks noGrp="1"/>
          </p:cNvSpPr>
          <p:nvPr>
            <p:ph type="sldNum" sz="quarter" idx="5"/>
          </p:nvPr>
        </p:nvSpPr>
        <p:spPr>
          <a:noFill/>
        </p:spPr>
        <p:txBody>
          <a:bodyPr/>
          <a:lstStyle/>
          <a:p>
            <a:fld id="{DAA801E0-4D3C-D646-A1EB-D9BF1A34A475}" type="slidenum">
              <a:rPr lang="en-AU" smtClean="0">
                <a:latin typeface="Arial" pitchFamily="-84" charset="0"/>
              </a:rPr>
              <a:pPr/>
              <a:t>198</a:t>
            </a:fld>
            <a:endParaRPr lang="en-AU" dirty="0">
              <a:latin typeface="Arial" pitchFamily="-84" charset="0"/>
            </a:endParaRPr>
          </a:p>
        </p:txBody>
      </p:sp>
    </p:spTree>
    <p:extLst>
      <p:ext uri="{BB962C8B-B14F-4D97-AF65-F5344CB8AC3E}">
        <p14:creationId xmlns:p14="http://schemas.microsoft.com/office/powerpoint/2010/main" val="2557069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341813"/>
          </a:xfrm>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Server authentication occurs at the transport layer, based on the server</a:t>
            </a:r>
          </a:p>
          <a:p>
            <a:r>
              <a:rPr lang="en-US" sz="1200" kern="1200" baseline="0" dirty="0">
                <a:solidFill>
                  <a:schemeClr val="tx1"/>
                </a:solidFill>
                <a:latin typeface="Arial" pitchFamily="-107" charset="0"/>
                <a:ea typeface="ＭＳ Ｐゴシック" pitchFamily="-107" charset="-128"/>
                <a:cs typeface="ＭＳ Ｐゴシック" pitchFamily="-107" charset="-128"/>
              </a:rPr>
              <a:t>possessing a public/private key pair. A server may have multiple host keys using</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 different asymmetric encryption algorithms. Multiple hosts may share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host key. In any case, the server host key is used during key exchange to authenticate</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identity of the host. For this to be possible, the client must have a</a:t>
            </a:r>
          </a:p>
          <a:p>
            <a:r>
              <a:rPr lang="en-US" sz="1200" kern="1200" baseline="0" dirty="0">
                <a:solidFill>
                  <a:schemeClr val="tx1"/>
                </a:solidFill>
                <a:latin typeface="Arial" pitchFamily="-107" charset="0"/>
                <a:ea typeface="ＭＳ Ｐゴシック" pitchFamily="-107" charset="-128"/>
                <a:cs typeface="ＭＳ Ｐゴシック" pitchFamily="-107" charset="-128"/>
              </a:rPr>
              <a:t> prior knowledge of the server’s public host key. RFC 4251 dictates two alternative</a:t>
            </a:r>
          </a:p>
          <a:p>
            <a:r>
              <a:rPr lang="en-US" sz="1200" kern="1200" baseline="0" dirty="0">
                <a:solidFill>
                  <a:schemeClr val="tx1"/>
                </a:solidFill>
                <a:latin typeface="Arial" pitchFamily="-107" charset="0"/>
                <a:ea typeface="ＭＳ Ｐゴシック" pitchFamily="-107" charset="-128"/>
                <a:cs typeface="ＭＳ Ｐゴシック" pitchFamily="-107" charset="-128"/>
              </a:rPr>
              <a:t>trust models that can be used: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1.  The client has a local database that associates each host name (as typed by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user) with the corresponding public host key. This method requires no</a:t>
            </a:r>
          </a:p>
          <a:p>
            <a:r>
              <a:rPr lang="en-US" sz="1200" kern="1200" baseline="0" dirty="0">
                <a:solidFill>
                  <a:schemeClr val="tx1"/>
                </a:solidFill>
                <a:latin typeface="Arial" pitchFamily="-107" charset="0"/>
                <a:ea typeface="ＭＳ Ｐゴシック" pitchFamily="-107" charset="-128"/>
                <a:cs typeface="ＭＳ Ｐゴシック" pitchFamily="-107" charset="-128"/>
              </a:rPr>
              <a:t>centrally administered infrastructure and no third-party coordination.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downside is that the database of name-to-key associations may become burdensome</a:t>
            </a:r>
          </a:p>
          <a:p>
            <a:r>
              <a:rPr lang="en-US" sz="1200" kern="1200" baseline="0" dirty="0">
                <a:solidFill>
                  <a:schemeClr val="tx1"/>
                </a:solidFill>
                <a:latin typeface="Arial" pitchFamily="-107" charset="0"/>
                <a:ea typeface="ＭＳ Ｐゴシック" pitchFamily="-107" charset="-128"/>
                <a:cs typeface="ＭＳ Ｐゴシック" pitchFamily="-107" charset="-128"/>
              </a:rPr>
              <a:t>to maintain.</a:t>
            </a:r>
          </a:p>
          <a:p>
            <a:pPr marL="228600" indent="-228600">
              <a:buAutoNum type="arabicPeriod" startAt="2"/>
            </a:pPr>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pPr marL="228600" indent="-228600">
              <a:buAutoNum type="arabicPeriod" startAt="2"/>
            </a:pPr>
            <a:r>
              <a:rPr lang="en-US" sz="1200" kern="1200" baseline="0" dirty="0">
                <a:solidFill>
                  <a:schemeClr val="tx1"/>
                </a:solidFill>
                <a:latin typeface="Arial" pitchFamily="-107" charset="0"/>
                <a:ea typeface="ＭＳ Ｐゴシック" pitchFamily="-107" charset="-128"/>
                <a:cs typeface="ＭＳ Ｐゴシック" pitchFamily="-107" charset="-128"/>
              </a:rPr>
              <a:t>The host name-to-key association is certified by a trusted certification authority</a:t>
            </a:r>
          </a:p>
          <a:p>
            <a:r>
              <a:rPr lang="en-US" sz="1200" kern="1200" baseline="0" dirty="0">
                <a:solidFill>
                  <a:schemeClr val="tx1"/>
                </a:solidFill>
                <a:latin typeface="Arial" pitchFamily="-107" charset="0"/>
                <a:ea typeface="ＭＳ Ｐゴシック" pitchFamily="-107" charset="-128"/>
                <a:cs typeface="ＭＳ Ｐゴシック" pitchFamily="-107" charset="-128"/>
              </a:rPr>
              <a:t>(CA). The client only knows the CA root key and can verify the validity</a:t>
            </a:r>
          </a:p>
          <a:p>
            <a:r>
              <a:rPr lang="en-US" sz="1200" kern="1200" baseline="0" dirty="0">
                <a:solidFill>
                  <a:schemeClr val="tx1"/>
                </a:solidFill>
                <a:latin typeface="Arial" pitchFamily="-107" charset="0"/>
                <a:ea typeface="ＭＳ Ｐゴシック" pitchFamily="-107" charset="-128"/>
                <a:cs typeface="ＭＳ Ｐゴシック" pitchFamily="-107" charset="-128"/>
              </a:rPr>
              <a:t>of all host keys certified by accepted CAs. This alternative eases the maintenance</a:t>
            </a:r>
          </a:p>
          <a:p>
            <a:r>
              <a:rPr lang="en-US" sz="1200" kern="1200" baseline="0" dirty="0">
                <a:solidFill>
                  <a:schemeClr val="tx1"/>
                </a:solidFill>
                <a:latin typeface="Arial" pitchFamily="-107" charset="0"/>
                <a:ea typeface="ＭＳ Ｐゴシック" pitchFamily="-107" charset="-128"/>
                <a:cs typeface="ＭＳ Ｐゴシック" pitchFamily="-107" charset="-128"/>
              </a:rPr>
              <a:t>problem, since ideally, only a single CA key needs to be securely stored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client. On the other hand, each host key must be appropriately certified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a central authority before authorization is possible.</a:t>
            </a:r>
            <a:endParaRPr lang="en-US" dirty="0">
              <a:ea typeface="+mn-ea"/>
              <a:cs typeface="+mn-cs"/>
            </a:endParaRPr>
          </a:p>
        </p:txBody>
      </p:sp>
      <p:sp>
        <p:nvSpPr>
          <p:cNvPr id="55300" name="Slide Number Placeholder 3"/>
          <p:cNvSpPr>
            <a:spLocks noGrp="1"/>
          </p:cNvSpPr>
          <p:nvPr>
            <p:ph type="sldNum" sz="quarter" idx="5"/>
          </p:nvPr>
        </p:nvSpPr>
        <p:spPr>
          <a:noFill/>
        </p:spPr>
        <p:txBody>
          <a:bodyPr/>
          <a:lstStyle/>
          <a:p>
            <a:fld id="{363D1A0A-B3FA-124B-BA4C-0456F4AAE746}" type="slidenum">
              <a:rPr lang="en-AU" smtClean="0">
                <a:latin typeface="Arial" pitchFamily="-84" charset="0"/>
              </a:rPr>
              <a:pPr/>
              <a:t>199</a:t>
            </a:fld>
            <a:endParaRPr lang="en-AU" dirty="0">
              <a:latin typeface="Arial" pitchFamily="-84" charset="0"/>
            </a:endParaRPr>
          </a:p>
        </p:txBody>
      </p:sp>
    </p:spTree>
    <p:extLst>
      <p:ext uri="{BB962C8B-B14F-4D97-AF65-F5344CB8AC3E}">
        <p14:creationId xmlns:p14="http://schemas.microsoft.com/office/powerpoint/2010/main" val="297988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2</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1 – “Introduction”.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09783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 and fourteen specific services</a:t>
            </a:r>
          </a:p>
          <a:p>
            <a:r>
              <a:rPr lang="en-US" dirty="0">
                <a:latin typeface="Arial" pitchFamily="-1" charset="0"/>
                <a:ea typeface="ＭＳ Ｐゴシック" pitchFamily="-1" charset="-128"/>
                <a:cs typeface="ＭＳ Ｐゴシック" pitchFamily="-1" charset="-128"/>
              </a:rPr>
              <a:t>(Table 1.2).</a:t>
            </a:r>
          </a:p>
        </p:txBody>
      </p:sp>
      <p:sp>
        <p:nvSpPr>
          <p:cNvPr id="65540" name="Slide Number Placeholder 3"/>
          <p:cNvSpPr>
            <a:spLocks noGrp="1"/>
          </p:cNvSpPr>
          <p:nvPr>
            <p:ph type="sldNum" sz="quarter" idx="5"/>
          </p:nvPr>
        </p:nvSpPr>
        <p:spPr>
          <a:noFill/>
        </p:spPr>
        <p:txBody>
          <a:bodyPr/>
          <a:lstStyle/>
          <a:p>
            <a:fld id="{985DE770-AB8F-A040-8A67-2EF0035AA0BA}" type="slidenum">
              <a:rPr lang="en-AU" smtClean="0">
                <a:latin typeface="Arial" pitchFamily="-1" charset="0"/>
              </a:rPr>
              <a:pPr/>
              <a:t>20</a:t>
            </a:fld>
            <a:endParaRPr lang="en-AU" dirty="0">
              <a:latin typeface="Arial" pitchFamily="-1"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6.9 illustrates the sequence of events in the SSH</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Transport Layer Protocol. First, the client establishes a TCP connection to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server. This is done via the TCP protocol and is not part of the Transport 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Once the connection is established, the client and server exchange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 referred to as packets, in the data field of a TCP segment.</a:t>
            </a:r>
            <a:endParaRPr lang="en-US" dirty="0">
              <a:latin typeface="Arial" pitchFamily="-84" charset="0"/>
              <a:ea typeface="ＭＳ Ｐゴシック" pitchFamily="-84" charset="-128"/>
              <a:cs typeface="ＭＳ Ｐゴシック" pitchFamily="-84" charset="-128"/>
            </a:endParaRPr>
          </a:p>
        </p:txBody>
      </p:sp>
      <p:sp>
        <p:nvSpPr>
          <p:cNvPr id="61444" name="Slide Number Placeholder 3"/>
          <p:cNvSpPr>
            <a:spLocks noGrp="1"/>
          </p:cNvSpPr>
          <p:nvPr>
            <p:ph type="sldNum" sz="quarter" idx="5"/>
          </p:nvPr>
        </p:nvSpPr>
        <p:spPr>
          <a:noFill/>
        </p:spPr>
        <p:txBody>
          <a:bodyPr/>
          <a:lstStyle/>
          <a:p>
            <a:fld id="{0A055C50-6111-BE40-837E-D38FEE3A303C}" type="slidenum">
              <a:rPr lang="en-AU" smtClean="0">
                <a:latin typeface="Arial" pitchFamily="-84" charset="0"/>
              </a:rPr>
              <a:pPr/>
              <a:t>200</a:t>
            </a:fld>
            <a:endParaRPr lang="en-AU" dirty="0">
              <a:latin typeface="Arial" pitchFamily="-84" charset="0"/>
            </a:endParaRPr>
          </a:p>
        </p:txBody>
      </p:sp>
    </p:spTree>
    <p:extLst>
      <p:ext uri="{BB962C8B-B14F-4D97-AF65-F5344CB8AC3E}">
        <p14:creationId xmlns:p14="http://schemas.microsoft.com/office/powerpoint/2010/main" val="63084339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Each packet is in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format (Figure 6.10).</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Packet length: Length of the packet in bytes, not including the packet length</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MAC fields.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Padding length: Length of the random padding field.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Payload: Useful contents of the packet. Prior to algorithm negotiation,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field is uncompressed. If compression is negotiated, then in subsequent packets,</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field is compressed.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Random padding: Once an encryption algorithm has been negotiated, this</a:t>
            </a:r>
          </a:p>
          <a:p>
            <a:r>
              <a:rPr lang="en-US" sz="1200" kern="1200" baseline="0" dirty="0">
                <a:solidFill>
                  <a:schemeClr val="tx1"/>
                </a:solidFill>
                <a:latin typeface="Arial" pitchFamily="-107" charset="0"/>
                <a:ea typeface="ＭＳ Ｐゴシック" pitchFamily="-107" charset="-128"/>
                <a:cs typeface="ＭＳ Ｐゴシック" pitchFamily="-107" charset="-128"/>
              </a:rPr>
              <a:t>field is added. It contains random bytes of padding so that that total length of</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packet (excluding the MAC field) is a multiple of the cipher block size, or</a:t>
            </a:r>
          </a:p>
          <a:p>
            <a:r>
              <a:rPr lang="en-US" sz="1200" kern="1200" baseline="0" dirty="0">
                <a:solidFill>
                  <a:schemeClr val="tx1"/>
                </a:solidFill>
                <a:latin typeface="Arial" pitchFamily="-107" charset="0"/>
                <a:ea typeface="ＭＳ Ｐゴシック" pitchFamily="-107" charset="-128"/>
                <a:cs typeface="ＭＳ Ｐゴシック" pitchFamily="-107" charset="-128"/>
              </a:rPr>
              <a:t>8 bytes for a stream cipher.</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Message authentication code (MAC): If message authentication has been negotiated,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field contains the MAC value. The MAC value is computed over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entire packet plus a sequence number, excluding the MAC field. The sequence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number is an implicit 32-bit packet sequence that is initialized to zero</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the first packet and incremented for every packet. The sequence number is</a:t>
            </a:r>
          </a:p>
          <a:p>
            <a:r>
              <a:rPr lang="en-US" sz="1200" kern="1200" baseline="0" dirty="0">
                <a:solidFill>
                  <a:schemeClr val="tx1"/>
                </a:solidFill>
                <a:latin typeface="Arial" pitchFamily="-107" charset="0"/>
                <a:ea typeface="ＭＳ Ｐゴシック" pitchFamily="-107" charset="-128"/>
                <a:cs typeface="ＭＳ Ｐゴシック" pitchFamily="-107" charset="-128"/>
              </a:rPr>
              <a:t>not included in the packet sent over the TCP connection.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Once an encryption algorithm has been negotiated, the entire packet (excluding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MAC field) is encrypted after the MAC value is calculated.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SSH Transport Layer packet exchange consists of a sequence of steps</a:t>
            </a:r>
          </a:p>
          <a:p>
            <a:r>
              <a:rPr lang="en-US" sz="1200" kern="1200" baseline="0" dirty="0">
                <a:solidFill>
                  <a:schemeClr val="tx1"/>
                </a:solidFill>
                <a:latin typeface="Arial" pitchFamily="-107" charset="0"/>
                <a:ea typeface="ＭＳ Ｐゴシック" pitchFamily="-107" charset="-128"/>
                <a:cs typeface="ＭＳ Ｐゴシック" pitchFamily="-107" charset="-128"/>
              </a:rPr>
              <a:t>(Figure 6.9).</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201</a:t>
            </a:fld>
            <a:endParaRPr lang="en-AU" dirty="0"/>
          </a:p>
        </p:txBody>
      </p:sp>
    </p:spTree>
    <p:extLst>
      <p:ext uri="{BB962C8B-B14F-4D97-AF65-F5344CB8AC3E}">
        <p14:creationId xmlns:p14="http://schemas.microsoft.com/office/powerpoint/2010/main" val="380483719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Table 6.3</a:t>
            </a:r>
          </a:p>
          <a:p>
            <a:r>
              <a:rPr lang="en-US" sz="1200" kern="1200" baseline="0" dirty="0">
                <a:solidFill>
                  <a:schemeClr val="tx1"/>
                </a:solidFill>
                <a:latin typeface="Arial" pitchFamily="-107" charset="0"/>
                <a:ea typeface="ＭＳ Ｐゴシック" pitchFamily="-107" charset="-128"/>
                <a:cs typeface="ＭＳ Ｐゴシック" pitchFamily="-107" charset="-128"/>
              </a:rPr>
              <a:t>shows the allowable options for encryption, MAC, and compression. For each category,</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algorithm chosen is the first algorithm on the client’s list that is also supported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server.</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202</a:t>
            </a:fld>
            <a:endParaRPr lang="en-AU" dirty="0"/>
          </a:p>
        </p:txBody>
      </p:sp>
    </p:spTree>
    <p:extLst>
      <p:ext uri="{BB962C8B-B14F-4D97-AF65-F5344CB8AC3E}">
        <p14:creationId xmlns:p14="http://schemas.microsoft.com/office/powerpoint/2010/main" val="9584844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The server may require one or more of the following</a:t>
            </a:r>
          </a:p>
          <a:p>
            <a:r>
              <a:rPr lang="en-US" sz="1200" kern="1200" baseline="0" dirty="0">
                <a:solidFill>
                  <a:schemeClr val="tx1"/>
                </a:solidFill>
                <a:latin typeface="Arial" pitchFamily="-107" charset="0"/>
                <a:ea typeface="ＭＳ Ｐゴシック" pitchFamily="-107" charset="-128"/>
                <a:cs typeface="ＭＳ Ｐゴシック" pitchFamily="-107" charset="-128"/>
              </a:rPr>
              <a:t>authentication methods.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publickey:  The details of this method depend on the public-key algorithm</a:t>
            </a:r>
          </a:p>
          <a:p>
            <a:r>
              <a:rPr lang="en-US" sz="1200" kern="1200" baseline="0" dirty="0">
                <a:solidFill>
                  <a:schemeClr val="tx1"/>
                </a:solidFill>
                <a:latin typeface="Arial" pitchFamily="-107" charset="0"/>
                <a:ea typeface="ＭＳ Ｐゴシック" pitchFamily="-107" charset="-128"/>
                <a:cs typeface="ＭＳ Ｐゴシック" pitchFamily="-107" charset="-128"/>
              </a:rPr>
              <a:t>chosen. In essence, the client sends a message to the server that contains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client’s public key, with the message signed by the client’s private key. When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server receives this message, it checks whether the supplied key is acceptable</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authentication and, if so, it checks whether the signature is correct.</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password:  The client sends a message containing a plaintext password,</a:t>
            </a:r>
          </a:p>
          <a:p>
            <a:r>
              <a:rPr lang="en-US" sz="1200" kern="1200" baseline="0" dirty="0">
                <a:solidFill>
                  <a:schemeClr val="tx1"/>
                </a:solidFill>
                <a:latin typeface="Arial" pitchFamily="-107" charset="0"/>
                <a:ea typeface="ＭＳ Ｐゴシック" pitchFamily="-107" charset="-128"/>
                <a:cs typeface="ＭＳ Ｐゴシック" pitchFamily="-107" charset="-128"/>
              </a:rPr>
              <a:t>which is protected by encryption by the Transport Layer Protocol.</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hostbased:  Authentication is performed on the client’s host rather than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itself. Thus, a host that supports multiple clients would provide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for all its clients. This method works by having the client send a signature</a:t>
            </a:r>
          </a:p>
          <a:p>
            <a:r>
              <a:rPr lang="en-US" sz="1200" kern="1200" baseline="0" dirty="0">
                <a:solidFill>
                  <a:schemeClr val="tx1"/>
                </a:solidFill>
                <a:latin typeface="Arial" pitchFamily="-107" charset="0"/>
                <a:ea typeface="ＭＳ Ｐゴシック" pitchFamily="-107" charset="-128"/>
                <a:cs typeface="ＭＳ Ｐゴシック" pitchFamily="-107" charset="-128"/>
              </a:rPr>
              <a:t>created with the private key of the client host. Thus, rather than directly</a:t>
            </a:r>
          </a:p>
          <a:p>
            <a:r>
              <a:rPr lang="en-US" sz="1200" kern="1200" baseline="0" dirty="0">
                <a:solidFill>
                  <a:schemeClr val="tx1"/>
                </a:solidFill>
                <a:latin typeface="Arial" pitchFamily="-107" charset="0"/>
                <a:ea typeface="ＭＳ Ｐゴシック" pitchFamily="-107" charset="-128"/>
                <a:cs typeface="ＭＳ Ｐゴシック" pitchFamily="-107" charset="-128"/>
              </a:rPr>
              <a:t>verifying the user’s identity, the SSH server verifies the identity of the client</a:t>
            </a:r>
          </a:p>
          <a:p>
            <a:r>
              <a:rPr lang="en-US" sz="1200" kern="1200" baseline="0" dirty="0">
                <a:solidFill>
                  <a:schemeClr val="tx1"/>
                </a:solidFill>
                <a:latin typeface="Arial" pitchFamily="-107" charset="0"/>
                <a:ea typeface="ＭＳ Ｐゴシック" pitchFamily="-107" charset="-128"/>
                <a:cs typeface="ＭＳ Ｐゴシック" pitchFamily="-107" charset="-128"/>
              </a:rPr>
              <a:t>host—and then believes the host when it says the user has already authenticated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on the client side.</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203</a:t>
            </a:fld>
            <a:endParaRPr lang="en-AU" dirty="0"/>
          </a:p>
        </p:txBody>
      </p:sp>
    </p:spTree>
    <p:extLst>
      <p:ext uri="{BB962C8B-B14F-4D97-AF65-F5344CB8AC3E}">
        <p14:creationId xmlns:p14="http://schemas.microsoft.com/office/powerpoint/2010/main" val="319472964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The SSH Connection Protocol runs on top of the SSH Transport Layer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and assumes that a secure authentication connection is in use.  That secure authentication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referred to as a tunnel,  is used by the Connection Protocol to</a:t>
            </a:r>
          </a:p>
          <a:p>
            <a:r>
              <a:rPr lang="en-US" sz="1200" kern="1200" baseline="0" dirty="0">
                <a:solidFill>
                  <a:schemeClr val="tx1"/>
                </a:solidFill>
                <a:latin typeface="Arial" pitchFamily="-107" charset="0"/>
                <a:ea typeface="ＭＳ Ｐゴシック" pitchFamily="-107" charset="-128"/>
                <a:cs typeface="ＭＳ Ｐゴシック" pitchFamily="-107" charset="-128"/>
              </a:rPr>
              <a:t>multiplex a number of logical channels.</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All types of communication using SSH, such as a terminal</a:t>
            </a:r>
          </a:p>
          <a:p>
            <a:r>
              <a:rPr lang="en-US" sz="1200" kern="1200" baseline="0" dirty="0">
                <a:solidFill>
                  <a:schemeClr val="tx1"/>
                </a:solidFill>
                <a:latin typeface="Arial" pitchFamily="-107" charset="0"/>
                <a:ea typeface="ＭＳ Ｐゴシック" pitchFamily="-107" charset="-128"/>
                <a:cs typeface="ＭＳ Ｐゴシック" pitchFamily="-107" charset="-128"/>
              </a:rPr>
              <a:t>session, are supported using separate channels. Either side may open a channel. For</a:t>
            </a:r>
          </a:p>
          <a:p>
            <a:r>
              <a:rPr lang="en-US" sz="1200" kern="1200" baseline="0" dirty="0">
                <a:solidFill>
                  <a:schemeClr val="tx1"/>
                </a:solidFill>
                <a:latin typeface="Arial" pitchFamily="-107" charset="0"/>
                <a:ea typeface="ＭＳ Ｐゴシック" pitchFamily="-107" charset="-128"/>
                <a:cs typeface="ＭＳ Ｐゴシック" pitchFamily="-107" charset="-128"/>
              </a:rPr>
              <a:t> each channel, each side associates a unique channel number, which need not be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same on both ends. Channels are flow controlled using a window mechanism. No</a:t>
            </a:r>
          </a:p>
          <a:p>
            <a:r>
              <a:rPr lang="en-US" sz="1200" kern="1200" baseline="0" dirty="0">
                <a:solidFill>
                  <a:schemeClr val="tx1"/>
                </a:solidFill>
                <a:latin typeface="Arial" pitchFamily="-107" charset="0"/>
                <a:ea typeface="ＭＳ Ｐゴシック" pitchFamily="-107" charset="-128"/>
                <a:cs typeface="ＭＳ Ｐゴシック" pitchFamily="-107" charset="-128"/>
              </a:rPr>
              <a:t>data may be sent to a channel until a message is received to indicate that window</a:t>
            </a:r>
          </a:p>
          <a:p>
            <a:r>
              <a:rPr lang="en-US" sz="1200" kern="1200" baseline="0" dirty="0">
                <a:solidFill>
                  <a:schemeClr val="tx1"/>
                </a:solidFill>
                <a:latin typeface="Arial" pitchFamily="-107" charset="0"/>
                <a:ea typeface="ＭＳ Ｐゴシック" pitchFamily="-107" charset="-128"/>
                <a:cs typeface="ＭＳ Ｐゴシック" pitchFamily="-107" charset="-128"/>
              </a:rPr>
              <a:t>space is available.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The life of a channel progresses through three stages: opening a channel, data</a:t>
            </a:r>
          </a:p>
          <a:p>
            <a:r>
              <a:rPr lang="en-US" sz="1200" kern="1200" baseline="0" dirty="0">
                <a:solidFill>
                  <a:schemeClr val="tx1"/>
                </a:solidFill>
                <a:latin typeface="Arial" pitchFamily="-107" charset="0"/>
                <a:ea typeface="ＭＳ Ｐゴシック" pitchFamily="-107" charset="-128"/>
                <a:cs typeface="ＭＳ Ｐゴシック" pitchFamily="-107" charset="-128"/>
              </a:rPr>
              <a:t>transfer, and closing a channel.</a:t>
            </a:r>
          </a:p>
          <a:p>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204</a:t>
            </a:fld>
            <a:endParaRPr lang="en-AU" dirty="0"/>
          </a:p>
        </p:txBody>
      </p:sp>
    </p:spTree>
    <p:extLst>
      <p:ext uri="{BB962C8B-B14F-4D97-AF65-F5344CB8AC3E}">
        <p14:creationId xmlns:p14="http://schemas.microsoft.com/office/powerpoint/2010/main" val="209018548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Figure 6.11 provides an example of Connection Protocol Message</a:t>
            </a:r>
          </a:p>
          <a:p>
            <a:r>
              <a:rPr lang="en-US" sz="1200" kern="1200" baseline="0" dirty="0">
                <a:solidFill>
                  <a:schemeClr val="tx1"/>
                </a:solidFill>
                <a:latin typeface="Arial" pitchFamily="-107" charset="0"/>
                <a:ea typeface="ＭＳ Ｐゴシック" pitchFamily="-107" charset="-128"/>
                <a:cs typeface="ＭＳ Ｐゴシック" pitchFamily="-107" charset="-128"/>
              </a:rPr>
              <a:t>Exchange.</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205</a:t>
            </a:fld>
            <a:endParaRPr lang="en-AU" dirty="0"/>
          </a:p>
        </p:txBody>
      </p:sp>
    </p:spTree>
    <p:extLst>
      <p:ext uri="{BB962C8B-B14F-4D97-AF65-F5344CB8AC3E}">
        <p14:creationId xmlns:p14="http://schemas.microsoft.com/office/powerpoint/2010/main" val="24568548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Four channel types are recognized in the SSH Connection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The remote execution of a program. The program may be a shell,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such as file transfer or e-mail, a system command, or some built-in</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subsystem. Once a session channel is opened, subsequent requests are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start the remote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x11:  This refers to the X Window System, a computer software system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protocol that provides a graphical user interface (GUI) for networked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computers. X allows applications to run on a network server but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displayed on a desktop machine.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forwarded-tcpip:  This is remote port forwarding, as explained in the next</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direct-tcpip:  This is local port forwarding, as explained in the next subsection.</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206</a:t>
            </a:fld>
            <a:endParaRPr lang="en-AU" dirty="0"/>
          </a:p>
        </p:txBody>
      </p:sp>
    </p:spTree>
    <p:extLst>
      <p:ext uri="{BB962C8B-B14F-4D97-AF65-F5344CB8AC3E}">
        <p14:creationId xmlns:p14="http://schemas.microsoft.com/office/powerpoint/2010/main" val="7147290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 One of the most useful features of SSH is port forwarding. In essence,</a:t>
            </a:r>
          </a:p>
          <a:p>
            <a:r>
              <a:rPr lang="en-US" sz="1200" kern="1200" baseline="0" dirty="0">
                <a:solidFill>
                  <a:schemeClr val="tx1"/>
                </a:solidFill>
                <a:latin typeface="Arial" pitchFamily="-107" charset="0"/>
                <a:ea typeface="ＭＳ Ｐゴシック" pitchFamily="-107" charset="-128"/>
                <a:cs typeface="ＭＳ Ｐゴシック" pitchFamily="-107" charset="-128"/>
              </a:rPr>
              <a:t>port forwarding provides the ability to convert any insecure TCP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into a secure SSH connection. This is also referred to as SSH tunneling. We need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know what a port is in this context. A port  is an identifier of a user of TCP. So, any</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that runs on top of TCP has a port number. Incoming TCP traffic is delivered</a:t>
            </a:r>
          </a:p>
          <a:p>
            <a:r>
              <a:rPr lang="en-US" sz="1200" kern="1200" baseline="0" dirty="0">
                <a:solidFill>
                  <a:schemeClr val="tx1"/>
                </a:solidFill>
                <a:latin typeface="Arial" pitchFamily="-107" charset="0"/>
                <a:ea typeface="ＭＳ Ｐゴシック" pitchFamily="-107" charset="-128"/>
                <a:cs typeface="ＭＳ Ｐゴシック" pitchFamily="-107" charset="-128"/>
              </a:rPr>
              <a:t>to the appropriate application on the basis of the port number. An application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may employ multiple port numbers. For example, for the Simple Mail Transfer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(smtp), the server side generally listens on port 25, so an incoming SMTP</a:t>
            </a:r>
          </a:p>
          <a:p>
            <a:r>
              <a:rPr lang="en-US" sz="1200" kern="1200" baseline="0" dirty="0">
                <a:solidFill>
                  <a:schemeClr val="tx1"/>
                </a:solidFill>
                <a:latin typeface="Arial" pitchFamily="-107" charset="0"/>
                <a:ea typeface="ＭＳ Ｐゴシック" pitchFamily="-107" charset="-128"/>
                <a:cs typeface="ＭＳ Ｐゴシック" pitchFamily="-107" charset="-128"/>
              </a:rPr>
              <a:t>request uses TCP and addresses the data to destination port 25. TCP recognizes that</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is the SMTP server address and routes the data to the SMTP server application.</a:t>
            </a:r>
            <a:endParaRPr lang="en-US" dirty="0">
              <a:ea typeface="+mn-ea"/>
              <a:cs typeface="+mn-cs"/>
            </a:endParaRPr>
          </a:p>
        </p:txBody>
      </p:sp>
      <p:sp>
        <p:nvSpPr>
          <p:cNvPr id="63492" name="Slide Number Placeholder 3"/>
          <p:cNvSpPr>
            <a:spLocks noGrp="1"/>
          </p:cNvSpPr>
          <p:nvPr>
            <p:ph type="sldNum" sz="quarter" idx="5"/>
          </p:nvPr>
        </p:nvSpPr>
        <p:spPr>
          <a:noFill/>
        </p:spPr>
        <p:txBody>
          <a:bodyPr/>
          <a:lstStyle/>
          <a:p>
            <a:fld id="{B4F969E4-CFAB-5345-98A7-E901C600C1E5}" type="slidenum">
              <a:rPr lang="en-AU" smtClean="0">
                <a:latin typeface="Arial" pitchFamily="-84" charset="0"/>
              </a:rPr>
              <a:pPr/>
              <a:t>207</a:t>
            </a:fld>
            <a:endParaRPr lang="en-AU" dirty="0">
              <a:latin typeface="Arial" pitchFamily="-84" charset="0"/>
            </a:endParaRPr>
          </a:p>
        </p:txBody>
      </p:sp>
    </p:spTree>
    <p:extLst>
      <p:ext uri="{BB962C8B-B14F-4D97-AF65-F5344CB8AC3E}">
        <p14:creationId xmlns:p14="http://schemas.microsoft.com/office/powerpoint/2010/main" val="3320038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Figure 6.12 illustrates the basic concept behind port forwarding. We have a</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application that is identified by port number x  and a server application identified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port number y . At some point, the client application invokes the local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entity and requests a connection to the remote server on port y . The local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 entity negotiates a TCP connection with the remote TCP entity, such that the connection</a:t>
            </a:r>
          </a:p>
          <a:p>
            <a:r>
              <a:rPr lang="en-US" sz="1200" kern="1200" baseline="0" dirty="0">
                <a:solidFill>
                  <a:schemeClr val="tx1"/>
                </a:solidFill>
                <a:latin typeface="Arial" pitchFamily="-107" charset="0"/>
                <a:ea typeface="ＭＳ Ｐゴシック" pitchFamily="-107" charset="-128"/>
                <a:cs typeface="ＭＳ Ｐゴシック" pitchFamily="-107" charset="-128"/>
              </a:rPr>
              <a:t>links local port x  to remote port y .</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To secure this connection, SSH is configured so that the SSH Transport Layer</a:t>
            </a:r>
          </a:p>
          <a:p>
            <a:r>
              <a:rPr lang="en-US" sz="1200" kern="1200" baseline="0" dirty="0">
                <a:solidFill>
                  <a:schemeClr val="tx1"/>
                </a:solidFill>
                <a:latin typeface="Arial" pitchFamily="-107" charset="0"/>
                <a:ea typeface="ＭＳ Ｐゴシック" pitchFamily="-107" charset="-128"/>
                <a:cs typeface="ＭＳ Ｐゴシック" pitchFamily="-107" charset="-128"/>
              </a:rPr>
              <a:t>Protocol establishes a TCP connection between the SSH client and server entities,</a:t>
            </a:r>
          </a:p>
          <a:p>
            <a:r>
              <a:rPr lang="en-US" sz="1200" kern="1200" baseline="0" dirty="0">
                <a:solidFill>
                  <a:schemeClr val="tx1"/>
                </a:solidFill>
                <a:latin typeface="Arial" pitchFamily="-107" charset="0"/>
                <a:ea typeface="ＭＳ Ｐゴシック" pitchFamily="-107" charset="-128"/>
                <a:cs typeface="ＭＳ Ｐゴシック" pitchFamily="-107" charset="-128"/>
              </a:rPr>
              <a:t>with TCP port numbers a  and b , respectively. A secure SSH tunnel is established over</a:t>
            </a:r>
          </a:p>
          <a:p>
            <a:r>
              <a:rPr lang="en-US" sz="1200" kern="1200" baseline="0" dirty="0">
                <a:solidFill>
                  <a:schemeClr val="tx1"/>
                </a:solidFill>
                <a:latin typeface="Arial" pitchFamily="-107" charset="0"/>
                <a:ea typeface="ＭＳ Ｐゴシック" pitchFamily="-107" charset="-128"/>
                <a:cs typeface="ＭＳ Ｐゴシック" pitchFamily="-107" charset="-128"/>
              </a:rPr>
              <a:t>this TCP connection. Traffic from the client at port x  is redirected to the local SSH</a:t>
            </a:r>
          </a:p>
          <a:p>
            <a:r>
              <a:rPr lang="en-US" sz="1200" kern="1200" baseline="0" dirty="0">
                <a:solidFill>
                  <a:schemeClr val="tx1"/>
                </a:solidFill>
                <a:latin typeface="Arial" pitchFamily="-107" charset="0"/>
                <a:ea typeface="ＭＳ Ｐゴシック" pitchFamily="-107" charset="-128"/>
                <a:cs typeface="ＭＳ Ｐゴシック" pitchFamily="-107" charset="-128"/>
              </a:rPr>
              <a:t>entity and travels through the tunnel where the remote SSH entity delivers the data to</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server application on port y . Traffic in the other direction is similarly redirected.</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SSH supports two types of port forwarding: local forwarding and remote forwarding.</a:t>
            </a:r>
          </a:p>
          <a:p>
            <a:r>
              <a:rPr lang="en-US" sz="1200" kern="1200" baseline="0" dirty="0">
                <a:solidFill>
                  <a:schemeClr val="tx1"/>
                </a:solidFill>
                <a:latin typeface="Arial" pitchFamily="-107" charset="0"/>
                <a:ea typeface="ＭＳ Ｐゴシック" pitchFamily="-107" charset="-128"/>
                <a:cs typeface="ＭＳ Ｐゴシック" pitchFamily="-107" charset="-128"/>
              </a:rPr>
              <a:t>Local forwarding allows the client to set up a “hijacker” process. This will</a:t>
            </a:r>
          </a:p>
          <a:p>
            <a:r>
              <a:rPr lang="en-US" sz="1200" kern="1200" baseline="0" dirty="0">
                <a:solidFill>
                  <a:schemeClr val="tx1"/>
                </a:solidFill>
                <a:latin typeface="Arial" pitchFamily="-107" charset="0"/>
                <a:ea typeface="ＭＳ Ｐゴシック" pitchFamily="-107" charset="-128"/>
                <a:cs typeface="ＭＳ Ｐゴシック" pitchFamily="-107" charset="-128"/>
              </a:rPr>
              <a:t> intercept selected application-level traffic and redirect it from an unsecured TCP</a:t>
            </a:r>
          </a:p>
          <a:p>
            <a:r>
              <a:rPr lang="en-US" sz="1200" kern="1200" baseline="0" dirty="0">
                <a:solidFill>
                  <a:schemeClr val="tx1"/>
                </a:solidFill>
                <a:latin typeface="Arial" pitchFamily="-107" charset="0"/>
                <a:ea typeface="ＭＳ Ｐゴシック" pitchFamily="-107" charset="-128"/>
                <a:cs typeface="ＭＳ Ｐゴシック" pitchFamily="-107" charset="-128"/>
              </a:rPr>
              <a:t>connection to a secure SSH tunnel. SSH is configured to listen on selected ports.</a:t>
            </a:r>
          </a:p>
          <a:p>
            <a:r>
              <a:rPr lang="en-US" sz="1200" kern="1200" baseline="0" dirty="0">
                <a:solidFill>
                  <a:schemeClr val="tx1"/>
                </a:solidFill>
                <a:latin typeface="Arial" pitchFamily="-107" charset="0"/>
                <a:ea typeface="ＭＳ Ｐゴシック" pitchFamily="-107" charset="-128"/>
                <a:cs typeface="ＭＳ Ｐゴシック" pitchFamily="-107" charset="-128"/>
              </a:rPr>
              <a:t>SSH grabs all traffic using a selected port and sends it through an SSH tunnel. On</a:t>
            </a:r>
          </a:p>
          <a:p>
            <a:r>
              <a:rPr lang="en-US" sz="1200" kern="1200" baseline="0" dirty="0">
                <a:solidFill>
                  <a:schemeClr val="tx1"/>
                </a:solidFill>
                <a:latin typeface="Arial" pitchFamily="-107" charset="0"/>
                <a:ea typeface="ＭＳ Ｐゴシック" pitchFamily="-107" charset="-128"/>
                <a:cs typeface="ＭＳ Ｐゴシック" pitchFamily="-107" charset="-128"/>
              </a:rPr>
              <a:t>the other end, the SSH server sends the incoming traffic to the destination port dictated</a:t>
            </a:r>
          </a:p>
          <a:p>
            <a:r>
              <a:rPr lang="en-US" sz="1200" kern="1200" baseline="0" dirty="0">
                <a:solidFill>
                  <a:schemeClr val="tx1"/>
                </a:solidFill>
                <a:latin typeface="Arial" pitchFamily="-107" charset="0"/>
                <a:ea typeface="ＭＳ Ｐゴシック" pitchFamily="-107" charset="-128"/>
                <a:cs typeface="ＭＳ Ｐゴシック" pitchFamily="-107" charset="-128"/>
              </a:rPr>
              <a:t>by the client application.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With remote forwarding,  the user’s SSH client acts on the server’s behalf.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client receives traffic with a given destination port number, places the traffic on the</a:t>
            </a:r>
          </a:p>
          <a:p>
            <a:r>
              <a:rPr lang="en-US" sz="1200" kern="1200" baseline="0" dirty="0">
                <a:solidFill>
                  <a:schemeClr val="tx1"/>
                </a:solidFill>
                <a:latin typeface="Arial" pitchFamily="-107" charset="0"/>
                <a:ea typeface="ＭＳ Ｐゴシック" pitchFamily="-107" charset="-128"/>
                <a:cs typeface="ＭＳ Ｐゴシック" pitchFamily="-107" charset="-128"/>
              </a:rPr>
              <a:t>correct port and sends it to the destination the user chooses. A typical example of</a:t>
            </a:r>
          </a:p>
          <a:p>
            <a:r>
              <a:rPr lang="en-US" sz="1200" kern="1200" baseline="0" dirty="0">
                <a:solidFill>
                  <a:schemeClr val="tx1"/>
                </a:solidFill>
                <a:latin typeface="Arial" pitchFamily="-107" charset="0"/>
                <a:ea typeface="ＭＳ Ｐゴシック" pitchFamily="-107" charset="-128"/>
                <a:cs typeface="ＭＳ Ｐゴシック" pitchFamily="-107" charset="-128"/>
              </a:rPr>
              <a:t>remote forwarding is the following. You wish to access a server at work from your</a:t>
            </a:r>
          </a:p>
          <a:p>
            <a:r>
              <a:rPr lang="en-US" sz="1200" kern="1200" baseline="0" dirty="0">
                <a:solidFill>
                  <a:schemeClr val="tx1"/>
                </a:solidFill>
                <a:latin typeface="Arial" pitchFamily="-107" charset="0"/>
                <a:ea typeface="ＭＳ Ｐゴシック" pitchFamily="-107" charset="-128"/>
                <a:cs typeface="ＭＳ Ｐゴシック" pitchFamily="-107" charset="-128"/>
              </a:rPr>
              <a:t>home computer. Because the work server is behind a firewall, it will not accept an</a:t>
            </a:r>
          </a:p>
          <a:p>
            <a:r>
              <a:rPr lang="en-US" sz="1200" kern="1200" baseline="0" dirty="0">
                <a:solidFill>
                  <a:schemeClr val="tx1"/>
                </a:solidFill>
                <a:latin typeface="Arial" pitchFamily="-107" charset="0"/>
                <a:ea typeface="ＭＳ Ｐゴシック" pitchFamily="-107" charset="-128"/>
                <a:cs typeface="ＭＳ Ｐゴシック" pitchFamily="-107" charset="-128"/>
              </a:rPr>
              <a:t>SSH request from your home computer. However, from work you can set up an</a:t>
            </a:r>
          </a:p>
          <a:p>
            <a:r>
              <a:rPr lang="en-US" sz="1200" kern="1200" baseline="0" dirty="0">
                <a:solidFill>
                  <a:schemeClr val="tx1"/>
                </a:solidFill>
                <a:latin typeface="Arial" pitchFamily="-107" charset="0"/>
                <a:ea typeface="ＭＳ Ｐゴシック" pitchFamily="-107" charset="-128"/>
                <a:cs typeface="ＭＳ Ｐゴシック" pitchFamily="-107" charset="-128"/>
              </a:rPr>
              <a:t>SSH tunnel using remote forwarding.</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208</a:t>
            </a:fld>
            <a:endParaRPr lang="en-AU" dirty="0"/>
          </a:p>
        </p:txBody>
      </p:sp>
    </p:spTree>
    <p:extLst>
      <p:ext uri="{BB962C8B-B14F-4D97-AF65-F5344CB8AC3E}">
        <p14:creationId xmlns:p14="http://schemas.microsoft.com/office/powerpoint/2010/main" val="33181913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404227B-0D45-634C-B0F1-92C4B4963907}" type="slidenum">
              <a:rPr lang="en-AU">
                <a:latin typeface="Arial" pitchFamily="-84" charset="0"/>
              </a:rPr>
              <a:pPr/>
              <a:t>209</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6 summary.</a:t>
            </a:r>
          </a:p>
        </p:txBody>
      </p:sp>
    </p:spTree>
    <p:extLst>
      <p:ext uri="{BB962C8B-B14F-4D97-AF65-F5344CB8AC3E}">
        <p14:creationId xmlns:p14="http://schemas.microsoft.com/office/powerpoint/2010/main" val="2124679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011F3F1D-B589-A248-AC5A-025B71A77324}" type="slidenum">
              <a:rPr lang="en-AU">
                <a:latin typeface="Arial" pitchFamily="-1" charset="0"/>
              </a:rPr>
              <a:pPr/>
              <a:t>21</a:t>
            </a:fld>
            <a:endParaRPr lang="en-AU" dirty="0">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authentication service is concerned with assuring that a communication is</a:t>
            </a:r>
          </a:p>
          <a:p>
            <a:r>
              <a:rPr lang="en-US" dirty="0">
                <a:latin typeface="Arial" pitchFamily="-1" charset="0"/>
                <a:ea typeface="ＭＳ Ｐゴシック" pitchFamily="-1" charset="-128"/>
                <a:cs typeface="ＭＳ Ｐゴシック" pitchFamily="-1" charset="-128"/>
              </a:rPr>
              <a:t>authentic. In the case of a single message, such as a warning or alarm signal, the</a:t>
            </a:r>
          </a:p>
          <a:p>
            <a:r>
              <a:rPr lang="en-US" dirty="0">
                <a:latin typeface="Arial" pitchFamily="-1" charset="0"/>
                <a:ea typeface="ＭＳ Ｐゴシック" pitchFamily="-1" charset="-128"/>
                <a:cs typeface="ＭＳ Ｐゴシック" pitchFamily="-1" charset="-128"/>
              </a:rPr>
              <a:t>function of the authentication service is to assure the recipient that the message</a:t>
            </a:r>
          </a:p>
          <a:p>
            <a:r>
              <a:rPr lang="en-US" dirty="0">
                <a:latin typeface="Arial" pitchFamily="-1" charset="0"/>
                <a:ea typeface="ＭＳ Ｐゴシック" pitchFamily="-1" charset="-128"/>
                <a:cs typeface="ＭＳ Ｐゴシック" pitchFamily="-1" charset="-128"/>
              </a:rPr>
              <a:t>is from the source that it claims to be from. In the case of an ongoing interaction,</a:t>
            </a:r>
          </a:p>
          <a:p>
            <a:r>
              <a:rPr lang="en-US" dirty="0">
                <a:latin typeface="Arial" pitchFamily="-1" charset="0"/>
                <a:ea typeface="ＭＳ Ｐゴシック" pitchFamily="-1" charset="-128"/>
                <a:cs typeface="ＭＳ Ｐゴシック" pitchFamily="-1" charset="-128"/>
              </a:rPr>
              <a:t>such as the connection of a terminal to a host, two aspects are involved. First,</a:t>
            </a:r>
          </a:p>
          <a:p>
            <a:r>
              <a:rPr lang="en-US" dirty="0">
                <a:latin typeface="Arial" pitchFamily="-1" charset="0"/>
                <a:ea typeface="ＭＳ Ｐゴシック" pitchFamily="-1" charset="-128"/>
                <a:cs typeface="ＭＳ Ｐゴシック" pitchFamily="-1" charset="-128"/>
              </a:rPr>
              <a:t>at the time of connection initiation, the service assures that the two entities are</a:t>
            </a:r>
          </a:p>
          <a:p>
            <a:r>
              <a:rPr lang="en-US" dirty="0">
                <a:latin typeface="Arial" pitchFamily="-1" charset="0"/>
                <a:ea typeface="ＭＳ Ｐゴシック" pitchFamily="-1" charset="-128"/>
                <a:cs typeface="ＭＳ Ｐゴシック" pitchFamily="-1" charset="-128"/>
              </a:rPr>
              <a:t>authentic, that is, that each is the entity that it claims to be. Second, the service</a:t>
            </a:r>
          </a:p>
          <a:p>
            <a:r>
              <a:rPr lang="en-US" dirty="0">
                <a:latin typeface="Arial" pitchFamily="-1" charset="0"/>
                <a:ea typeface="ＭＳ Ｐゴシック" pitchFamily="-1" charset="-128"/>
                <a:cs typeface="ＭＳ Ｐゴシック" pitchFamily="-1" charset="-128"/>
              </a:rPr>
              <a:t>must assure that the connection is not interfered with in such a way that a third</a:t>
            </a:r>
          </a:p>
          <a:p>
            <a:r>
              <a:rPr lang="en-US" dirty="0">
                <a:latin typeface="Arial" pitchFamily="-1" charset="0"/>
                <a:ea typeface="ＭＳ Ｐゴシック" pitchFamily="-1" charset="-128"/>
                <a:cs typeface="ＭＳ Ｐゴシック" pitchFamily="-1" charset="-128"/>
              </a:rPr>
              <a:t>party can masquerade as one of the two legitimate parties for the purposes of</a:t>
            </a:r>
          </a:p>
          <a:p>
            <a:r>
              <a:rPr lang="en-US" dirty="0">
                <a:latin typeface="Arial" pitchFamily="-1" charset="0"/>
                <a:ea typeface="ＭＳ Ｐゴシック" pitchFamily="-1" charset="-128"/>
                <a:cs typeface="ＭＳ Ｐゴシック" pitchFamily="-1" charset="-128"/>
              </a:rPr>
              <a:t>unauthorized transmission or reception.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Two specific authentication services are defined in X.800:</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Peer entity authentication:  Provides for the corroboration of the identity</a:t>
            </a:r>
          </a:p>
          <a:p>
            <a:r>
              <a:rPr lang="en-US" dirty="0">
                <a:latin typeface="Arial" pitchFamily="-1" charset="0"/>
                <a:ea typeface="ＭＳ Ｐゴシック" pitchFamily="-1" charset="-128"/>
                <a:cs typeface="ＭＳ Ｐゴシック" pitchFamily="-1" charset="-128"/>
              </a:rPr>
              <a:t>of a peer entity in an association. Two entities are considered peers if they</a:t>
            </a:r>
          </a:p>
          <a:p>
            <a:r>
              <a:rPr lang="en-US" dirty="0">
                <a:latin typeface="Arial" pitchFamily="-1" charset="0"/>
                <a:ea typeface="ＭＳ Ｐゴシック" pitchFamily="-1" charset="-128"/>
                <a:cs typeface="ＭＳ Ｐゴシック" pitchFamily="-1" charset="-128"/>
              </a:rPr>
              <a:t>implement to same protocol in different systems; for example two TCP modules</a:t>
            </a:r>
          </a:p>
          <a:p>
            <a:r>
              <a:rPr lang="en-US" dirty="0">
                <a:latin typeface="Arial" pitchFamily="-1" charset="0"/>
                <a:ea typeface="ＭＳ Ｐゴシック" pitchFamily="-1" charset="-128"/>
                <a:cs typeface="ＭＳ Ｐゴシック" pitchFamily="-1" charset="-128"/>
              </a:rPr>
              <a:t>in two communicating systems. Peer entity authentication is provided for</a:t>
            </a:r>
          </a:p>
          <a:p>
            <a:r>
              <a:rPr lang="en-US" dirty="0">
                <a:latin typeface="Arial" pitchFamily="-1" charset="0"/>
                <a:ea typeface="ＭＳ Ｐゴシック" pitchFamily="-1" charset="-128"/>
                <a:cs typeface="ＭＳ Ｐゴシック" pitchFamily="-1" charset="-128"/>
              </a:rPr>
              <a:t>use at the establishment of, or at times during the data transfer phase of, a</a:t>
            </a:r>
          </a:p>
          <a:p>
            <a:r>
              <a:rPr lang="en-US" dirty="0">
                <a:latin typeface="Arial" pitchFamily="-1" charset="0"/>
                <a:ea typeface="ＭＳ Ｐゴシック" pitchFamily="-1" charset="-128"/>
                <a:cs typeface="ＭＳ Ｐゴシック" pitchFamily="-1" charset="-128"/>
              </a:rPr>
              <a:t>connection. It attempts to provide confidence that an entity is not performing</a:t>
            </a:r>
          </a:p>
          <a:p>
            <a:r>
              <a:rPr lang="en-US" dirty="0">
                <a:latin typeface="Arial" pitchFamily="-1" charset="0"/>
                <a:ea typeface="ＭＳ Ｐゴシック" pitchFamily="-1" charset="-128"/>
                <a:cs typeface="ＭＳ Ｐゴシック" pitchFamily="-1" charset="-128"/>
              </a:rPr>
              <a:t>either a masquerade or an unauthorized replay of a previous connection.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Data origin authentication:  Provides for the corroboration of the source of a</a:t>
            </a:r>
          </a:p>
          <a:p>
            <a:r>
              <a:rPr lang="en-US" dirty="0">
                <a:latin typeface="Arial" pitchFamily="-1" charset="0"/>
                <a:ea typeface="ＭＳ Ｐゴシック" pitchFamily="-1" charset="-128"/>
                <a:cs typeface="ＭＳ Ｐゴシック" pitchFamily="-1" charset="-128"/>
              </a:rPr>
              <a:t>data unit. It does not provide protection against the duplication or modification</a:t>
            </a:r>
          </a:p>
          <a:p>
            <a:r>
              <a:rPr lang="en-US" dirty="0">
                <a:latin typeface="Arial" pitchFamily="-1" charset="0"/>
                <a:ea typeface="ＭＳ Ｐゴシック" pitchFamily="-1" charset="-128"/>
                <a:cs typeface="ＭＳ Ｐゴシック" pitchFamily="-1" charset="-128"/>
              </a:rPr>
              <a:t>of data units. This type of service supports applications like electronic mail,</a:t>
            </a:r>
          </a:p>
          <a:p>
            <a:r>
              <a:rPr lang="en-US" dirty="0">
                <a:latin typeface="Arial" pitchFamily="-1" charset="0"/>
                <a:ea typeface="ＭＳ Ｐゴシック" pitchFamily="-1" charset="-128"/>
                <a:cs typeface="ＭＳ Ｐゴシック" pitchFamily="-1" charset="-128"/>
              </a:rPr>
              <a:t>where there are no prior interactions between the communicating entities.</a:t>
            </a:r>
            <a:endParaRPr lang="en-US" dirty="0">
              <a:solidFill>
                <a:srgbClr val="0000FF"/>
              </a:solidFill>
              <a:latin typeface="Arial" pitchFamily="-1" charset="0"/>
              <a:ea typeface="Arial" pitchFamily="-1" charset="0"/>
              <a:cs typeface="Arial" pitchFamily="-1"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Four channel types are recognized in the SSH Connection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The remote execution of a program. The program may be a shell,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such as file transfer or e-mail, a system command, or some built-in</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subsystem. Once a session channel is opened, subsequent requests are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start the remote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x11:  This refers to the X Window System, a computer software system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protocol that provides a graphical user interface (GUI) for networked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computers. X allows applications to run on a network server but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displayed on a desktop machine.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forwarded-tcpip:  This is remote port forwarding, as explained in the next</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direct-tcpip:  This is local port forwarding, as explained in the next subsection.</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210</a:t>
            </a:fld>
            <a:endParaRPr lang="en-AU" dirty="0"/>
          </a:p>
        </p:txBody>
      </p:sp>
    </p:spTree>
    <p:extLst>
      <p:ext uri="{BB962C8B-B14F-4D97-AF65-F5344CB8AC3E}">
        <p14:creationId xmlns:p14="http://schemas.microsoft.com/office/powerpoint/2010/main" val="346102285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ＭＳ Ｐゴシック" pitchFamily="-107" charset="-128"/>
                <a:cs typeface="ＭＳ Ｐゴシック" pitchFamily="-107" charset="-128"/>
              </a:rPr>
              <a:t>Four channel types are recognized in the SSH Connection Protocol</a:t>
            </a:r>
          </a:p>
          <a:p>
            <a:r>
              <a:rPr lang="en-US" sz="1200" kern="1200" baseline="0" dirty="0">
                <a:solidFill>
                  <a:schemeClr val="tx1"/>
                </a:solidFill>
                <a:latin typeface="Arial" pitchFamily="-107" charset="0"/>
                <a:ea typeface="ＭＳ Ｐゴシック" pitchFamily="-107" charset="-128"/>
                <a:cs typeface="ＭＳ Ｐゴシック" pitchFamily="-107" charset="-128"/>
              </a:rPr>
              <a:t>specification.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session:  The remote execution of a program. The program may be a shell, an</a:t>
            </a:r>
          </a:p>
          <a:p>
            <a:r>
              <a:rPr lang="en-US" sz="1200" kern="1200" baseline="0" dirty="0">
                <a:solidFill>
                  <a:schemeClr val="tx1"/>
                </a:solidFill>
                <a:latin typeface="Arial" pitchFamily="-107" charset="0"/>
                <a:ea typeface="ＭＳ Ｐゴシック" pitchFamily="-107" charset="-128"/>
                <a:cs typeface="ＭＳ Ｐゴシック" pitchFamily="-107" charset="-128"/>
              </a:rPr>
              <a:t>application such as file transfer or e-mail, a system command, or some built-in</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subsystem. Once a session channel is opened, subsequent requests are used to</a:t>
            </a:r>
          </a:p>
          <a:p>
            <a:r>
              <a:rPr lang="en-US" sz="1200" kern="1200" baseline="0" dirty="0">
                <a:solidFill>
                  <a:schemeClr val="tx1"/>
                </a:solidFill>
                <a:latin typeface="Arial" pitchFamily="-107" charset="0"/>
                <a:ea typeface="ＭＳ Ｐゴシック" pitchFamily="-107" charset="-128"/>
                <a:cs typeface="ＭＳ Ｐゴシック" pitchFamily="-107" charset="-128"/>
              </a:rPr>
              <a:t>start the remote program.</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x11:  This refers to the X Window System, a computer software system and</a:t>
            </a:r>
          </a:p>
          <a:p>
            <a:r>
              <a:rPr lang="en-US" sz="1200" kern="1200" baseline="0" dirty="0">
                <a:solidFill>
                  <a:schemeClr val="tx1"/>
                </a:solidFill>
                <a:latin typeface="Arial" pitchFamily="-107" charset="0"/>
                <a:ea typeface="ＭＳ Ｐゴシック" pitchFamily="-107" charset="-128"/>
                <a:cs typeface="ＭＳ Ｐゴシック" pitchFamily="-107" charset="-128"/>
              </a:rPr>
              <a:t>network protocol that provides a graphical user interface (GUI) for networked</a:t>
            </a:r>
          </a:p>
          <a:p>
            <a:r>
              <a:rPr lang="en-US" sz="1200" kern="1200" baseline="0" dirty="0">
                <a:solidFill>
                  <a:schemeClr val="tx1"/>
                </a:solidFill>
                <a:latin typeface="Arial" pitchFamily="-107" charset="0"/>
                <a:ea typeface="ＭＳ Ｐゴシック" pitchFamily="-107" charset="-128"/>
                <a:cs typeface="ＭＳ Ｐゴシック" pitchFamily="-107" charset="-128"/>
              </a:rPr>
              <a:t>computers. X allows applications to run on a network server but to be</a:t>
            </a:r>
          </a:p>
          <a:p>
            <a:r>
              <a:rPr lang="en-US" sz="1200" kern="1200" baseline="0" dirty="0">
                <a:solidFill>
                  <a:schemeClr val="tx1"/>
                </a:solidFill>
                <a:latin typeface="Arial" pitchFamily="-107" charset="0"/>
                <a:ea typeface="ＭＳ Ｐゴシック" pitchFamily="-107" charset="-128"/>
                <a:cs typeface="ＭＳ Ｐゴシック" pitchFamily="-107" charset="-128"/>
              </a:rPr>
              <a:t>displayed on a desktop machine.</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forwarded-tcpip:  This is remote port forwarding, as explained in the next</a:t>
            </a:r>
          </a:p>
          <a:p>
            <a:r>
              <a:rPr lang="en-US" sz="1200" kern="1200" baseline="0" dirty="0">
                <a:solidFill>
                  <a:schemeClr val="tx1"/>
                </a:solidFill>
                <a:latin typeface="Arial" pitchFamily="-107" charset="0"/>
                <a:ea typeface="ＭＳ Ｐゴシック" pitchFamily="-107" charset="-128"/>
                <a:cs typeface="ＭＳ Ｐゴシック" pitchFamily="-107" charset="-128"/>
              </a:rPr>
              <a:t>subsection.</a:t>
            </a:r>
          </a:p>
          <a:p>
            <a:endParaRPr lang="en-US" sz="1200" kern="1200" baseline="0" dirty="0">
              <a:solidFill>
                <a:schemeClr val="tx1"/>
              </a:solidFill>
              <a:latin typeface="Arial" pitchFamily="-107" charset="0"/>
              <a:ea typeface="ＭＳ Ｐゴシック" pitchFamily="-107" charset="-128"/>
              <a:cs typeface="ＭＳ Ｐゴシック" pitchFamily="-107" charset="-128"/>
            </a:endParaRPr>
          </a:p>
          <a:p>
            <a:r>
              <a:rPr lang="en-US" sz="1200" kern="1200" baseline="0" dirty="0">
                <a:solidFill>
                  <a:schemeClr val="tx1"/>
                </a:solidFill>
                <a:latin typeface="Arial" pitchFamily="-107" charset="0"/>
                <a:ea typeface="ＭＳ Ｐゴシック" pitchFamily="-107" charset="-128"/>
                <a:cs typeface="ＭＳ Ｐゴシック" pitchFamily="-107" charset="-128"/>
              </a:rPr>
              <a:t>• direct-tcpip:  This is local port forwarding, as explained in the next subsection.</a:t>
            </a:r>
            <a:endParaRPr lang="en-US" dirty="0"/>
          </a:p>
        </p:txBody>
      </p:sp>
      <p:sp>
        <p:nvSpPr>
          <p:cNvPr id="4" name="Slide Number Placeholder 3"/>
          <p:cNvSpPr>
            <a:spLocks noGrp="1"/>
          </p:cNvSpPr>
          <p:nvPr>
            <p:ph type="sldNum" sz="quarter" idx="10"/>
          </p:nvPr>
        </p:nvSpPr>
        <p:spPr/>
        <p:txBody>
          <a:bodyPr/>
          <a:lstStyle/>
          <a:p>
            <a:pPr>
              <a:defRPr/>
            </a:pPr>
            <a:fld id="{CB959BEF-6AC3-7540-A43C-A7798D3FCAAB}" type="slidenum">
              <a:rPr lang="en-AU" smtClean="0"/>
              <a:pPr>
                <a:defRPr/>
              </a:pPr>
              <a:t>211</a:t>
            </a:fld>
            <a:endParaRPr lang="en-AU" dirty="0"/>
          </a:p>
        </p:txBody>
      </p:sp>
    </p:spTree>
    <p:extLst>
      <p:ext uri="{BB962C8B-B14F-4D97-AF65-F5344CB8AC3E}">
        <p14:creationId xmlns:p14="http://schemas.microsoft.com/office/powerpoint/2010/main" val="353191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In the context of network security, access control is the ability to limit and control</a:t>
            </a:r>
          </a:p>
          <a:p>
            <a:r>
              <a:rPr lang="en-US" dirty="0">
                <a:latin typeface="Arial" pitchFamily="-1" charset="0"/>
                <a:ea typeface="ＭＳ Ｐゴシック" pitchFamily="-1" charset="-128"/>
                <a:cs typeface="ＭＳ Ｐゴシック" pitchFamily="-1" charset="-128"/>
              </a:rPr>
              <a:t>the access to host systems and applications via communications links. To achieve</a:t>
            </a:r>
          </a:p>
          <a:p>
            <a:r>
              <a:rPr lang="en-US" dirty="0">
                <a:latin typeface="Arial" pitchFamily="-1" charset="0"/>
                <a:ea typeface="ＭＳ Ｐゴシック" pitchFamily="-1" charset="-128"/>
                <a:cs typeface="ＭＳ Ｐゴシック" pitchFamily="-1" charset="-128"/>
              </a:rPr>
              <a:t>this, each entity trying to gain access must first be identified, or authenticated, so</a:t>
            </a:r>
          </a:p>
          <a:p>
            <a:r>
              <a:rPr lang="en-US" dirty="0">
                <a:latin typeface="Arial" pitchFamily="-1" charset="0"/>
                <a:ea typeface="ＭＳ Ｐゴシック" pitchFamily="-1" charset="-128"/>
                <a:cs typeface="ＭＳ Ｐゴシック" pitchFamily="-1" charset="-128"/>
              </a:rPr>
              <a:t>that access rights can be tailored to the individual.</a:t>
            </a:r>
          </a:p>
        </p:txBody>
      </p:sp>
      <p:sp>
        <p:nvSpPr>
          <p:cNvPr id="57348" name="Slide Number Placeholder 3"/>
          <p:cNvSpPr>
            <a:spLocks noGrp="1"/>
          </p:cNvSpPr>
          <p:nvPr>
            <p:ph type="sldNum" sz="quarter" idx="5"/>
          </p:nvPr>
        </p:nvSpPr>
        <p:spPr>
          <a:noFill/>
        </p:spPr>
        <p:txBody>
          <a:bodyPr/>
          <a:lstStyle/>
          <a:p>
            <a:fld id="{F7C6BD38-4819-7042-847F-AF1C98E2C12E}" type="slidenum">
              <a:rPr lang="en-AU" smtClean="0">
                <a:latin typeface="Arial" pitchFamily="-1" charset="0"/>
              </a:rPr>
              <a:pPr/>
              <a:t>22</a:t>
            </a:fld>
            <a:endParaRPr lang="en-AU" dirty="0">
              <a:latin typeface="Arial"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a:t> Confidentiality is the protection of transmitted data from passive attacks. With</a:t>
            </a:r>
          </a:p>
          <a:p>
            <a:pPr>
              <a:defRPr/>
            </a:pPr>
            <a:r>
              <a:rPr lang="en-US" dirty="0"/>
              <a:t>respect to the content of a data transmission, several levels of protection can be</a:t>
            </a:r>
          </a:p>
          <a:p>
            <a:pPr>
              <a:defRPr/>
            </a:pPr>
            <a:r>
              <a:rPr lang="en-US" dirty="0"/>
              <a:t>identified. The broadest service protects all user data transmitted between two</a:t>
            </a:r>
          </a:p>
          <a:p>
            <a:pPr>
              <a:defRPr/>
            </a:pPr>
            <a:r>
              <a:rPr lang="en-US" dirty="0"/>
              <a:t>users over a period of time. For example, when a TCP connection is set up between</a:t>
            </a:r>
          </a:p>
          <a:p>
            <a:pPr>
              <a:defRPr/>
            </a:pPr>
            <a:r>
              <a:rPr lang="en-US" dirty="0"/>
              <a:t>two systems, this broad protection prevents the release of any user data transmitted</a:t>
            </a:r>
          </a:p>
          <a:p>
            <a:pPr>
              <a:defRPr/>
            </a:pPr>
            <a:r>
              <a:rPr lang="en-US" dirty="0"/>
              <a:t>over the TCP connection. Narrower forms of this service can also be defined,</a:t>
            </a:r>
          </a:p>
          <a:p>
            <a:pPr>
              <a:defRPr/>
            </a:pPr>
            <a:r>
              <a:rPr lang="en-US" dirty="0"/>
              <a:t>including the protection of a single message or even specific fields within a message.</a:t>
            </a:r>
          </a:p>
          <a:p>
            <a:pPr>
              <a:defRPr/>
            </a:pPr>
            <a:r>
              <a:rPr lang="en-US" dirty="0"/>
              <a:t>These refinements are less useful than the broad approach and may even be more</a:t>
            </a:r>
          </a:p>
          <a:p>
            <a:pPr>
              <a:defRPr/>
            </a:pPr>
            <a:r>
              <a:rPr lang="en-US" dirty="0"/>
              <a:t>complex and expensive to implement.</a:t>
            </a:r>
          </a:p>
          <a:p>
            <a:pPr>
              <a:defRPr/>
            </a:pPr>
            <a:endParaRPr lang="en-US" dirty="0"/>
          </a:p>
          <a:p>
            <a:pPr>
              <a:defRPr/>
            </a:pPr>
            <a:r>
              <a:rPr lang="en-US" dirty="0"/>
              <a:t>The other aspect of confidentiality is the protection of traffic flow from analysis.</a:t>
            </a:r>
          </a:p>
          <a:p>
            <a:pPr>
              <a:defRPr/>
            </a:pPr>
            <a:r>
              <a:rPr lang="en-US" dirty="0"/>
              <a:t>This requires that an attacker not be able to observe the source and destination, frequency,</a:t>
            </a:r>
          </a:p>
          <a:p>
            <a:pPr>
              <a:defRPr/>
            </a:pPr>
            <a:r>
              <a:rPr lang="en-US" dirty="0"/>
              <a:t>length, or other characteristics of the traffic on a communications facility.</a:t>
            </a:r>
          </a:p>
        </p:txBody>
      </p:sp>
      <p:sp>
        <p:nvSpPr>
          <p:cNvPr id="59396" name="Slide Number Placeholder 3"/>
          <p:cNvSpPr>
            <a:spLocks noGrp="1"/>
          </p:cNvSpPr>
          <p:nvPr>
            <p:ph type="sldNum" sz="quarter" idx="5"/>
          </p:nvPr>
        </p:nvSpPr>
        <p:spPr>
          <a:noFill/>
        </p:spPr>
        <p:txBody>
          <a:bodyPr/>
          <a:lstStyle/>
          <a:p>
            <a:fld id="{CF2D6F4C-B4B5-7644-961A-A67DD654DBED}" type="slidenum">
              <a:rPr lang="en-AU" smtClean="0">
                <a:latin typeface="Arial" pitchFamily="-1" charset="0"/>
              </a:rPr>
              <a:pPr/>
              <a:t>23</a:t>
            </a:fld>
            <a:endParaRPr lang="en-AU" dirty="0">
              <a:latin typeface="Arial"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a:t> As with confidentiality, integrity can apply to a stream of messages, a single message,</a:t>
            </a:r>
          </a:p>
          <a:p>
            <a:pPr>
              <a:defRPr/>
            </a:pPr>
            <a:r>
              <a:rPr lang="en-US" dirty="0"/>
              <a:t>or selected fields within a message. Again, the most useful and straightforward</a:t>
            </a:r>
          </a:p>
          <a:p>
            <a:pPr>
              <a:defRPr/>
            </a:pPr>
            <a:r>
              <a:rPr lang="en-US" dirty="0"/>
              <a:t>approach is total stream protection.</a:t>
            </a:r>
          </a:p>
          <a:p>
            <a:pPr>
              <a:defRPr/>
            </a:pPr>
            <a:endParaRPr lang="en-US" dirty="0"/>
          </a:p>
          <a:p>
            <a:pPr>
              <a:defRPr/>
            </a:pPr>
            <a:r>
              <a:rPr lang="en-US" dirty="0"/>
              <a:t>A connection-oriented integrity service, one that deals with a stream of messages,</a:t>
            </a:r>
          </a:p>
          <a:p>
            <a:pPr>
              <a:defRPr/>
            </a:pPr>
            <a:r>
              <a:rPr lang="en-US" dirty="0"/>
              <a:t>assures that messages are received as sent with no duplication, insertion,</a:t>
            </a:r>
          </a:p>
          <a:p>
            <a:pPr>
              <a:defRPr/>
            </a:pPr>
            <a:r>
              <a:rPr lang="en-US" dirty="0"/>
              <a:t>modification, reordering, or replays. The destruction of data is also covered under</a:t>
            </a:r>
          </a:p>
          <a:p>
            <a:pPr>
              <a:defRPr/>
            </a:pPr>
            <a:r>
              <a:rPr lang="en-US" dirty="0"/>
              <a:t>this service. Thus, the connection-oriented integrity service addresses both message</a:t>
            </a:r>
          </a:p>
          <a:p>
            <a:pPr>
              <a:defRPr/>
            </a:pPr>
            <a:r>
              <a:rPr lang="en-US" dirty="0"/>
              <a:t>stream modification and denial of service. On the other hand, a connectionless integrity</a:t>
            </a:r>
          </a:p>
          <a:p>
            <a:pPr>
              <a:defRPr/>
            </a:pPr>
            <a:r>
              <a:rPr lang="en-US" dirty="0"/>
              <a:t>service, one that deals with individual messages without regard to any larger</a:t>
            </a:r>
          </a:p>
          <a:p>
            <a:pPr>
              <a:defRPr/>
            </a:pPr>
            <a:r>
              <a:rPr lang="en-US" dirty="0"/>
              <a:t>context, generally provides protection against message modification only.</a:t>
            </a:r>
          </a:p>
          <a:p>
            <a:pPr>
              <a:defRPr/>
            </a:pPr>
            <a:endParaRPr lang="en-US" dirty="0"/>
          </a:p>
          <a:p>
            <a:pPr>
              <a:defRPr/>
            </a:pPr>
            <a:r>
              <a:rPr lang="en-US" dirty="0"/>
              <a:t>We can make a distinction between service with and without recovery.</a:t>
            </a:r>
          </a:p>
          <a:p>
            <a:pPr>
              <a:defRPr/>
            </a:pPr>
            <a:r>
              <a:rPr lang="en-US" dirty="0"/>
              <a:t>Because the integrity service relates to active attacks, we are concerned with detection</a:t>
            </a:r>
          </a:p>
          <a:p>
            <a:pPr>
              <a:defRPr/>
            </a:pPr>
            <a:r>
              <a:rPr lang="en-US" dirty="0"/>
              <a:t>rather than prevention. If a violation of integrity is detected, then the service</a:t>
            </a:r>
          </a:p>
          <a:p>
            <a:pPr>
              <a:defRPr/>
            </a:pPr>
            <a:r>
              <a:rPr lang="en-US" dirty="0"/>
              <a:t>may simply report this violation, and some other portion of software or human</a:t>
            </a:r>
          </a:p>
          <a:p>
            <a:pPr>
              <a:defRPr/>
            </a:pPr>
            <a:r>
              <a:rPr lang="en-US" dirty="0"/>
              <a:t>intervention is required to recover from the violation. Alternatively, there are</a:t>
            </a:r>
          </a:p>
          <a:p>
            <a:pPr>
              <a:defRPr/>
            </a:pPr>
            <a:r>
              <a:rPr lang="en-US" dirty="0"/>
              <a:t>mechanisms available to recover from the loss of integrity of data, as we will review</a:t>
            </a:r>
          </a:p>
          <a:p>
            <a:pPr>
              <a:defRPr/>
            </a:pPr>
            <a:r>
              <a:rPr lang="en-US" dirty="0"/>
              <a:t>subsequently. The incorporation of automated recovery mechanisms is, in general,</a:t>
            </a:r>
          </a:p>
          <a:p>
            <a:pPr>
              <a:defRPr/>
            </a:pPr>
            <a:r>
              <a:rPr lang="en-US" dirty="0"/>
              <a:t>the more attractive alternative.</a:t>
            </a:r>
          </a:p>
        </p:txBody>
      </p:sp>
      <p:sp>
        <p:nvSpPr>
          <p:cNvPr id="61444" name="Slide Number Placeholder 3"/>
          <p:cNvSpPr>
            <a:spLocks noGrp="1"/>
          </p:cNvSpPr>
          <p:nvPr>
            <p:ph type="sldNum" sz="quarter" idx="5"/>
          </p:nvPr>
        </p:nvSpPr>
        <p:spPr>
          <a:noFill/>
        </p:spPr>
        <p:txBody>
          <a:bodyPr/>
          <a:lstStyle/>
          <a:p>
            <a:fld id="{0BA6E834-723F-AA41-954F-3AC841D8E517}" type="slidenum">
              <a:rPr lang="en-AU" smtClean="0">
                <a:latin typeface="Arial" pitchFamily="-1" charset="0"/>
              </a:rPr>
              <a:pPr/>
              <a:t>24</a:t>
            </a:fld>
            <a:endParaRPr lang="en-AU" dirty="0">
              <a:latin typeface="Arial"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Nonrepudiation prevents either sender or receiver from denying a transmitted message.</a:t>
            </a:r>
          </a:p>
          <a:p>
            <a:r>
              <a:rPr lang="en-US" dirty="0">
                <a:latin typeface="Arial" pitchFamily="-1" charset="0"/>
                <a:ea typeface="ＭＳ Ｐゴシック" pitchFamily="-1" charset="-128"/>
                <a:cs typeface="ＭＳ Ｐゴシック" pitchFamily="-1" charset="-128"/>
              </a:rPr>
              <a:t>Thus, when a message is sent, the receiver can prove that the alleged sender in</a:t>
            </a:r>
          </a:p>
          <a:p>
            <a:r>
              <a:rPr lang="en-US" dirty="0">
                <a:latin typeface="Arial" pitchFamily="-1" charset="0"/>
                <a:ea typeface="ＭＳ Ｐゴシック" pitchFamily="-1" charset="-128"/>
                <a:cs typeface="ＭＳ Ｐゴシック" pitchFamily="-1" charset="-128"/>
              </a:rPr>
              <a:t>fact sent the message. Similarly, when a message is received, the sender can prove</a:t>
            </a:r>
          </a:p>
          <a:p>
            <a:r>
              <a:rPr lang="en-US" dirty="0">
                <a:latin typeface="Arial" pitchFamily="-1" charset="0"/>
                <a:ea typeface="ＭＳ Ｐゴシック" pitchFamily="-1" charset="-128"/>
                <a:cs typeface="ＭＳ Ｐゴシック" pitchFamily="-1" charset="-128"/>
              </a:rPr>
              <a:t>that the alleged receiver in fact received the message.</a:t>
            </a:r>
          </a:p>
        </p:txBody>
      </p:sp>
      <p:sp>
        <p:nvSpPr>
          <p:cNvPr id="63492" name="Slide Number Placeholder 3"/>
          <p:cNvSpPr>
            <a:spLocks noGrp="1"/>
          </p:cNvSpPr>
          <p:nvPr>
            <p:ph type="sldNum" sz="quarter" idx="5"/>
          </p:nvPr>
        </p:nvSpPr>
        <p:spPr>
          <a:noFill/>
        </p:spPr>
        <p:txBody>
          <a:bodyPr/>
          <a:lstStyle/>
          <a:p>
            <a:fld id="{DD1060AD-E45F-6A4E-A812-942E6DA02CC7}" type="slidenum">
              <a:rPr lang="en-AU" smtClean="0">
                <a:latin typeface="Arial" pitchFamily="-1" charset="0"/>
              </a:rPr>
              <a:pPr/>
              <a:t>25</a:t>
            </a:fld>
            <a:endParaRPr lang="en-AU" dirty="0">
              <a:latin typeface="Arial"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Both X.800 and RFC 4949 define availability  to be the property of a system or</a:t>
            </a:r>
          </a:p>
          <a:p>
            <a:r>
              <a:rPr lang="en-US" sz="1200" kern="1200" baseline="0" dirty="0">
                <a:solidFill>
                  <a:schemeClr val="tx1"/>
                </a:solidFill>
                <a:latin typeface="Arial" charset="0"/>
                <a:ea typeface="ＭＳ Ｐゴシック" charset="-128"/>
                <a:cs typeface="ＭＳ Ｐゴシック" charset="-128"/>
              </a:rPr>
              <a:t>a system resource being accessible and usable upon demand by an authorized</a:t>
            </a:r>
          </a:p>
          <a:p>
            <a:r>
              <a:rPr lang="en-US" sz="1200" kern="1200" baseline="0" dirty="0">
                <a:solidFill>
                  <a:schemeClr val="tx1"/>
                </a:solidFill>
                <a:latin typeface="Arial" charset="0"/>
                <a:ea typeface="ＭＳ Ｐゴシック" charset="-128"/>
                <a:cs typeface="ＭＳ Ｐゴシック" charset="-128"/>
              </a:rPr>
              <a:t>system entity, according to performance specifications for the system (i.e., a system</a:t>
            </a:r>
          </a:p>
          <a:p>
            <a:r>
              <a:rPr lang="en-US" sz="1200" kern="1200" baseline="0" dirty="0">
                <a:solidFill>
                  <a:schemeClr val="tx1"/>
                </a:solidFill>
                <a:latin typeface="Arial" charset="0"/>
                <a:ea typeface="ＭＳ Ｐゴシック" charset="-128"/>
                <a:cs typeface="ＭＳ Ｐゴシック" charset="-128"/>
              </a:rPr>
              <a:t>is available if it provides services according to the system design whenever</a:t>
            </a:r>
          </a:p>
          <a:p>
            <a:r>
              <a:rPr lang="en-US" sz="1200" kern="1200" baseline="0" dirty="0">
                <a:solidFill>
                  <a:schemeClr val="tx1"/>
                </a:solidFill>
                <a:latin typeface="Arial" charset="0"/>
                <a:ea typeface="ＭＳ Ｐゴシック" charset="-128"/>
                <a:cs typeface="ＭＳ Ｐゴシック" charset="-128"/>
              </a:rPr>
              <a:t>users request them). A variety of attacks can result in the loss of or reduction</a:t>
            </a:r>
          </a:p>
          <a:p>
            <a:r>
              <a:rPr lang="en-US" sz="1200" kern="1200" baseline="0" dirty="0">
                <a:solidFill>
                  <a:schemeClr val="tx1"/>
                </a:solidFill>
                <a:latin typeface="Arial" charset="0"/>
                <a:ea typeface="ＭＳ Ｐゴシック" charset="-128"/>
                <a:cs typeface="ＭＳ Ｐゴシック" charset="-128"/>
              </a:rPr>
              <a:t>in availability. Some of these attacks are amenable to automated countermeasures,</a:t>
            </a:r>
          </a:p>
          <a:p>
            <a:r>
              <a:rPr lang="en-US" sz="1200" kern="1200" baseline="0" dirty="0">
                <a:solidFill>
                  <a:schemeClr val="tx1"/>
                </a:solidFill>
                <a:latin typeface="Arial" charset="0"/>
                <a:ea typeface="ＭＳ Ｐゴシック" charset="-128"/>
                <a:cs typeface="ＭＳ Ｐゴシック" charset="-128"/>
              </a:rPr>
              <a:t>such as authentication and encryption, whereas others require some sort</a:t>
            </a:r>
          </a:p>
          <a:p>
            <a:r>
              <a:rPr lang="en-US" sz="1200" kern="1200" baseline="0" dirty="0">
                <a:solidFill>
                  <a:schemeClr val="tx1"/>
                </a:solidFill>
                <a:latin typeface="Arial" charset="0"/>
                <a:ea typeface="ＭＳ Ｐゴシック" charset="-128"/>
                <a:cs typeface="ＭＳ Ｐゴシック" charset="-128"/>
              </a:rPr>
              <a:t>of physical action to prevent or recover from loss of availability of elements of a</a:t>
            </a:r>
          </a:p>
          <a:p>
            <a:r>
              <a:rPr lang="en-US" sz="1200" kern="1200" baseline="0" dirty="0">
                <a:solidFill>
                  <a:schemeClr val="tx1"/>
                </a:solidFill>
                <a:latin typeface="Arial" charset="0"/>
                <a:ea typeface="ＭＳ Ｐゴシック" charset="-128"/>
                <a:cs typeface="ＭＳ Ｐゴシック" charset="-128"/>
              </a:rPr>
              <a:t>distributed system.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X.800 treats availability as a property to be associated with various security</a:t>
            </a:r>
          </a:p>
          <a:p>
            <a:r>
              <a:rPr lang="en-US" sz="1200" kern="1200" baseline="0" dirty="0">
                <a:solidFill>
                  <a:schemeClr val="tx1"/>
                </a:solidFill>
                <a:latin typeface="Arial" charset="0"/>
                <a:ea typeface="ＭＳ Ｐゴシック" charset="-128"/>
                <a:cs typeface="ＭＳ Ｐゴシック" charset="-128"/>
              </a:rPr>
              <a:t>services. However, it makes sense to call out specifically an availability service. An</a:t>
            </a:r>
          </a:p>
          <a:p>
            <a:r>
              <a:rPr lang="en-US" sz="1200" kern="1200" baseline="0" dirty="0">
                <a:solidFill>
                  <a:schemeClr val="tx1"/>
                </a:solidFill>
                <a:latin typeface="Arial" charset="0"/>
                <a:ea typeface="ＭＳ Ｐゴシック" charset="-128"/>
                <a:cs typeface="ＭＳ Ｐゴシック" charset="-128"/>
              </a:rPr>
              <a:t>availability service is one that protects a system to ensure its availability. This service</a:t>
            </a:r>
          </a:p>
          <a:p>
            <a:r>
              <a:rPr lang="en-US" sz="1200" kern="1200" baseline="0" dirty="0">
                <a:solidFill>
                  <a:schemeClr val="tx1"/>
                </a:solidFill>
                <a:latin typeface="Arial" charset="0"/>
                <a:ea typeface="ＭＳ Ｐゴシック" charset="-128"/>
                <a:cs typeface="ＭＳ Ｐゴシック" charset="-128"/>
              </a:rPr>
              <a:t>addresses the security concerns raised by denial-of-service attacks. It depends</a:t>
            </a:r>
          </a:p>
          <a:p>
            <a:r>
              <a:rPr lang="en-US" sz="1200" kern="1200" baseline="0" dirty="0">
                <a:solidFill>
                  <a:schemeClr val="tx1"/>
                </a:solidFill>
                <a:latin typeface="Arial" charset="0"/>
                <a:ea typeface="ＭＳ Ｐゴシック" charset="-128"/>
                <a:cs typeface="ＭＳ Ｐゴシック" charset="-128"/>
              </a:rPr>
              <a:t>on proper management and control of system resources and thus depends on access</a:t>
            </a:r>
          </a:p>
          <a:p>
            <a:r>
              <a:rPr lang="en-US" sz="1200" kern="1200" baseline="0" dirty="0">
                <a:solidFill>
                  <a:schemeClr val="tx1"/>
                </a:solidFill>
                <a:latin typeface="Arial" charset="0"/>
                <a:ea typeface="ＭＳ Ｐゴシック" charset="-128"/>
                <a:cs typeface="ＭＳ Ｐゴシック" charset="-128"/>
              </a:rPr>
              <a:t>control service and other security services.</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85075787-43E7-BB4D-8EF0-D4AA9275B0C1}" type="slidenum">
              <a:rPr lang="en-AU">
                <a:latin typeface="Arial" pitchFamily="-1" charset="0"/>
              </a:rPr>
              <a:pPr/>
              <a:t>27</a:t>
            </a:fld>
            <a:endParaRPr lang="en-AU" dirty="0">
              <a:latin typeface="Arial" pitchFamily="-1"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Table 1.3 lists the security mechanisms defined in X.800. The mechanisms are</a:t>
            </a:r>
          </a:p>
          <a:p>
            <a:r>
              <a:rPr lang="en-US" sz="1200" kern="1200" baseline="0" dirty="0">
                <a:solidFill>
                  <a:schemeClr val="tx1"/>
                </a:solidFill>
                <a:latin typeface="Arial" charset="0"/>
                <a:ea typeface="ＭＳ Ｐゴシック" charset="-128"/>
                <a:cs typeface="ＭＳ Ｐゴシック" charset="-128"/>
              </a:rPr>
              <a:t>divided into those that are implemented in a specific protocol layer, such as TCP</a:t>
            </a:r>
          </a:p>
          <a:p>
            <a:r>
              <a:rPr lang="en-US" sz="1200" kern="1200" baseline="0" dirty="0">
                <a:solidFill>
                  <a:schemeClr val="tx1"/>
                </a:solidFill>
                <a:latin typeface="Arial" charset="0"/>
                <a:ea typeface="ＭＳ Ｐゴシック" charset="-128"/>
                <a:cs typeface="ＭＳ Ｐゴシック" charset="-128"/>
              </a:rPr>
              <a:t>or an application-layer protocol, and those that are not specific to any particular</a:t>
            </a:r>
          </a:p>
          <a:p>
            <a:r>
              <a:rPr lang="en-US" sz="1200" kern="1200" baseline="0" dirty="0">
                <a:solidFill>
                  <a:schemeClr val="tx1"/>
                </a:solidFill>
                <a:latin typeface="Arial" charset="0"/>
                <a:ea typeface="ＭＳ Ｐゴシック" charset="-128"/>
                <a:cs typeface="ＭＳ Ｐゴシック" charset="-128"/>
              </a:rPr>
              <a:t>protocol layer or security service. These mechanisms will be covered in the</a:t>
            </a:r>
          </a:p>
          <a:p>
            <a:r>
              <a:rPr lang="en-US" sz="1200" kern="1200" baseline="0" dirty="0">
                <a:solidFill>
                  <a:schemeClr val="tx1"/>
                </a:solidFill>
                <a:latin typeface="Arial" charset="0"/>
                <a:ea typeface="ＭＳ Ｐゴシック" charset="-128"/>
                <a:cs typeface="ＭＳ Ｐゴシック" charset="-128"/>
              </a:rPr>
              <a:t>appropriate places in the book, so we do not elaborate now except to comment</a:t>
            </a:r>
          </a:p>
          <a:p>
            <a:r>
              <a:rPr lang="en-US" sz="1200" kern="1200" baseline="0" dirty="0">
                <a:solidFill>
                  <a:schemeClr val="tx1"/>
                </a:solidFill>
                <a:latin typeface="Arial" charset="0"/>
                <a:ea typeface="ＭＳ Ｐゴシック" charset="-128"/>
                <a:cs typeface="ＭＳ Ｐゴシック" charset="-128"/>
              </a:rPr>
              <a:t>on the definition of encipherment. X.800 distinguishes between reversible</a:t>
            </a:r>
          </a:p>
          <a:p>
            <a:r>
              <a:rPr lang="en-US" sz="1200" kern="1200" baseline="0" dirty="0">
                <a:solidFill>
                  <a:schemeClr val="tx1"/>
                </a:solidFill>
                <a:latin typeface="Arial" charset="0"/>
                <a:ea typeface="ＭＳ Ｐゴシック" charset="-128"/>
                <a:cs typeface="ＭＳ Ｐゴシック" charset="-128"/>
              </a:rPr>
              <a:t> encipherment mechanisms and irreversible encipherment mechanisms. A reversible</a:t>
            </a:r>
          </a:p>
          <a:p>
            <a:r>
              <a:rPr lang="en-US" sz="1200" kern="1200" baseline="0" dirty="0">
                <a:solidFill>
                  <a:schemeClr val="tx1"/>
                </a:solidFill>
                <a:latin typeface="Arial" charset="0"/>
                <a:ea typeface="ＭＳ Ｐゴシック" charset="-128"/>
                <a:cs typeface="ＭＳ Ｐゴシック" charset="-128"/>
              </a:rPr>
              <a:t>encipherment mechanism is simply an encryption algorithm that allows data to</a:t>
            </a:r>
          </a:p>
          <a:p>
            <a:r>
              <a:rPr lang="en-US" sz="1200" kern="1200" baseline="0" dirty="0">
                <a:solidFill>
                  <a:schemeClr val="tx1"/>
                </a:solidFill>
                <a:latin typeface="Arial" charset="0"/>
                <a:ea typeface="ＭＳ Ｐゴシック" charset="-128"/>
                <a:cs typeface="ＭＳ Ｐゴシック" charset="-128"/>
              </a:rPr>
              <a:t>be encrypted and subsequently decrypted. Irreversible encipherment mechanisms</a:t>
            </a:r>
          </a:p>
          <a:p>
            <a:r>
              <a:rPr lang="en-US" sz="1200" kern="1200" baseline="0" dirty="0">
                <a:solidFill>
                  <a:schemeClr val="tx1"/>
                </a:solidFill>
                <a:latin typeface="Arial" charset="0"/>
                <a:ea typeface="ＭＳ Ｐゴシック" charset="-128"/>
                <a:cs typeface="ＭＳ Ｐゴシック" charset="-128"/>
              </a:rPr>
              <a:t>include hash algorithms and message authentication codes, which are used in digital</a:t>
            </a:r>
          </a:p>
          <a:p>
            <a:r>
              <a:rPr lang="en-US" sz="1200" kern="1200" baseline="0" dirty="0">
                <a:solidFill>
                  <a:schemeClr val="tx1"/>
                </a:solidFill>
                <a:latin typeface="Arial" charset="0"/>
                <a:ea typeface="ＭＳ Ｐゴシック" charset="-128"/>
                <a:cs typeface="ＭＳ Ｐゴシック" charset="-128"/>
              </a:rPr>
              <a:t>signature and message authentication applications.</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p>
            <a:fld id="{D7A896FB-C67D-694F-AB19-4BF09E693C14}" type="slidenum">
              <a:rPr lang="en-AU">
                <a:latin typeface="Arial" pitchFamily="-1" charset="0"/>
              </a:rPr>
              <a:pPr/>
              <a:t>28</a:t>
            </a:fld>
            <a:endParaRPr lang="en-AU" dirty="0">
              <a:latin typeface="Arial" pitchFamily="-1"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A model for much of what we will be discussing is captured, in very general terms,</a:t>
            </a:r>
          </a:p>
          <a:p>
            <a:r>
              <a:rPr lang="en-US" sz="1200" kern="1200" baseline="0" dirty="0">
                <a:solidFill>
                  <a:schemeClr val="tx1"/>
                </a:solidFill>
                <a:latin typeface="Arial" charset="0"/>
                <a:ea typeface="ＭＳ Ｐゴシック" charset="-128"/>
                <a:cs typeface="ＭＳ Ｐゴシック" charset="-128"/>
              </a:rPr>
              <a:t>in Figure 1.2. A message is to be transferred from one party to another across some</a:t>
            </a:r>
          </a:p>
          <a:p>
            <a:r>
              <a:rPr lang="en-US" sz="1200" kern="1200" baseline="0" dirty="0">
                <a:solidFill>
                  <a:schemeClr val="tx1"/>
                </a:solidFill>
                <a:latin typeface="Arial" charset="0"/>
                <a:ea typeface="ＭＳ Ｐゴシック" charset="-128"/>
                <a:cs typeface="ＭＳ Ｐゴシック" charset="-128"/>
              </a:rPr>
              <a:t>sort of Internet service. The two parties, who are the principals  in this transaction,</a:t>
            </a:r>
          </a:p>
          <a:p>
            <a:r>
              <a:rPr lang="en-US" sz="1200" kern="1200" baseline="0" dirty="0">
                <a:solidFill>
                  <a:schemeClr val="tx1"/>
                </a:solidFill>
                <a:latin typeface="Arial" charset="0"/>
                <a:ea typeface="ＭＳ Ｐゴシック" charset="-128"/>
                <a:cs typeface="ＭＳ Ｐゴシック" charset="-128"/>
              </a:rPr>
              <a:t>must cooperate for the exchange to take place. A logical information channel is</a:t>
            </a:r>
          </a:p>
          <a:p>
            <a:r>
              <a:rPr lang="en-US" sz="1200" kern="1200" baseline="0" dirty="0">
                <a:solidFill>
                  <a:schemeClr val="tx1"/>
                </a:solidFill>
                <a:latin typeface="Arial" charset="0"/>
                <a:ea typeface="ＭＳ Ｐゴシック" charset="-128"/>
                <a:cs typeface="ＭＳ Ｐゴシック" charset="-128"/>
              </a:rPr>
              <a:t>established by defining a route through the Internet from source to destination</a:t>
            </a:r>
          </a:p>
          <a:p>
            <a:r>
              <a:rPr lang="en-US" sz="1200" kern="1200" baseline="0" dirty="0">
                <a:solidFill>
                  <a:schemeClr val="tx1"/>
                </a:solidFill>
                <a:latin typeface="Arial" charset="0"/>
                <a:ea typeface="ＭＳ Ｐゴシック" charset="-128"/>
                <a:cs typeface="ＭＳ Ｐゴシック" charset="-128"/>
              </a:rPr>
              <a:t>and by the cooperative use of communication protocols (e.g., TCP/IP) by the two</a:t>
            </a:r>
          </a:p>
          <a:p>
            <a:r>
              <a:rPr lang="en-US" sz="1200" kern="1200" baseline="0" dirty="0">
                <a:solidFill>
                  <a:schemeClr val="tx1"/>
                </a:solidFill>
                <a:latin typeface="Arial" charset="0"/>
                <a:ea typeface="ＭＳ Ｐゴシック" charset="-128"/>
                <a:cs typeface="ＭＳ Ｐゴシック" charset="-128"/>
              </a:rPr>
              <a:t>principals.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aspects come into play when it is necessary or desirable to protect the</a:t>
            </a:r>
          </a:p>
          <a:p>
            <a:r>
              <a:rPr lang="en-US" sz="1200" kern="1200" baseline="0" dirty="0">
                <a:solidFill>
                  <a:schemeClr val="tx1"/>
                </a:solidFill>
                <a:latin typeface="Arial" charset="0"/>
                <a:ea typeface="ＭＳ Ｐゴシック" charset="-128"/>
                <a:cs typeface="ＭＳ Ｐゴシック" charset="-128"/>
              </a:rPr>
              <a:t>information transmission from an opponent who may present a threat to confidentiality,</a:t>
            </a:r>
          </a:p>
          <a:p>
            <a:r>
              <a:rPr lang="en-US" sz="1200" kern="1200" baseline="0" dirty="0">
                <a:solidFill>
                  <a:schemeClr val="tx1"/>
                </a:solidFill>
                <a:latin typeface="Arial" charset="0"/>
                <a:ea typeface="ＭＳ Ｐゴシック" charset="-128"/>
                <a:cs typeface="ＭＳ Ｐゴシック" charset="-128"/>
              </a:rPr>
              <a:t>authenticity, and so on. All of the techniques for providing security have two</a:t>
            </a:r>
          </a:p>
          <a:p>
            <a:r>
              <a:rPr lang="en-US" sz="1200" kern="1200" baseline="0" dirty="0">
                <a:solidFill>
                  <a:schemeClr val="tx1"/>
                </a:solidFill>
                <a:latin typeface="Arial" charset="0"/>
                <a:ea typeface="ＭＳ Ｐゴシック" charset="-128"/>
                <a:cs typeface="ＭＳ Ｐゴシック" charset="-128"/>
              </a:rPr>
              <a:t>components: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A security-related transformation on the information to be sent. Examples</a:t>
            </a:r>
          </a:p>
          <a:p>
            <a:r>
              <a:rPr lang="en-US" sz="1200" kern="1200" baseline="0" dirty="0">
                <a:solidFill>
                  <a:schemeClr val="tx1"/>
                </a:solidFill>
                <a:latin typeface="Arial" charset="0"/>
                <a:ea typeface="ＭＳ Ｐゴシック" charset="-128"/>
                <a:cs typeface="ＭＳ Ｐゴシック" charset="-128"/>
              </a:rPr>
              <a:t>include the encryption of the message, which scrambles the message so that it</a:t>
            </a:r>
          </a:p>
          <a:p>
            <a:r>
              <a:rPr lang="en-US" sz="1200" kern="1200" baseline="0" dirty="0">
                <a:solidFill>
                  <a:schemeClr val="tx1"/>
                </a:solidFill>
                <a:latin typeface="Arial" charset="0"/>
                <a:ea typeface="ＭＳ Ｐゴシック" charset="-128"/>
                <a:cs typeface="ＭＳ Ｐゴシック" charset="-128"/>
              </a:rPr>
              <a:t> is unreadable by the opponent, and the addition of a code based on the contents</a:t>
            </a:r>
          </a:p>
          <a:p>
            <a:r>
              <a:rPr lang="en-US" sz="1200" kern="1200" baseline="0" dirty="0">
                <a:solidFill>
                  <a:schemeClr val="tx1"/>
                </a:solidFill>
                <a:latin typeface="Arial" charset="0"/>
                <a:ea typeface="ＭＳ Ｐゴシック" charset="-128"/>
                <a:cs typeface="ＭＳ Ｐゴシック" charset="-128"/>
              </a:rPr>
              <a:t>of the message, which can be used to verify the identity of the sender.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Some secret information shared by the two principals and, it is hoped,</a:t>
            </a:r>
          </a:p>
          <a:p>
            <a:r>
              <a:rPr lang="en-US" sz="1200" kern="1200" baseline="0" dirty="0">
                <a:solidFill>
                  <a:schemeClr val="tx1"/>
                </a:solidFill>
                <a:latin typeface="Arial" charset="0"/>
                <a:ea typeface="ＭＳ Ｐゴシック" charset="-128"/>
                <a:cs typeface="ＭＳ Ｐゴシック" charset="-128"/>
              </a:rPr>
              <a:t>unknown to the opponent. An example is an encryption key used in conjunction</a:t>
            </a:r>
          </a:p>
          <a:p>
            <a:r>
              <a:rPr lang="en-US" sz="1200" kern="1200" baseline="0" dirty="0">
                <a:solidFill>
                  <a:schemeClr val="tx1"/>
                </a:solidFill>
                <a:latin typeface="Arial" charset="0"/>
                <a:ea typeface="ＭＳ Ｐゴシック" charset="-128"/>
                <a:cs typeface="ＭＳ Ｐゴシック" charset="-128"/>
              </a:rPr>
              <a:t>with the transformation to scramble the message before transmission and</a:t>
            </a:r>
          </a:p>
          <a:p>
            <a:r>
              <a:rPr lang="en-US" sz="1200" kern="1200" baseline="0" dirty="0">
                <a:solidFill>
                  <a:schemeClr val="tx1"/>
                </a:solidFill>
                <a:latin typeface="Arial" charset="0"/>
                <a:ea typeface="ＭＳ Ｐゴシック" charset="-128"/>
                <a:cs typeface="ＭＳ Ｐゴシック" charset="-128"/>
              </a:rPr>
              <a:t>unscramble it on reception.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trusted third party may be needed to achieve secure transmission. For</a:t>
            </a:r>
          </a:p>
          <a:p>
            <a:r>
              <a:rPr lang="en-US" sz="1200" kern="1200" baseline="0" dirty="0">
                <a:solidFill>
                  <a:schemeClr val="tx1"/>
                </a:solidFill>
                <a:latin typeface="Arial" charset="0"/>
                <a:ea typeface="ＭＳ Ｐゴシック" charset="-128"/>
                <a:cs typeface="ＭＳ Ｐゴシック" charset="-128"/>
              </a:rPr>
              <a:t>example, a third party may be responsible for distributing the secret information</a:t>
            </a:r>
          </a:p>
          <a:p>
            <a:r>
              <a:rPr lang="en-US" sz="1200" kern="1200" baseline="0" dirty="0">
                <a:solidFill>
                  <a:schemeClr val="tx1"/>
                </a:solidFill>
                <a:latin typeface="Arial" charset="0"/>
                <a:ea typeface="ＭＳ Ｐゴシック" charset="-128"/>
                <a:cs typeface="ＭＳ Ｐゴシック" charset="-128"/>
              </a:rPr>
              <a:t>to the two principals while keeping it from any opponent. Or a third party may be</a:t>
            </a:r>
          </a:p>
          <a:p>
            <a:r>
              <a:rPr lang="en-US" sz="1200" kern="1200" baseline="0" dirty="0">
                <a:solidFill>
                  <a:schemeClr val="tx1"/>
                </a:solidFill>
                <a:latin typeface="Arial" charset="0"/>
                <a:ea typeface="ＭＳ Ｐゴシック" charset="-128"/>
                <a:cs typeface="ＭＳ Ｐゴシック" charset="-128"/>
              </a:rPr>
              <a:t>needed to arbitrate disputes between the two principals concerning the authenticity</a:t>
            </a:r>
          </a:p>
          <a:p>
            <a:r>
              <a:rPr lang="en-US" sz="1200" kern="1200" baseline="0" dirty="0">
                <a:solidFill>
                  <a:schemeClr val="tx1"/>
                </a:solidFill>
                <a:latin typeface="Arial" charset="0"/>
                <a:ea typeface="ＭＳ Ｐゴシック" charset="-128"/>
                <a:cs typeface="ＭＳ Ｐゴシック" charset="-128"/>
              </a:rPr>
              <a:t>of a message transmission.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general model shows that there are four basic tasks in designing a</a:t>
            </a:r>
          </a:p>
          <a:p>
            <a:r>
              <a:rPr lang="en-US" sz="1200" kern="1200" baseline="0" dirty="0">
                <a:solidFill>
                  <a:schemeClr val="tx1"/>
                </a:solidFill>
                <a:latin typeface="Arial" charset="0"/>
                <a:ea typeface="ＭＳ Ｐゴシック" charset="-128"/>
                <a:cs typeface="ＭＳ Ｐゴシック" charset="-128"/>
              </a:rPr>
              <a:t>particular security service: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Design an algorithm for performing the security-related transformation. The</a:t>
            </a:r>
          </a:p>
          <a:p>
            <a:r>
              <a:rPr lang="en-US" sz="1200" kern="1200" baseline="0" dirty="0">
                <a:solidFill>
                  <a:schemeClr val="tx1"/>
                </a:solidFill>
                <a:latin typeface="Arial" charset="0"/>
                <a:ea typeface="ＭＳ Ｐゴシック" charset="-128"/>
                <a:cs typeface="ＭＳ Ｐゴシック" charset="-128"/>
              </a:rPr>
              <a:t>algorithm should be such that an opponent cannot defeat its purpose.</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Generate the secret information to be used with the algorithm.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3.  Develop methods for the distribution and sharing of the secret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4.  Specify a protocol to be used by the two principals that make use of the security</a:t>
            </a:r>
          </a:p>
          <a:p>
            <a:r>
              <a:rPr lang="en-US" sz="1200" kern="1200" baseline="0" dirty="0">
                <a:solidFill>
                  <a:schemeClr val="tx1"/>
                </a:solidFill>
                <a:latin typeface="Arial" charset="0"/>
                <a:ea typeface="ＭＳ Ｐゴシック" charset="-128"/>
                <a:cs typeface="ＭＳ Ｐゴシック" charset="-128"/>
              </a:rPr>
              <a:t>algorithm and the secret information to achieve a particular security service.</a:t>
            </a:r>
            <a:endParaRPr lang="en-AU"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ＭＳ Ｐゴシック" charset="-128"/>
                <a:cs typeface="ＭＳ Ｐゴシック" charset="-128"/>
              </a:rPr>
              <a:t> Parts One and Two of this book concentrate on the types of security mechanisms</a:t>
            </a:r>
          </a:p>
          <a:p>
            <a:r>
              <a:rPr lang="en-US" sz="1200" kern="1200" baseline="0" dirty="0">
                <a:solidFill>
                  <a:schemeClr val="tx1"/>
                </a:solidFill>
                <a:latin typeface="Arial" charset="0"/>
                <a:ea typeface="ＭＳ Ｐゴシック" charset="-128"/>
                <a:cs typeface="ＭＳ Ｐゴシック" charset="-128"/>
              </a:rPr>
              <a:t>and services that fit into the model shown in Figure 1.2. However, there are</a:t>
            </a:r>
          </a:p>
          <a:p>
            <a:r>
              <a:rPr lang="en-US" sz="1200" kern="1200" baseline="0" dirty="0">
                <a:solidFill>
                  <a:schemeClr val="tx1"/>
                </a:solidFill>
                <a:latin typeface="Arial" charset="0"/>
                <a:ea typeface="ＭＳ Ｐゴシック" charset="-128"/>
                <a:cs typeface="ＭＳ Ｐゴシック" charset="-128"/>
              </a:rPr>
              <a:t> other security-related situations of interest that do not neatly fit this model but are</a:t>
            </a:r>
          </a:p>
          <a:p>
            <a:r>
              <a:rPr lang="en-US" sz="1200" kern="1200" baseline="0" dirty="0">
                <a:solidFill>
                  <a:schemeClr val="tx1"/>
                </a:solidFill>
                <a:latin typeface="Arial" charset="0"/>
                <a:ea typeface="ＭＳ Ｐゴシック" charset="-128"/>
                <a:cs typeface="ＭＳ Ｐゴシック" charset="-128"/>
              </a:rPr>
              <a:t>considered in this book. A general model of these other situations is illustrated by</a:t>
            </a:r>
          </a:p>
          <a:p>
            <a:r>
              <a:rPr lang="en-US" sz="1200" kern="1200" baseline="0" dirty="0">
                <a:solidFill>
                  <a:schemeClr val="tx1"/>
                </a:solidFill>
                <a:latin typeface="Arial" charset="0"/>
                <a:ea typeface="ＭＳ Ｐゴシック" charset="-128"/>
                <a:cs typeface="ＭＳ Ｐゴシック" charset="-128"/>
              </a:rPr>
              <a:t>Figure 1.3, which reflects a concern for protecting an information system from unwanted</a:t>
            </a:r>
          </a:p>
          <a:p>
            <a:r>
              <a:rPr lang="en-US" sz="1200" kern="1200" baseline="0" dirty="0">
                <a:solidFill>
                  <a:schemeClr val="tx1"/>
                </a:solidFill>
                <a:latin typeface="Arial" charset="0"/>
                <a:ea typeface="ＭＳ Ｐゴシック" charset="-128"/>
                <a:cs typeface="ＭＳ Ｐゴシック" charset="-128"/>
              </a:rPr>
              <a:t>access. Most readers are familiar with the concerns caused by the existence</a:t>
            </a:r>
          </a:p>
          <a:p>
            <a:r>
              <a:rPr lang="en-US" sz="1200" kern="1200" baseline="0" dirty="0">
                <a:solidFill>
                  <a:schemeClr val="tx1"/>
                </a:solidFill>
                <a:latin typeface="Arial" charset="0"/>
                <a:ea typeface="ＭＳ Ｐゴシック" charset="-128"/>
                <a:cs typeface="ＭＳ Ｐゴシック" charset="-128"/>
              </a:rPr>
              <a:t>of hackers who attempt to penetrate systems that can be accessed over a network.</a:t>
            </a:r>
          </a:p>
          <a:p>
            <a:r>
              <a:rPr lang="en-US" sz="1200" kern="1200" baseline="0" dirty="0">
                <a:solidFill>
                  <a:schemeClr val="tx1"/>
                </a:solidFill>
                <a:latin typeface="Arial" charset="0"/>
                <a:ea typeface="ＭＳ Ｐゴシック" charset="-128"/>
                <a:cs typeface="ＭＳ Ｐゴシック" charset="-128"/>
              </a:rPr>
              <a:t>The hacker can be someone who, with no malign intent, simply gets satisfaction</a:t>
            </a:r>
          </a:p>
          <a:p>
            <a:r>
              <a:rPr lang="en-US" sz="1200" kern="1200" baseline="0" dirty="0">
                <a:solidFill>
                  <a:schemeClr val="tx1"/>
                </a:solidFill>
                <a:latin typeface="Arial" charset="0"/>
                <a:ea typeface="ＭＳ Ｐゴシック" charset="-128"/>
                <a:cs typeface="ＭＳ Ｐゴシック" charset="-128"/>
              </a:rPr>
              <a:t>from breaking and entering a computer system. The intruder can be a disgruntled</a:t>
            </a:r>
          </a:p>
          <a:p>
            <a:r>
              <a:rPr lang="en-US" sz="1200" kern="1200" baseline="0" dirty="0">
                <a:solidFill>
                  <a:schemeClr val="tx1"/>
                </a:solidFill>
                <a:latin typeface="Arial" charset="0"/>
                <a:ea typeface="ＭＳ Ｐゴシック" charset="-128"/>
                <a:cs typeface="ＭＳ Ｐゴシック" charset="-128"/>
              </a:rPr>
              <a:t>employee who wishes to do damage or a criminal who seeks to exploit computer</a:t>
            </a:r>
          </a:p>
          <a:p>
            <a:r>
              <a:rPr lang="en-US" sz="1200" kern="1200" baseline="0" dirty="0">
                <a:solidFill>
                  <a:schemeClr val="tx1"/>
                </a:solidFill>
                <a:latin typeface="Arial" charset="0"/>
                <a:ea typeface="ＭＳ Ｐゴシック" charset="-128"/>
                <a:cs typeface="ＭＳ Ｐゴシック" charset="-128"/>
              </a:rPr>
              <a:t>assets for financial gain (e.g., obtaining credit card numbers or performing illegal</a:t>
            </a:r>
          </a:p>
          <a:p>
            <a:r>
              <a:rPr lang="en-US" sz="1200" kern="1200" baseline="0" dirty="0">
                <a:solidFill>
                  <a:schemeClr val="tx1"/>
                </a:solidFill>
                <a:latin typeface="Arial" charset="0"/>
                <a:ea typeface="ＭＳ Ｐゴシック" charset="-128"/>
                <a:cs typeface="ＭＳ Ｐゴシック" charset="-128"/>
              </a:rPr>
              <a:t>money transfers).</a:t>
            </a:r>
            <a:endParaRPr lang="en-US" dirty="0"/>
          </a:p>
        </p:txBody>
      </p:sp>
      <p:sp>
        <p:nvSpPr>
          <p:cNvPr id="73732" name="Slide Number Placeholder 3"/>
          <p:cNvSpPr>
            <a:spLocks noGrp="1"/>
          </p:cNvSpPr>
          <p:nvPr>
            <p:ph type="sldNum" sz="quarter" idx="5"/>
          </p:nvPr>
        </p:nvSpPr>
        <p:spPr>
          <a:noFill/>
        </p:spPr>
        <p:txBody>
          <a:bodyPr/>
          <a:lstStyle/>
          <a:p>
            <a:fld id="{2617559F-AEC0-5A41-A400-F4C7356D2B21}" type="slidenum">
              <a:rPr lang="en-AU" smtClean="0">
                <a:latin typeface="Arial" pitchFamily="-1" charset="0"/>
              </a:rPr>
              <a:pPr/>
              <a:t>29</a:t>
            </a:fld>
            <a:endParaRPr lang="en-AU" dirty="0">
              <a:latin typeface="Arial"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This chapter provides a general overview of the subject matter that structures</a:t>
            </a:r>
          </a:p>
          <a:p>
            <a:r>
              <a:rPr lang="en-US" sz="1200" kern="1200" baseline="0" dirty="0">
                <a:solidFill>
                  <a:schemeClr val="tx1"/>
                </a:solidFill>
                <a:latin typeface="Arial" charset="0"/>
                <a:ea typeface="ＭＳ Ｐゴシック" charset="-128"/>
                <a:cs typeface="ＭＳ Ｐゴシック" charset="-128"/>
              </a:rPr>
              <a:t>the material in the remainder of the book. We begin with a general discussion of network</a:t>
            </a:r>
          </a:p>
          <a:p>
            <a:r>
              <a:rPr lang="en-US" sz="1200" kern="1200" baseline="0" dirty="0">
                <a:solidFill>
                  <a:schemeClr val="tx1"/>
                </a:solidFill>
                <a:latin typeface="Arial" charset="0"/>
                <a:ea typeface="ＭＳ Ｐゴシック" charset="-128"/>
                <a:cs typeface="ＭＳ Ｐゴシック" charset="-128"/>
              </a:rPr>
              <a:t>security services and mechanisms and of the types of attacks they are designed</a:t>
            </a:r>
          </a:p>
          <a:p>
            <a:r>
              <a:rPr lang="en-US" sz="1200" kern="1200" baseline="0" dirty="0">
                <a:solidFill>
                  <a:schemeClr val="tx1"/>
                </a:solidFill>
                <a:latin typeface="Arial" charset="0"/>
                <a:ea typeface="ＭＳ Ｐゴシック" charset="-128"/>
                <a:cs typeface="ＭＳ Ｐゴシック" charset="-128"/>
              </a:rPr>
              <a:t>for. Then we develop a general overall model within which the security services and</a:t>
            </a:r>
          </a:p>
          <a:p>
            <a:r>
              <a:rPr lang="en-US" sz="1200" kern="1200" baseline="0" dirty="0">
                <a:solidFill>
                  <a:schemeClr val="tx1"/>
                </a:solidFill>
                <a:latin typeface="Arial" charset="0"/>
                <a:ea typeface="ＭＳ Ｐゴシック" charset="-128"/>
                <a:cs typeface="ＭＳ Ｐゴシック" charset="-128"/>
              </a:rPr>
              <a:t>mechanisms can be viewed.</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3</a:t>
            </a:fld>
            <a:endParaRPr lang="en-AU" dirty="0">
              <a:latin typeface="Arial"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Another type of unwanted access is the placement in a computer system</a:t>
            </a:r>
          </a:p>
          <a:p>
            <a:r>
              <a:rPr lang="en-US" sz="1200" kern="1200" baseline="0" dirty="0">
                <a:solidFill>
                  <a:schemeClr val="tx1"/>
                </a:solidFill>
                <a:latin typeface="Arial" charset="0"/>
                <a:ea typeface="ＭＳ Ｐゴシック" charset="-128"/>
                <a:cs typeface="ＭＳ Ｐゴシック" charset="-128"/>
              </a:rPr>
              <a:t>of logic that exploits vulnerabilities in the system and that can affect application</a:t>
            </a:r>
          </a:p>
          <a:p>
            <a:r>
              <a:rPr lang="en-US" sz="1200" kern="1200" baseline="0" dirty="0">
                <a:solidFill>
                  <a:schemeClr val="tx1"/>
                </a:solidFill>
                <a:latin typeface="Arial" charset="0"/>
                <a:ea typeface="ＭＳ Ｐゴシック" charset="-128"/>
                <a:cs typeface="ＭＳ Ｐゴシック" charset="-128"/>
              </a:rPr>
              <a:t>programs as well as utility programs, such as editors and compilers. Programs can</a:t>
            </a:r>
          </a:p>
          <a:p>
            <a:r>
              <a:rPr lang="en-US" sz="1200" kern="1200" baseline="0" dirty="0">
                <a:solidFill>
                  <a:schemeClr val="tx1"/>
                </a:solidFill>
                <a:latin typeface="Arial" charset="0"/>
                <a:ea typeface="ＭＳ Ｐゴシック" charset="-128"/>
                <a:cs typeface="ＭＳ Ｐゴシック" charset="-128"/>
              </a:rPr>
              <a:t>present two kinds of threats: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Information access threats:  Intercept or modify data on behalf of users who</a:t>
            </a:r>
          </a:p>
          <a:p>
            <a:r>
              <a:rPr lang="en-US" sz="1200" kern="1200" baseline="0" dirty="0">
                <a:solidFill>
                  <a:schemeClr val="tx1"/>
                </a:solidFill>
                <a:latin typeface="Arial" charset="0"/>
                <a:ea typeface="ＭＳ Ｐゴシック" charset="-128"/>
                <a:cs typeface="ＭＳ Ｐゴシック" charset="-128"/>
              </a:rPr>
              <a:t>should not have access to that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Service threats:  Exploit service flaws in computers to inhibit use by legitimate</a:t>
            </a:r>
          </a:p>
          <a:p>
            <a:r>
              <a:rPr lang="en-US" sz="1200" kern="1200" baseline="0" dirty="0">
                <a:solidFill>
                  <a:schemeClr val="tx1"/>
                </a:solidFill>
                <a:latin typeface="Arial" charset="0"/>
                <a:ea typeface="ＭＳ Ｐゴシック" charset="-128"/>
                <a:cs typeface="ＭＳ Ｐゴシック" charset="-128"/>
              </a:rPr>
              <a:t>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Viruses and worms are two examples of software attacks. Such attacks can be</a:t>
            </a:r>
          </a:p>
          <a:p>
            <a:r>
              <a:rPr lang="en-US" sz="1200" kern="1200" baseline="0" dirty="0">
                <a:solidFill>
                  <a:schemeClr val="tx1"/>
                </a:solidFill>
                <a:latin typeface="Arial" charset="0"/>
                <a:ea typeface="ＭＳ Ｐゴシック" charset="-128"/>
                <a:cs typeface="ＭＳ Ｐゴシック" charset="-128"/>
              </a:rPr>
              <a:t>introduced into a system by means of a disk that contains the unwanted logic concealed</a:t>
            </a:r>
          </a:p>
          <a:p>
            <a:r>
              <a:rPr lang="en-US" sz="1200" kern="1200" baseline="0" dirty="0">
                <a:solidFill>
                  <a:schemeClr val="tx1"/>
                </a:solidFill>
                <a:latin typeface="Arial" charset="0"/>
                <a:ea typeface="ＭＳ Ｐゴシック" charset="-128"/>
                <a:cs typeface="ＭＳ Ｐゴシック" charset="-128"/>
              </a:rPr>
              <a:t>in otherwise useful software. They also can be inserted into a system across a</a:t>
            </a:r>
          </a:p>
          <a:p>
            <a:r>
              <a:rPr lang="en-US" sz="1200" kern="1200" baseline="0" dirty="0">
                <a:solidFill>
                  <a:schemeClr val="tx1"/>
                </a:solidFill>
                <a:latin typeface="Arial" charset="0"/>
                <a:ea typeface="ＭＳ Ｐゴシック" charset="-128"/>
                <a:cs typeface="ＭＳ Ｐゴシック" charset="-128"/>
              </a:rPr>
              <a:t>network; this latter mechanism is of more concern in network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security mechanisms  needed to cope with unwanted access fall into two</a:t>
            </a:r>
          </a:p>
          <a:p>
            <a:r>
              <a:rPr lang="en-US" sz="1200" kern="1200" baseline="0" dirty="0">
                <a:solidFill>
                  <a:schemeClr val="tx1"/>
                </a:solidFill>
                <a:latin typeface="Arial" charset="0"/>
                <a:ea typeface="ＭＳ Ｐゴシック" charset="-128"/>
                <a:cs typeface="ＭＳ Ｐゴシック" charset="-128"/>
              </a:rPr>
              <a:t>broad categories (see Figure 1.3). The first category might be termed a gatekeeper</a:t>
            </a:r>
          </a:p>
          <a:p>
            <a:r>
              <a:rPr lang="en-US" sz="1200" kern="1200" baseline="0" dirty="0">
                <a:solidFill>
                  <a:schemeClr val="tx1"/>
                </a:solidFill>
                <a:latin typeface="Arial" charset="0"/>
                <a:ea typeface="ＭＳ Ｐゴシック" charset="-128"/>
                <a:cs typeface="ＭＳ Ｐゴシック" charset="-128"/>
              </a:rPr>
              <a:t>function. It includes password-based login procedures that are designed to deny</a:t>
            </a:r>
          </a:p>
          <a:p>
            <a:r>
              <a:rPr lang="en-US" sz="1200" kern="1200" baseline="0" dirty="0">
                <a:solidFill>
                  <a:schemeClr val="tx1"/>
                </a:solidFill>
                <a:latin typeface="Arial" charset="0"/>
                <a:ea typeface="ＭＳ Ｐゴシック" charset="-128"/>
                <a:cs typeface="ＭＳ Ｐゴシック" charset="-128"/>
              </a:rPr>
              <a:t>access to all but authorized users and screening logic that is designed to detect</a:t>
            </a:r>
          </a:p>
          <a:p>
            <a:r>
              <a:rPr lang="en-US" sz="1200" kern="1200" baseline="0" dirty="0">
                <a:solidFill>
                  <a:schemeClr val="tx1"/>
                </a:solidFill>
                <a:latin typeface="Arial" charset="0"/>
                <a:ea typeface="ＭＳ Ｐゴシック" charset="-128"/>
                <a:cs typeface="ＭＳ Ｐゴシック" charset="-128"/>
              </a:rPr>
              <a:t>and reject worms, viruses, and other similar attacks. Once either an unwanted user</a:t>
            </a:r>
          </a:p>
          <a:p>
            <a:r>
              <a:rPr lang="en-US" sz="1200" kern="1200" baseline="0" dirty="0">
                <a:solidFill>
                  <a:schemeClr val="tx1"/>
                </a:solidFill>
                <a:latin typeface="Arial" charset="0"/>
                <a:ea typeface="ＭＳ Ｐゴシック" charset="-128"/>
                <a:cs typeface="ＭＳ Ｐゴシック" charset="-128"/>
              </a:rPr>
              <a:t>or unwanted software gains access, the second line of defense consists of a variety</a:t>
            </a:r>
          </a:p>
          <a:p>
            <a:r>
              <a:rPr lang="en-US" sz="1200" kern="1200" baseline="0" dirty="0">
                <a:solidFill>
                  <a:schemeClr val="tx1"/>
                </a:solidFill>
                <a:latin typeface="Arial" charset="0"/>
                <a:ea typeface="ＭＳ Ｐゴシック" charset="-128"/>
                <a:cs typeface="ＭＳ Ｐゴシック" charset="-128"/>
              </a:rPr>
              <a:t>of internal controls that monitor activity and analyze stored information in an</a:t>
            </a:r>
          </a:p>
          <a:p>
            <a:r>
              <a:rPr lang="en-US" sz="1200" kern="1200" baseline="0" dirty="0">
                <a:solidFill>
                  <a:schemeClr val="tx1"/>
                </a:solidFill>
                <a:latin typeface="Arial" charset="0"/>
                <a:ea typeface="ＭＳ Ｐゴシック" charset="-128"/>
                <a:cs typeface="ＭＳ Ｐゴシック" charset="-128"/>
              </a:rPr>
              <a:t>attempt to detect the presence of unwanted intruders. These issues are explored in</a:t>
            </a:r>
          </a:p>
          <a:p>
            <a:r>
              <a:rPr lang="en-US" sz="1200" kern="1200" baseline="0" dirty="0">
                <a:solidFill>
                  <a:schemeClr val="tx1"/>
                </a:solidFill>
                <a:latin typeface="Arial" charset="0"/>
                <a:ea typeface="ＭＳ Ｐゴシック" charset="-128"/>
                <a:cs typeface="ＭＳ Ｐゴシック" charset="-128"/>
              </a:rPr>
              <a:t>Part Three.</a:t>
            </a: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30</a:t>
            </a:fld>
            <a:endParaRPr lang="en-AU" dirty="0">
              <a:latin typeface="Arial" pitchFamily="-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Arial" charset="0"/>
                <a:ea typeface="ＭＳ Ｐゴシック" charset="-128"/>
                <a:cs typeface="ＭＳ Ｐゴシック" charset="-128"/>
              </a:rPr>
              <a:t>Many of the security techniques and applications described in this book have been</a:t>
            </a:r>
          </a:p>
          <a:p>
            <a:r>
              <a:rPr lang="en-US" sz="1200" kern="1200" baseline="0" dirty="0">
                <a:solidFill>
                  <a:schemeClr val="tx1"/>
                </a:solidFill>
                <a:latin typeface="Arial" charset="0"/>
                <a:ea typeface="ＭＳ Ｐゴシック" charset="-128"/>
                <a:cs typeface="ＭＳ Ｐゴシック" charset="-128"/>
              </a:rPr>
              <a:t>specified as standards. Additionally, standards have been developed to cover</a:t>
            </a:r>
          </a:p>
          <a:p>
            <a:r>
              <a:rPr lang="en-US" sz="1200" kern="1200" baseline="0" dirty="0">
                <a:solidFill>
                  <a:schemeClr val="tx1"/>
                </a:solidFill>
                <a:latin typeface="Arial" charset="0"/>
                <a:ea typeface="ＭＳ Ｐゴシック" charset="-128"/>
                <a:cs typeface="ＭＳ Ｐゴシック" charset="-128"/>
              </a:rPr>
              <a:t>management practices and the overall architecture of security mechanisms and</a:t>
            </a:r>
          </a:p>
          <a:p>
            <a:r>
              <a:rPr lang="en-US" sz="1200" kern="1200" baseline="0" dirty="0">
                <a:solidFill>
                  <a:schemeClr val="tx1"/>
                </a:solidFill>
                <a:latin typeface="Arial" charset="0"/>
                <a:ea typeface="ＭＳ Ｐゴシック" charset="-128"/>
                <a:cs typeface="ＭＳ Ｐゴシック" charset="-128"/>
              </a:rPr>
              <a:t>services. Throughout this book, we describe the most important standards in use</a:t>
            </a:r>
          </a:p>
          <a:p>
            <a:r>
              <a:rPr lang="en-US" sz="1200" kern="1200" baseline="0" dirty="0">
                <a:solidFill>
                  <a:schemeClr val="tx1"/>
                </a:solidFill>
                <a:latin typeface="Arial" charset="0"/>
                <a:ea typeface="ＭＳ Ｐゴシック" charset="-128"/>
                <a:cs typeface="ＭＳ Ｐゴシック" charset="-128"/>
              </a:rPr>
              <a:t>or being developed for various aspects of cryptography and network security.</a:t>
            </a:r>
          </a:p>
          <a:p>
            <a:r>
              <a:rPr lang="en-US" sz="1200" kern="1200" baseline="0" dirty="0">
                <a:solidFill>
                  <a:schemeClr val="tx1"/>
                </a:solidFill>
                <a:latin typeface="Arial" charset="0"/>
                <a:ea typeface="ＭＳ Ｐゴシック" charset="-128"/>
                <a:cs typeface="ＭＳ Ｐゴシック" charset="-128"/>
              </a:rPr>
              <a:t>Various organizations have been involved in the development or promotion of</a:t>
            </a:r>
          </a:p>
          <a:p>
            <a:r>
              <a:rPr lang="en-US" sz="1200" kern="1200" baseline="0" dirty="0">
                <a:solidFill>
                  <a:schemeClr val="tx1"/>
                </a:solidFill>
                <a:latin typeface="Arial" charset="0"/>
                <a:ea typeface="ＭＳ Ｐゴシック" charset="-128"/>
                <a:cs typeface="ＭＳ Ｐゴシック" charset="-128"/>
              </a:rPr>
              <a:t>these standards. The most important (in the current context) of these organizations</a:t>
            </a:r>
          </a:p>
          <a:p>
            <a:r>
              <a:rPr lang="en-US" sz="1200" kern="1200" baseline="0" dirty="0">
                <a:solidFill>
                  <a:schemeClr val="tx1"/>
                </a:solidFill>
                <a:latin typeface="Arial" charset="0"/>
                <a:ea typeface="ＭＳ Ｐゴシック" charset="-128"/>
                <a:cs typeface="ＭＳ Ｐゴシック" charset="-128"/>
              </a:rPr>
              <a:t>are as follows.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National Institute of Standards and Technology:  NIST is a U.S. federal agency</a:t>
            </a:r>
          </a:p>
          <a:p>
            <a:r>
              <a:rPr lang="en-US" sz="1200" kern="1200" baseline="0" dirty="0">
                <a:solidFill>
                  <a:schemeClr val="tx1"/>
                </a:solidFill>
                <a:latin typeface="Arial" charset="0"/>
                <a:ea typeface="ＭＳ Ｐゴシック" charset="-128"/>
                <a:cs typeface="ＭＳ Ｐゴシック" charset="-128"/>
              </a:rPr>
              <a:t>that deals with measurement science, standards, and technology related to</a:t>
            </a:r>
          </a:p>
          <a:p>
            <a:r>
              <a:rPr lang="en-US" sz="1200" kern="1200" baseline="0" dirty="0">
                <a:solidFill>
                  <a:schemeClr val="tx1"/>
                </a:solidFill>
                <a:latin typeface="Arial" charset="0"/>
                <a:ea typeface="ＭＳ Ｐゴシック" charset="-128"/>
                <a:cs typeface="ＭＳ Ｐゴシック" charset="-128"/>
              </a:rPr>
              <a:t>U.S. government use and to the promotion of U.S. private-sector innovation.</a:t>
            </a:r>
          </a:p>
          <a:p>
            <a:r>
              <a:rPr lang="en-US" sz="1200" kern="1200" baseline="0" dirty="0">
                <a:solidFill>
                  <a:schemeClr val="tx1"/>
                </a:solidFill>
                <a:latin typeface="Arial" charset="0"/>
                <a:ea typeface="ＭＳ Ｐゴシック" charset="-128"/>
                <a:cs typeface="ＭＳ Ｐゴシック" charset="-128"/>
              </a:rPr>
              <a:t>Despite its national scope, NIST Federal Information Processing Standards</a:t>
            </a:r>
          </a:p>
          <a:p>
            <a:r>
              <a:rPr lang="en-US" sz="1200" kern="1200" baseline="0" dirty="0">
                <a:solidFill>
                  <a:schemeClr val="tx1"/>
                </a:solidFill>
                <a:latin typeface="Arial" charset="0"/>
                <a:ea typeface="ＭＳ Ｐゴシック" charset="-128"/>
                <a:cs typeface="ＭＳ Ｐゴシック" charset="-128"/>
              </a:rPr>
              <a:t>(FIPS)  and Special Publications (SP)  have a worldwide impact.</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Internet Society:  ISOC is a professional membership society with worldwide</a:t>
            </a:r>
          </a:p>
          <a:p>
            <a:r>
              <a:rPr lang="en-US" sz="1200" kern="1200" baseline="0" dirty="0">
                <a:solidFill>
                  <a:schemeClr val="tx1"/>
                </a:solidFill>
                <a:latin typeface="Arial" charset="0"/>
                <a:ea typeface="ＭＳ Ｐゴシック" charset="-128"/>
                <a:cs typeface="ＭＳ Ｐゴシック" charset="-128"/>
              </a:rPr>
              <a:t>organizational and individual membership. It provides leadership in addressing</a:t>
            </a:r>
          </a:p>
          <a:p>
            <a:r>
              <a:rPr lang="en-US" sz="1200" kern="1200" baseline="0" dirty="0">
                <a:solidFill>
                  <a:schemeClr val="tx1"/>
                </a:solidFill>
                <a:latin typeface="Arial" charset="0"/>
                <a:ea typeface="ＭＳ Ｐゴシック" charset="-128"/>
                <a:cs typeface="ＭＳ Ｐゴシック" charset="-128"/>
              </a:rPr>
              <a:t>issues that confront the future of the Internet and is the organization</a:t>
            </a:r>
          </a:p>
          <a:p>
            <a:r>
              <a:rPr lang="en-US" sz="1200" kern="1200" baseline="0" dirty="0">
                <a:solidFill>
                  <a:schemeClr val="tx1"/>
                </a:solidFill>
                <a:latin typeface="Arial" charset="0"/>
                <a:ea typeface="ＭＳ Ｐゴシック" charset="-128"/>
                <a:cs typeface="ＭＳ Ｐゴシック" charset="-128"/>
              </a:rPr>
              <a:t>home for the groups responsible for Internet infrastructure standards,</a:t>
            </a:r>
          </a:p>
          <a:p>
            <a:r>
              <a:rPr lang="en-US" sz="1200" kern="1200" baseline="0" dirty="0">
                <a:solidFill>
                  <a:schemeClr val="tx1"/>
                </a:solidFill>
                <a:latin typeface="Arial" charset="0"/>
                <a:ea typeface="ＭＳ Ｐゴシック" charset="-128"/>
                <a:cs typeface="ＭＳ Ｐゴシック" charset="-128"/>
              </a:rPr>
              <a:t>including the Internet Engineering Task Force (IETF) and the Internet</a:t>
            </a:r>
          </a:p>
          <a:p>
            <a:r>
              <a:rPr lang="en-US" sz="1200" kern="1200" baseline="0" dirty="0">
                <a:solidFill>
                  <a:schemeClr val="tx1"/>
                </a:solidFill>
                <a:latin typeface="Arial" charset="0"/>
                <a:ea typeface="ＭＳ Ｐゴシック" charset="-128"/>
                <a:cs typeface="ＭＳ Ｐゴシック" charset="-128"/>
              </a:rPr>
              <a:t>Architecture Board (IAB). These organizations develop Internet standards</a:t>
            </a:r>
          </a:p>
          <a:p>
            <a:r>
              <a:rPr lang="en-US" sz="1200" kern="1200" baseline="0" dirty="0">
                <a:solidFill>
                  <a:schemeClr val="tx1"/>
                </a:solidFill>
                <a:latin typeface="Arial" charset="0"/>
                <a:ea typeface="ＭＳ Ｐゴシック" charset="-128"/>
                <a:cs typeface="ＭＳ Ｐゴシック" charset="-128"/>
              </a:rPr>
              <a:t>and related specifications, all of which are published as Requests for</a:t>
            </a:r>
          </a:p>
          <a:p>
            <a:r>
              <a:rPr lang="en-US" sz="1200" kern="1200" baseline="0" dirty="0">
                <a:solidFill>
                  <a:schemeClr val="tx1"/>
                </a:solidFill>
                <a:latin typeface="Arial" charset="0"/>
                <a:ea typeface="ＭＳ Ｐゴシック" charset="-128"/>
                <a:cs typeface="ＭＳ Ｐゴシック" charset="-128"/>
              </a:rPr>
              <a:t>Comments (RFCs)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more detailed discussion of these organizations is contained in Appendix C.</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32</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1 summary.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33</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a:t>
            </a:r>
            <a:r>
              <a:rPr lang="en-US" dirty="0">
                <a:latin typeface="Arial" pitchFamily="-84" charset="0"/>
                <a:ea typeface="ＭＳ Ｐゴシック" pitchFamily="-84" charset="-128"/>
                <a:cs typeface="ＭＳ Ｐゴシック" pitchFamily="-84" charset="-128"/>
              </a:rPr>
              <a:t>Chapter 2 – “</a:t>
            </a:r>
            <a:r>
              <a:rPr lang="en-AU" dirty="0">
                <a:latin typeface="Arial" pitchFamily="-84" charset="0"/>
                <a:ea typeface="ＭＳ Ｐゴシック" pitchFamily="-84" charset="-128"/>
                <a:cs typeface="ＭＳ Ｐゴシック" pitchFamily="-84" charset="-128"/>
              </a:rPr>
              <a:t>Symmetric Encryption and Message Confidentiality</a:t>
            </a:r>
            <a:r>
              <a:rPr lang="en-US" dirty="0">
                <a:latin typeface="Arial" pitchFamily="-84" charset="0"/>
                <a:ea typeface="ＭＳ Ｐゴシック" pitchFamily="-84" charset="-128"/>
                <a:cs typeface="ＭＳ Ｐゴシック" pitchFamily="-84" charset="-128"/>
              </a:rPr>
              <a:t>”.</a:t>
            </a:r>
            <a:endParaRPr lang="en-AU" dirty="0">
              <a:latin typeface="Arial" pitchFamily="-84" charset="0"/>
              <a:ea typeface="ＭＳ Ｐゴシック" pitchFamily="-84" charset="-128"/>
              <a:cs typeface="ＭＳ Ｐゴシック" pitchFamily="-84" charset="-128"/>
            </a:endParaRPr>
          </a:p>
          <a:p>
            <a:pPr eaLnBrk="1" hangingPunct="1"/>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36466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This chapter begins with a look at a general model for the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process; this will enable us to understand the context within which the algorithms are</a:t>
            </a:r>
          </a:p>
          <a:p>
            <a:r>
              <a:rPr lang="en-US" sz="1200" kern="1200" baseline="0" dirty="0">
                <a:solidFill>
                  <a:schemeClr val="tx1"/>
                </a:solidFill>
                <a:latin typeface="Arial" charset="0"/>
                <a:ea typeface="ＭＳ Ｐゴシック" pitchFamily="-107" charset="-128"/>
                <a:cs typeface="ＭＳ Ｐゴシック" pitchFamily="-107" charset="-128"/>
              </a:rPr>
              <a:t>used. Then we look at three important block encryption algorithms: DES, triple DES,</a:t>
            </a:r>
          </a:p>
          <a:p>
            <a:r>
              <a:rPr lang="en-US" sz="1200" kern="1200" baseline="0" dirty="0">
                <a:solidFill>
                  <a:schemeClr val="tx1"/>
                </a:solidFill>
                <a:latin typeface="Arial" charset="0"/>
                <a:ea typeface="ＭＳ Ｐゴシック" pitchFamily="-107" charset="-128"/>
                <a:cs typeface="ＭＳ Ｐゴシック" pitchFamily="-107" charset="-128"/>
              </a:rPr>
              <a:t>and AES. This is followed by a discussion of random and pseudorandom number generation.</a:t>
            </a:r>
          </a:p>
          <a:p>
            <a:r>
              <a:rPr lang="en-US" sz="1200" kern="1200" baseline="0" dirty="0">
                <a:solidFill>
                  <a:schemeClr val="tx1"/>
                </a:solidFill>
                <a:latin typeface="Arial" charset="0"/>
                <a:ea typeface="ＭＳ Ｐゴシック" pitchFamily="-107" charset="-128"/>
                <a:cs typeface="ＭＳ Ｐゴシック" pitchFamily="-107" charset="-128"/>
              </a:rPr>
              <a:t>Next, the chapter introduces symmetric stream encryption and describes the</a:t>
            </a:r>
          </a:p>
          <a:p>
            <a:r>
              <a:rPr lang="en-US" sz="1200" kern="1200" baseline="0" dirty="0">
                <a:solidFill>
                  <a:schemeClr val="tx1"/>
                </a:solidFill>
                <a:latin typeface="Arial" charset="0"/>
                <a:ea typeface="ＭＳ Ｐゴシック" pitchFamily="-107" charset="-128"/>
                <a:cs typeface="ＭＳ Ｐゴシック" pitchFamily="-107" charset="-128"/>
              </a:rPr>
              <a:t>widely used stream cipher RC4. Finally, we look at the important topic of block cipher</a:t>
            </a:r>
          </a:p>
          <a:p>
            <a:r>
              <a:rPr lang="en-US" sz="1200" kern="1200" baseline="0" dirty="0">
                <a:solidFill>
                  <a:schemeClr val="tx1"/>
                </a:solidFill>
                <a:latin typeface="Arial" charset="0"/>
                <a:ea typeface="ＭＳ Ｐゴシック" pitchFamily="-107" charset="-128"/>
                <a:cs typeface="ＭＳ Ｐゴシック" pitchFamily="-107" charset="-128"/>
              </a:rPr>
              <a:t>modes of operation.</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34</a:t>
            </a:fld>
            <a:endParaRPr lang="en-AU" dirty="0">
              <a:latin typeface="Arial" pitchFamily="-1" charset="0"/>
            </a:endParaRPr>
          </a:p>
        </p:txBody>
      </p:sp>
    </p:spTree>
    <p:extLst>
      <p:ext uri="{BB962C8B-B14F-4D97-AF65-F5344CB8AC3E}">
        <p14:creationId xmlns:p14="http://schemas.microsoft.com/office/powerpoint/2010/main" val="425183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Opening quote.</a:t>
            </a:r>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35</a:t>
            </a:fld>
            <a:endParaRPr lang="en-AU" dirty="0"/>
          </a:p>
        </p:txBody>
      </p:sp>
    </p:spTree>
    <p:extLst>
      <p:ext uri="{BB962C8B-B14F-4D97-AF65-F5344CB8AC3E}">
        <p14:creationId xmlns:p14="http://schemas.microsoft.com/office/powerpoint/2010/main" val="3441842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Symmetric encryption, also referred to as conventional encryption, secret-key, or</a:t>
            </a:r>
          </a:p>
          <a:p>
            <a:r>
              <a:rPr lang="en-US" sz="1200" kern="1200" baseline="0" dirty="0">
                <a:solidFill>
                  <a:schemeClr val="tx1"/>
                </a:solidFill>
                <a:latin typeface="Arial" charset="0"/>
                <a:ea typeface="ＭＳ Ｐゴシック" pitchFamily="-107" charset="-128"/>
                <a:cs typeface="ＭＳ Ｐゴシック" pitchFamily="-107" charset="-128"/>
              </a:rPr>
              <a:t>single-key encryption, was the only type of encryption in use prior to the development</a:t>
            </a:r>
          </a:p>
          <a:p>
            <a:r>
              <a:rPr lang="en-US" sz="1200" kern="1200" baseline="0" dirty="0">
                <a:solidFill>
                  <a:schemeClr val="tx1"/>
                </a:solidFill>
                <a:latin typeface="Arial" charset="0"/>
                <a:ea typeface="ＭＳ Ｐゴシック" pitchFamily="-107" charset="-128"/>
                <a:cs typeface="ＭＳ Ｐゴシック" pitchFamily="-107" charset="-128"/>
              </a:rPr>
              <a:t>of public-key encryption in the late 1970s.  It remains by far the most widely</a:t>
            </a:r>
          </a:p>
          <a:p>
            <a:r>
              <a:rPr lang="en-US" sz="1200" kern="1200" baseline="0" dirty="0">
                <a:solidFill>
                  <a:schemeClr val="tx1"/>
                </a:solidFill>
                <a:latin typeface="Arial" charset="0"/>
                <a:ea typeface="ＭＳ Ｐゴシック" pitchFamily="-107" charset="-128"/>
                <a:cs typeface="ＭＳ Ｐゴシック" pitchFamily="-107" charset="-128"/>
              </a:rPr>
              <a:t>used of the two types of encryption.</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36</a:t>
            </a:fld>
            <a:endParaRPr lang="en-AU" dirty="0"/>
          </a:p>
        </p:txBody>
      </p:sp>
    </p:spTree>
    <p:extLst>
      <p:ext uri="{BB962C8B-B14F-4D97-AF65-F5344CB8AC3E}">
        <p14:creationId xmlns:p14="http://schemas.microsoft.com/office/powerpoint/2010/main" val="3666964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3A65850-4EE9-474A-AD53-6CE7BBFDD262}" type="slidenum">
              <a:rPr lang="en-AU">
                <a:latin typeface="Arial" pitchFamily="-84" charset="0"/>
              </a:rPr>
              <a:pPr/>
              <a:t>37</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AU" dirty="0">
                <a:latin typeface="Arial" pitchFamily="-84" charset="0"/>
                <a:ea typeface="ＭＳ Ｐゴシック" pitchFamily="-84" charset="-128"/>
                <a:cs typeface="ＭＳ Ｐゴシック" pitchFamily="-84" charset="-128"/>
              </a:rPr>
              <a:t>Briefly review some terminology used throughout the course. </a:t>
            </a:r>
          </a:p>
        </p:txBody>
      </p:sp>
    </p:spTree>
    <p:extLst>
      <p:ext uri="{BB962C8B-B14F-4D97-AF65-F5344CB8AC3E}">
        <p14:creationId xmlns:p14="http://schemas.microsoft.com/office/powerpoint/2010/main" val="131907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E77776E6-1D1C-9842-A633-6C063FBF1A16}" type="slidenum">
              <a:rPr lang="en-AU">
                <a:latin typeface="Arial" pitchFamily="-84" charset="0"/>
              </a:rPr>
              <a:pPr/>
              <a:t>38</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symmetric encryption  scheme has five ingredients (Figure 2.1):</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Plaintext:  This is the original message or data that is fed into the algorithm</a:t>
            </a:r>
          </a:p>
          <a:p>
            <a:r>
              <a:rPr lang="en-US" sz="1200" kern="1200" baseline="0" dirty="0">
                <a:solidFill>
                  <a:schemeClr val="tx1"/>
                </a:solidFill>
                <a:latin typeface="Arial" charset="0"/>
                <a:ea typeface="ＭＳ Ｐゴシック" pitchFamily="-107" charset="-128"/>
                <a:cs typeface="ＭＳ Ｐゴシック" pitchFamily="-107" charset="-128"/>
              </a:rPr>
              <a:t>as input.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Encryption algorithm:  The encryption  algorithm performs various substitutions</a:t>
            </a:r>
          </a:p>
          <a:p>
            <a:r>
              <a:rPr lang="en-US" sz="1200" kern="1200" baseline="0" dirty="0">
                <a:solidFill>
                  <a:schemeClr val="tx1"/>
                </a:solidFill>
                <a:latin typeface="Arial" charset="0"/>
                <a:ea typeface="ＭＳ Ｐゴシック" pitchFamily="-107" charset="-128"/>
                <a:cs typeface="ＭＳ Ｐゴシック" pitchFamily="-107" charset="-128"/>
              </a:rPr>
              <a:t>and transformations on the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Secret key:  The secret key is also input to the algorithm. The exact substitutions</a:t>
            </a:r>
          </a:p>
          <a:p>
            <a:r>
              <a:rPr lang="en-US" sz="1200" kern="1200" baseline="0" dirty="0">
                <a:solidFill>
                  <a:schemeClr val="tx1"/>
                </a:solidFill>
                <a:latin typeface="Arial" charset="0"/>
                <a:ea typeface="ＭＳ Ｐゴシック" pitchFamily="-107" charset="-128"/>
                <a:cs typeface="ＭＳ Ｐゴシック" pitchFamily="-107" charset="-128"/>
              </a:rPr>
              <a:t>and transformations performed by the algorithm depend on the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Ciphertext: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secret key. For a given message, two different keys will</a:t>
            </a:r>
          </a:p>
          <a:p>
            <a:r>
              <a:rPr lang="en-US" sz="1200" kern="1200" baseline="0" dirty="0">
                <a:solidFill>
                  <a:schemeClr val="tx1"/>
                </a:solidFill>
                <a:latin typeface="Arial" charset="0"/>
                <a:ea typeface="ＭＳ Ｐゴシック" pitchFamily="-107" charset="-128"/>
                <a:cs typeface="ＭＳ Ｐゴシック" pitchFamily="-107" charset="-128"/>
              </a:rPr>
              <a:t>produce two different ciphertexts.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Decryption algorithm:  This is essentially the encryption algorithm run in</a:t>
            </a:r>
          </a:p>
          <a:p>
            <a:r>
              <a:rPr lang="en-US" sz="1200" kern="1200" baseline="0" dirty="0">
                <a:solidFill>
                  <a:schemeClr val="tx1"/>
                </a:solidFill>
                <a:latin typeface="Arial" charset="0"/>
                <a:ea typeface="ＭＳ Ｐゴシック" pitchFamily="-107" charset="-128"/>
                <a:cs typeface="ＭＳ Ｐゴシック" pitchFamily="-107" charset="-128"/>
              </a:rPr>
              <a:t>reverse. It takes the ciphertext and the same secret key and produces the</a:t>
            </a:r>
          </a:p>
          <a:p>
            <a:r>
              <a:rPr lang="en-US" sz="1200" kern="1200" baseline="0" dirty="0">
                <a:solidFill>
                  <a:schemeClr val="tx1"/>
                </a:solidFill>
                <a:latin typeface="Arial" charset="0"/>
                <a:ea typeface="ＭＳ Ｐゴシック" pitchFamily="-107" charset="-128"/>
                <a:cs typeface="ＭＳ Ｐゴシック" pitchFamily="-107" charset="-128"/>
              </a:rPr>
              <a:t>original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855624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57E78FE-9DAA-DF45-8210-A62015F88650}" type="slidenum">
              <a:rPr lang="en-AU">
                <a:latin typeface="Arial" pitchFamily="-84" charset="0"/>
              </a:rPr>
              <a:pPr/>
              <a:t>39</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There are two requirements for secure use of symmetric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We need a strong encryption algorithm. At a minimum, we would like the</a:t>
            </a:r>
          </a:p>
          <a:p>
            <a:r>
              <a:rPr lang="en-US" sz="1200" kern="1200" baseline="0" dirty="0">
                <a:solidFill>
                  <a:schemeClr val="tx1"/>
                </a:solidFill>
                <a:latin typeface="Arial" charset="0"/>
                <a:ea typeface="ＭＳ Ｐゴシック" pitchFamily="-107" charset="-128"/>
                <a:cs typeface="ＭＳ Ｐゴシック" pitchFamily="-107" charset="-128"/>
              </a:rPr>
              <a:t>algorithm to be such that an opponent who knows the algorithm and has</a:t>
            </a:r>
          </a:p>
          <a:p>
            <a:r>
              <a:rPr lang="en-US" sz="1200" kern="1200" baseline="0" dirty="0">
                <a:solidFill>
                  <a:schemeClr val="tx1"/>
                </a:solidFill>
                <a:latin typeface="Arial" charset="0"/>
                <a:ea typeface="ＭＳ Ｐゴシック" pitchFamily="-107" charset="-128"/>
                <a:cs typeface="ＭＳ Ｐゴシック" pitchFamily="-107" charset="-128"/>
              </a:rPr>
              <a:t>access to one or more ciphertexts would be unable to decipher the ciphertext</a:t>
            </a:r>
          </a:p>
          <a:p>
            <a:r>
              <a:rPr lang="en-US" sz="1200" kern="1200" baseline="0" dirty="0">
                <a:solidFill>
                  <a:schemeClr val="tx1"/>
                </a:solidFill>
                <a:latin typeface="Arial" charset="0"/>
                <a:ea typeface="ＭＳ Ｐゴシック" pitchFamily="-107" charset="-128"/>
                <a:cs typeface="ＭＳ Ｐゴシック" pitchFamily="-107" charset="-128"/>
              </a:rPr>
              <a:t>or figure out the key. This requirement is usually stated in a stronger form:</a:t>
            </a:r>
          </a:p>
          <a:p>
            <a:r>
              <a:rPr lang="en-US" sz="1200" kern="1200" baseline="0" dirty="0">
                <a:solidFill>
                  <a:schemeClr val="tx1"/>
                </a:solidFill>
                <a:latin typeface="Arial" charset="0"/>
                <a:ea typeface="ＭＳ Ｐゴシック" pitchFamily="-107" charset="-128"/>
                <a:cs typeface="ＭＳ Ｐゴシック" pitchFamily="-107" charset="-128"/>
              </a:rPr>
              <a:t>The opponent should be unable to decrypt ciphertext or discover the key even</a:t>
            </a:r>
          </a:p>
          <a:p>
            <a:r>
              <a:rPr lang="en-US" sz="1200" kern="1200" baseline="0" dirty="0">
                <a:solidFill>
                  <a:schemeClr val="tx1"/>
                </a:solidFill>
                <a:latin typeface="Arial" charset="0"/>
                <a:ea typeface="ＭＳ Ｐゴシック" pitchFamily="-107" charset="-128"/>
                <a:cs typeface="ＭＳ Ｐゴシック" pitchFamily="-107" charset="-128"/>
              </a:rPr>
              <a:t> if he or she is in possession of a number of ciphertexts together with the plaintext</a:t>
            </a:r>
          </a:p>
          <a:p>
            <a:r>
              <a:rPr lang="en-US" sz="1200" kern="1200" baseline="0" dirty="0">
                <a:solidFill>
                  <a:schemeClr val="tx1"/>
                </a:solidFill>
                <a:latin typeface="Arial" charset="0"/>
                <a:ea typeface="ＭＳ Ｐゴシック" pitchFamily="-107" charset="-128"/>
                <a:cs typeface="ＭＳ Ｐゴシック" pitchFamily="-107" charset="-128"/>
              </a:rPr>
              <a:t>that produced each ciphertext.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Sender and receiver must have obtained copies of the secret key in a secure</a:t>
            </a:r>
          </a:p>
          <a:p>
            <a:r>
              <a:rPr lang="en-US" sz="1200" kern="1200" baseline="0" dirty="0">
                <a:solidFill>
                  <a:schemeClr val="tx1"/>
                </a:solidFill>
                <a:latin typeface="Arial" charset="0"/>
                <a:ea typeface="ＭＳ Ｐゴシック" pitchFamily="-107" charset="-128"/>
                <a:cs typeface="ＭＳ Ｐゴシック" pitchFamily="-107" charset="-128"/>
              </a:rPr>
              <a:t>fashion and must keep the key secure. If someone can discover the key and</a:t>
            </a:r>
          </a:p>
          <a:p>
            <a:r>
              <a:rPr lang="en-US" sz="1200" kern="1200" baseline="0" dirty="0">
                <a:solidFill>
                  <a:schemeClr val="tx1"/>
                </a:solidFill>
                <a:latin typeface="Arial" charset="0"/>
                <a:ea typeface="ＭＳ Ｐゴシック" pitchFamily="-107" charset="-128"/>
                <a:cs typeface="ＭＳ Ｐゴシック" pitchFamily="-107" charset="-128"/>
              </a:rPr>
              <a:t>knows the algorithm, all communication using this key is readable.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It is important to note that the security of symmetric encryption depends on</a:t>
            </a:r>
          </a:p>
          <a:p>
            <a:r>
              <a:rPr lang="en-US" sz="1200" kern="1200" baseline="0" dirty="0">
                <a:solidFill>
                  <a:schemeClr val="tx1"/>
                </a:solidFill>
                <a:latin typeface="Arial" charset="0"/>
                <a:ea typeface="ＭＳ Ｐゴシック" pitchFamily="-107" charset="-128"/>
                <a:cs typeface="ＭＳ Ｐゴシック" pitchFamily="-107" charset="-128"/>
              </a:rPr>
              <a:t>the secrecy of the key, not the secrecy of the algorithm. That is, it is assumed that</a:t>
            </a:r>
          </a:p>
          <a:p>
            <a:r>
              <a:rPr lang="en-US" sz="1200" kern="1200" baseline="0" dirty="0">
                <a:solidFill>
                  <a:schemeClr val="tx1"/>
                </a:solidFill>
                <a:latin typeface="Arial" charset="0"/>
                <a:ea typeface="ＭＳ Ｐゴシック" pitchFamily="-107" charset="-128"/>
                <a:cs typeface="ＭＳ Ｐゴシック" pitchFamily="-107" charset="-128"/>
              </a:rPr>
              <a:t>it is impractical to decrypt a message on the basis of the ciphertext plus  knowledge</a:t>
            </a:r>
          </a:p>
          <a:p>
            <a:r>
              <a:rPr lang="en-US" sz="1200" kern="1200" baseline="0" dirty="0">
                <a:solidFill>
                  <a:schemeClr val="tx1"/>
                </a:solidFill>
                <a:latin typeface="Arial" charset="0"/>
                <a:ea typeface="ＭＳ Ｐゴシック" pitchFamily="-107" charset="-128"/>
                <a:cs typeface="ＭＳ Ｐゴシック" pitchFamily="-107" charset="-128"/>
              </a:rPr>
              <a:t>of the encryption/decryption algorithm. In other words, we do not need to keep the</a:t>
            </a:r>
          </a:p>
          <a:p>
            <a:r>
              <a:rPr lang="en-US" sz="1200" kern="1200" baseline="0" dirty="0">
                <a:solidFill>
                  <a:schemeClr val="tx1"/>
                </a:solidFill>
                <a:latin typeface="Arial" charset="0"/>
                <a:ea typeface="ＭＳ Ｐゴシック" pitchFamily="-107" charset="-128"/>
                <a:cs typeface="ＭＳ Ｐゴシック" pitchFamily="-107" charset="-128"/>
              </a:rPr>
              <a:t>algorithm secret; we need to keep only the key secret.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This feature of symmetric encryption is what makes it feasible for widespread</a:t>
            </a:r>
          </a:p>
          <a:p>
            <a:r>
              <a:rPr lang="en-US" sz="1200" kern="1200" baseline="0" dirty="0">
                <a:solidFill>
                  <a:schemeClr val="tx1"/>
                </a:solidFill>
                <a:latin typeface="Arial" charset="0"/>
                <a:ea typeface="ＭＳ Ｐゴシック" pitchFamily="-107" charset="-128"/>
                <a:cs typeface="ＭＳ Ｐゴシック" pitchFamily="-107" charset="-128"/>
              </a:rPr>
              <a:t>use. The fact that the algorithm need not be kept secret means that manufacturers</a:t>
            </a:r>
          </a:p>
          <a:p>
            <a:r>
              <a:rPr lang="en-US" sz="1200" kern="1200" baseline="0" dirty="0">
                <a:solidFill>
                  <a:schemeClr val="tx1"/>
                </a:solidFill>
                <a:latin typeface="Arial" charset="0"/>
                <a:ea typeface="ＭＳ Ｐゴシック" pitchFamily="-107" charset="-128"/>
                <a:cs typeface="ＭＳ Ｐゴシック" pitchFamily="-107" charset="-128"/>
              </a:rPr>
              <a:t>can and have developed low-cost chip implementations of data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algorithms. These chips are widely available and incorporated into a number of</a:t>
            </a:r>
          </a:p>
          <a:p>
            <a:r>
              <a:rPr lang="en-US" sz="1200" kern="1200" baseline="0" dirty="0">
                <a:solidFill>
                  <a:schemeClr val="tx1"/>
                </a:solidFill>
                <a:latin typeface="Arial" charset="0"/>
                <a:ea typeface="ＭＳ Ｐゴシック" pitchFamily="-107" charset="-128"/>
                <a:cs typeface="ＭＳ Ｐゴシック" pitchFamily="-107" charset="-128"/>
              </a:rPr>
              <a:t>products. With the use of symmetric encryption, the principal security problem is</a:t>
            </a:r>
          </a:p>
          <a:p>
            <a:r>
              <a:rPr lang="en-US" sz="1200" kern="1200" baseline="0" dirty="0">
                <a:solidFill>
                  <a:schemeClr val="tx1"/>
                </a:solidFill>
                <a:latin typeface="Arial" charset="0"/>
                <a:ea typeface="ＭＳ Ｐゴシック" pitchFamily="-107" charset="-128"/>
                <a:cs typeface="ＭＳ Ｐゴシック" pitchFamily="-107" charset="-128"/>
              </a:rPr>
              <a:t>maintaining the secrecy of the key.</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18742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p:spPr>
        <p:txBody>
          <a:bodyPr/>
          <a:lstStyle/>
          <a:p>
            <a:fld id="{5382DB67-DDBC-CB49-BA07-89DC3A31AB89}" type="slidenum">
              <a:rPr lang="en-AU">
                <a:latin typeface="Arial" pitchFamily="-1" charset="0"/>
              </a:rPr>
              <a:pPr/>
              <a:t>4</a:t>
            </a:fld>
            <a:endParaRPr lang="en-AU" dirty="0">
              <a:latin typeface="Arial" pitchFamily="-1" charset="0"/>
            </a:endParaRPr>
          </a:p>
        </p:txBody>
      </p:sp>
      <p:sp>
        <p:nvSpPr>
          <p:cNvPr id="18435" name="Rectangle 1026"/>
          <p:cNvSpPr>
            <a:spLocks noGrp="1" noRot="1" noChangeAspect="1" noChangeArrowheads="1" noTextEdit="1"/>
          </p:cNvSpPr>
          <p:nvPr>
            <p:ph type="sldImg"/>
          </p:nvPr>
        </p:nvSpPr>
        <p:spPr>
          <a:ln/>
        </p:spPr>
      </p:sp>
      <p:sp>
        <p:nvSpPr>
          <p:cNvPr id="18436" name="Rectangle 1027"/>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1" charset="0"/>
                <a:ea typeface="ＭＳ Ｐゴシック" pitchFamily="-1" charset="-128"/>
                <a:cs typeface="ＭＳ Ｐゴシック" pitchFamily="-1" charset="-128"/>
              </a:rPr>
              <a:t>This quote from the start of Chapter 1 reflects a fundamental principle that we must understand the strength of the algorithms we use in order to have a suitable level of security.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45651AD0-546C-6748-A2B4-381BCF47FADA}" type="slidenum">
              <a:rPr lang="en-AU">
                <a:latin typeface="Arial" pitchFamily="-84" charset="0"/>
              </a:rPr>
              <a:pPr/>
              <a:t>40</a:t>
            </a:fld>
            <a:endParaRPr lang="en-AU" dirty="0">
              <a:latin typeface="Arial" pitchFamily="-84"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systems are generically classified along three independent</a:t>
            </a:r>
          </a:p>
          <a:p>
            <a:r>
              <a:rPr lang="en-US" sz="1200" kern="1200" baseline="0" dirty="0">
                <a:solidFill>
                  <a:schemeClr val="tx1"/>
                </a:solidFill>
                <a:latin typeface="Arial" charset="0"/>
                <a:ea typeface="ＭＳ Ｐゴシック" pitchFamily="-107" charset="-128"/>
                <a:cs typeface="ＭＳ Ｐゴシック" pitchFamily="-107" charset="-128"/>
              </a:rPr>
              <a:t>dimensions: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type of operations used for transforming plaintext to ciphertext.  All</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algorithms are based on two general principles: substitution, in</a:t>
            </a:r>
          </a:p>
          <a:p>
            <a:r>
              <a:rPr lang="en-US" sz="1200" kern="1200" baseline="0" dirty="0">
                <a:solidFill>
                  <a:schemeClr val="tx1"/>
                </a:solidFill>
                <a:latin typeface="Arial" charset="0"/>
                <a:ea typeface="ＭＳ Ｐゴシック" pitchFamily="-107" charset="-128"/>
                <a:cs typeface="ＭＳ Ｐゴシック" pitchFamily="-107" charset="-128"/>
              </a:rPr>
              <a:t>which each element in the plaintext (bit, letter, group of bits or letters) is</a:t>
            </a:r>
          </a:p>
          <a:p>
            <a:r>
              <a:rPr lang="en-US" sz="1200" kern="1200" baseline="0" dirty="0">
                <a:solidFill>
                  <a:schemeClr val="tx1"/>
                </a:solidFill>
                <a:latin typeface="Arial" charset="0"/>
                <a:ea typeface="ＭＳ Ｐゴシック" pitchFamily="-107" charset="-128"/>
                <a:cs typeface="ＭＳ Ｐゴシック" pitchFamily="-107" charset="-128"/>
              </a:rPr>
              <a:t>mapped into another element, and transposition, in which elements in the</a:t>
            </a:r>
          </a:p>
          <a:p>
            <a:r>
              <a:rPr lang="en-US" sz="1200" kern="1200" baseline="0" dirty="0">
                <a:solidFill>
                  <a:schemeClr val="tx1"/>
                </a:solidFill>
                <a:latin typeface="Arial" charset="0"/>
                <a:ea typeface="ＭＳ Ｐゴシック" pitchFamily="-107" charset="-128"/>
                <a:cs typeface="ＭＳ Ｐゴシック" pitchFamily="-107" charset="-128"/>
              </a:rPr>
              <a:t>plaintext are rearranged. The fundamental requirement is that no information</a:t>
            </a:r>
          </a:p>
          <a:p>
            <a:r>
              <a:rPr lang="en-US" sz="1200" kern="1200" baseline="0" dirty="0">
                <a:solidFill>
                  <a:schemeClr val="tx1"/>
                </a:solidFill>
                <a:latin typeface="Arial" charset="0"/>
                <a:ea typeface="ＭＳ Ｐゴシック" pitchFamily="-107" charset="-128"/>
                <a:cs typeface="ＭＳ Ｐゴシック" pitchFamily="-107" charset="-128"/>
              </a:rPr>
              <a:t>be lost (i.e., that all operations be reversible). Most systems, referred to as</a:t>
            </a:r>
          </a:p>
          <a:p>
            <a:r>
              <a:rPr lang="en-US" sz="1200" kern="1200" baseline="0" dirty="0">
                <a:solidFill>
                  <a:schemeClr val="tx1"/>
                </a:solidFill>
                <a:latin typeface="Arial" charset="0"/>
                <a:ea typeface="ＭＳ Ｐゴシック" pitchFamily="-107" charset="-128"/>
                <a:cs typeface="ＭＳ Ｐゴシック" pitchFamily="-107" charset="-128"/>
              </a:rPr>
              <a:t>product systems, involve multiple stages of substitutions and transpositions.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 number of keys used.  If both sender and receiver use the same key, the</a:t>
            </a:r>
          </a:p>
          <a:p>
            <a:r>
              <a:rPr lang="en-US" sz="1200" kern="1200" baseline="0" dirty="0">
                <a:solidFill>
                  <a:schemeClr val="tx1"/>
                </a:solidFill>
                <a:latin typeface="Arial" charset="0"/>
                <a:ea typeface="ＭＳ Ｐゴシック" pitchFamily="-107" charset="-128"/>
                <a:cs typeface="ＭＳ Ｐゴシック" pitchFamily="-107" charset="-128"/>
              </a:rPr>
              <a:t>system is referred to as symmetric, single-key, secret-key, or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a:t>
            </a:r>
          </a:p>
          <a:p>
            <a:r>
              <a:rPr lang="en-US" sz="1200" kern="1200" baseline="0" dirty="0">
                <a:solidFill>
                  <a:schemeClr val="tx1"/>
                </a:solidFill>
                <a:latin typeface="Arial" charset="0"/>
                <a:ea typeface="ＭＳ Ｐゴシック" pitchFamily="-107" charset="-128"/>
                <a:cs typeface="ＭＳ Ｐゴシック" pitchFamily="-107" charset="-128"/>
              </a:rPr>
              <a:t>If the sender and receiver each use a different key, the system is</a:t>
            </a:r>
          </a:p>
          <a:p>
            <a:r>
              <a:rPr lang="en-US" sz="1200" kern="1200" baseline="0" dirty="0">
                <a:solidFill>
                  <a:schemeClr val="tx1"/>
                </a:solidFill>
                <a:latin typeface="Arial" charset="0"/>
                <a:ea typeface="ＭＳ Ｐゴシック" pitchFamily="-107" charset="-128"/>
                <a:cs typeface="ＭＳ Ｐゴシック" pitchFamily="-107" charset="-128"/>
              </a:rPr>
              <a:t>referred to as asymmetric, two-key, or public-key encryption.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The way in which the plaintext is processed.  A block cipher  processes the</a:t>
            </a:r>
          </a:p>
          <a:p>
            <a:r>
              <a:rPr lang="en-US" sz="1200" kern="1200" baseline="0" dirty="0">
                <a:solidFill>
                  <a:schemeClr val="tx1"/>
                </a:solidFill>
                <a:latin typeface="Arial" charset="0"/>
                <a:ea typeface="ＭＳ Ｐゴシック" pitchFamily="-107" charset="-128"/>
                <a:cs typeface="ＭＳ Ｐゴシック" pitchFamily="-107" charset="-128"/>
              </a:rPr>
              <a:t>input one block of elements at a time, producing an output block for each</a:t>
            </a:r>
          </a:p>
          <a:p>
            <a:r>
              <a:rPr lang="en-US" sz="1200" kern="1200" baseline="0" dirty="0">
                <a:solidFill>
                  <a:schemeClr val="tx1"/>
                </a:solidFill>
                <a:latin typeface="Arial" charset="0"/>
                <a:ea typeface="ＭＳ Ｐゴシック" pitchFamily="-107" charset="-128"/>
                <a:cs typeface="ＭＳ Ｐゴシック" pitchFamily="-107" charset="-128"/>
              </a:rPr>
              <a:t>input block. A stream cipher  processes the input elements continuously, producing</a:t>
            </a:r>
          </a:p>
          <a:p>
            <a:r>
              <a:rPr lang="en-US" sz="1200" kern="1200" baseline="0" dirty="0">
                <a:solidFill>
                  <a:schemeClr val="tx1"/>
                </a:solidFill>
                <a:latin typeface="Arial" charset="0"/>
                <a:ea typeface="ＭＳ Ｐゴシック" pitchFamily="-107" charset="-128"/>
                <a:cs typeface="ＭＳ Ｐゴシック" pitchFamily="-107" charset="-128"/>
              </a:rPr>
              <a:t>output one element at a time, as it goes along.</a:t>
            </a:r>
            <a:endParaRPr lang="en-US" dirty="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46705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31F0470-D5A5-5F4A-8669-5243FEBF7C3D}" type="slidenum">
              <a:rPr lang="en-AU">
                <a:latin typeface="Arial" pitchFamily="-84" charset="0"/>
              </a:rPr>
              <a:pPr/>
              <a:t>41</a:t>
            </a:fld>
            <a:endParaRPr lang="en-AU" dirty="0">
              <a:latin typeface="Arial" pitchFamily="-84" charset="0"/>
            </a:endParaRPr>
          </a:p>
        </p:txBody>
      </p:sp>
      <p:sp>
        <p:nvSpPr>
          <p:cNvPr id="27651" name="Rectangle 1026"/>
          <p:cNvSpPr>
            <a:spLocks noGrp="1" noRot="1" noChangeAspect="1" noChangeArrowheads="1" noTextEdit="1"/>
          </p:cNvSpPr>
          <p:nvPr>
            <p:ph type="sldImg"/>
          </p:nvPr>
        </p:nvSpPr>
        <p:spPr>
          <a:ln/>
        </p:spPr>
      </p:sp>
      <p:sp>
        <p:nvSpPr>
          <p:cNvPr id="2765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process of attempting to discover the plaintext or key is known as cryptanalysis .</a:t>
            </a:r>
          </a:p>
          <a:p>
            <a:r>
              <a:rPr lang="en-US" sz="1200" kern="1200" baseline="0" dirty="0">
                <a:solidFill>
                  <a:schemeClr val="tx1"/>
                </a:solidFill>
                <a:latin typeface="Arial" charset="0"/>
                <a:ea typeface="ＭＳ Ｐゴシック" pitchFamily="-107" charset="-128"/>
                <a:cs typeface="ＭＳ Ｐゴシック" pitchFamily="-107" charset="-128"/>
              </a:rPr>
              <a:t>The strategy used by the cryptanalyst depends on the nature of the encryption scheme</a:t>
            </a:r>
          </a:p>
          <a:p>
            <a:r>
              <a:rPr lang="en-US" sz="1200" kern="1200" baseline="0" dirty="0">
                <a:solidFill>
                  <a:schemeClr val="tx1"/>
                </a:solidFill>
                <a:latin typeface="Arial" charset="0"/>
                <a:ea typeface="ＭＳ Ｐゴシック" pitchFamily="-107" charset="-128"/>
                <a:cs typeface="ＭＳ Ｐゴシック" pitchFamily="-107" charset="-128"/>
              </a:rPr>
              <a:t>and the information available to the cryptanalyst.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Table 2.1 summarizes the various types of cryptanalytic attacks based on the</a:t>
            </a:r>
          </a:p>
          <a:p>
            <a:r>
              <a:rPr lang="en-US" sz="1200" kern="1200" baseline="0" dirty="0">
                <a:solidFill>
                  <a:schemeClr val="tx1"/>
                </a:solidFill>
                <a:latin typeface="Arial" charset="0"/>
                <a:ea typeface="ＭＳ Ｐゴシック" pitchFamily="-107" charset="-128"/>
                <a:cs typeface="ＭＳ Ｐゴシック" pitchFamily="-107" charset="-128"/>
              </a:rPr>
              <a:t>amount of information known to the cryptanalyst. The most difficult problem is</a:t>
            </a:r>
          </a:p>
          <a:p>
            <a:r>
              <a:rPr lang="en-US" sz="1200" kern="1200" baseline="0" dirty="0">
                <a:solidFill>
                  <a:schemeClr val="tx1"/>
                </a:solidFill>
                <a:latin typeface="Arial" charset="0"/>
                <a:ea typeface="ＭＳ Ｐゴシック" pitchFamily="-107" charset="-128"/>
                <a:cs typeface="ＭＳ Ｐゴシック" pitchFamily="-107" charset="-128"/>
              </a:rPr>
              <a:t>presented when all that is available is the ciphertext only . In some cases, not even</a:t>
            </a:r>
          </a:p>
          <a:p>
            <a:r>
              <a:rPr lang="en-US" sz="1200" kern="1200" baseline="0" dirty="0">
                <a:solidFill>
                  <a:schemeClr val="tx1"/>
                </a:solidFill>
                <a:latin typeface="Arial" charset="0"/>
                <a:ea typeface="ＭＳ Ｐゴシック" pitchFamily="-107" charset="-128"/>
                <a:cs typeface="ＭＳ Ｐゴシック" pitchFamily="-107" charset="-128"/>
              </a:rPr>
              <a:t>the encryption algorithm is known, but in general, we can assume that the opponent</a:t>
            </a:r>
          </a:p>
          <a:p>
            <a:r>
              <a:rPr lang="en-US" sz="1200" kern="1200" baseline="0" dirty="0">
                <a:solidFill>
                  <a:schemeClr val="tx1"/>
                </a:solidFill>
                <a:latin typeface="Arial" charset="0"/>
                <a:ea typeface="ＭＳ Ｐゴシック" pitchFamily="-107" charset="-128"/>
                <a:cs typeface="ＭＳ Ｐゴシック" pitchFamily="-107" charset="-128"/>
              </a:rPr>
              <a:t> does know the algorithm used for encryption. One possible attack under these circumstances</a:t>
            </a:r>
          </a:p>
          <a:p>
            <a:r>
              <a:rPr lang="en-US" sz="1200" kern="1200" baseline="0" dirty="0">
                <a:solidFill>
                  <a:schemeClr val="tx1"/>
                </a:solidFill>
                <a:latin typeface="Arial" charset="0"/>
                <a:ea typeface="ＭＳ Ｐゴシック" pitchFamily="-107" charset="-128"/>
                <a:cs typeface="ＭＳ Ｐゴシック" pitchFamily="-107" charset="-128"/>
              </a:rPr>
              <a:t>is the brute-force approach of trying all possible keys. If the key space</a:t>
            </a:r>
          </a:p>
          <a:p>
            <a:r>
              <a:rPr lang="en-US" sz="1200" kern="1200" baseline="0" dirty="0">
                <a:solidFill>
                  <a:schemeClr val="tx1"/>
                </a:solidFill>
                <a:latin typeface="Arial" charset="0"/>
                <a:ea typeface="ＭＳ Ｐゴシック" pitchFamily="-107" charset="-128"/>
                <a:cs typeface="ＭＳ Ｐゴシック" pitchFamily="-107" charset="-128"/>
              </a:rPr>
              <a:t>is very large, this becomes impractical. Thus, the opponent must rely on an analysis</a:t>
            </a:r>
          </a:p>
          <a:p>
            <a:r>
              <a:rPr lang="en-US" sz="1200" kern="1200" baseline="0" dirty="0">
                <a:solidFill>
                  <a:schemeClr val="tx1"/>
                </a:solidFill>
                <a:latin typeface="Arial" charset="0"/>
                <a:ea typeface="ＭＳ Ｐゴシック" pitchFamily="-107" charset="-128"/>
                <a:cs typeface="ＭＳ Ｐゴシック" pitchFamily="-107" charset="-128"/>
              </a:rPr>
              <a:t>of the ciphertext itself, generally applying various statistical tests to it. To use this</a:t>
            </a:r>
          </a:p>
          <a:p>
            <a:r>
              <a:rPr lang="en-US" sz="1200" kern="1200" baseline="0" dirty="0">
                <a:solidFill>
                  <a:schemeClr val="tx1"/>
                </a:solidFill>
                <a:latin typeface="Arial" charset="0"/>
                <a:ea typeface="ＭＳ Ｐゴシック" pitchFamily="-107" charset="-128"/>
                <a:cs typeface="ＭＳ Ｐゴシック" pitchFamily="-107" charset="-128"/>
              </a:rPr>
              <a:t>approach, the opponent must have some general idea of the type of plaintext that</a:t>
            </a:r>
          </a:p>
          <a:p>
            <a:r>
              <a:rPr lang="en-US" sz="1200" kern="1200" baseline="0" dirty="0">
                <a:solidFill>
                  <a:schemeClr val="tx1"/>
                </a:solidFill>
                <a:latin typeface="Arial" charset="0"/>
                <a:ea typeface="ＭＳ Ｐゴシック" pitchFamily="-107" charset="-128"/>
                <a:cs typeface="ＭＳ Ｐゴシック" pitchFamily="-107" charset="-128"/>
              </a:rPr>
              <a:t>is concealed, such as English or French text, an EXE file, a Java source listing, an</a:t>
            </a:r>
          </a:p>
          <a:p>
            <a:r>
              <a:rPr lang="en-US" sz="1200" kern="1200" baseline="0" dirty="0">
                <a:solidFill>
                  <a:schemeClr val="tx1"/>
                </a:solidFill>
                <a:latin typeface="Arial" charset="0"/>
                <a:ea typeface="ＭＳ Ｐゴシック" pitchFamily="-107" charset="-128"/>
                <a:cs typeface="ＭＳ Ｐゴシック" pitchFamily="-107" charset="-128"/>
              </a:rPr>
              <a:t>accounting file, and so 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ciphertext-only attack is the easiest to defend against because the</a:t>
            </a:r>
          </a:p>
          <a:p>
            <a:r>
              <a:rPr lang="en-US" sz="1200" kern="1200" baseline="0" dirty="0">
                <a:solidFill>
                  <a:schemeClr val="tx1"/>
                </a:solidFill>
                <a:latin typeface="Arial" charset="0"/>
                <a:ea typeface="ＭＳ Ｐゴシック" pitchFamily="-107" charset="-128"/>
                <a:cs typeface="ＭＳ Ｐゴシック" pitchFamily="-107" charset="-128"/>
              </a:rPr>
              <a:t>opponent has the least amount of information to work with. In many cases, however,</a:t>
            </a:r>
          </a:p>
          <a:p>
            <a:r>
              <a:rPr lang="en-US" sz="1200" kern="1200" baseline="0" dirty="0">
                <a:solidFill>
                  <a:schemeClr val="tx1"/>
                </a:solidFill>
                <a:latin typeface="Arial" charset="0"/>
                <a:ea typeface="ＭＳ Ｐゴシック" pitchFamily="-107" charset="-128"/>
                <a:cs typeface="ＭＳ Ｐゴシック" pitchFamily="-107" charset="-128"/>
              </a:rPr>
              <a:t>the analyst has more information. The analyst may be able to capture one</a:t>
            </a:r>
          </a:p>
          <a:p>
            <a:r>
              <a:rPr lang="en-US" sz="1200" kern="1200" baseline="0" dirty="0">
                <a:solidFill>
                  <a:schemeClr val="tx1"/>
                </a:solidFill>
                <a:latin typeface="Arial" charset="0"/>
                <a:ea typeface="ＭＳ Ｐゴシック" pitchFamily="-107" charset="-128"/>
                <a:cs typeface="ＭＳ Ｐゴシック" pitchFamily="-107" charset="-128"/>
              </a:rPr>
              <a:t>or more plaintext messages as well as their encryptions. Or the analyst may know</a:t>
            </a:r>
          </a:p>
          <a:p>
            <a:r>
              <a:rPr lang="en-US" sz="1200" kern="1200" baseline="0" dirty="0">
                <a:solidFill>
                  <a:schemeClr val="tx1"/>
                </a:solidFill>
                <a:latin typeface="Arial" charset="0"/>
                <a:ea typeface="ＭＳ Ｐゴシック" pitchFamily="-107" charset="-128"/>
                <a:cs typeface="ＭＳ Ｐゴシック" pitchFamily="-107" charset="-128"/>
              </a:rPr>
              <a:t>that certain plaintext patterns will appear in a message. For example, a file that is</a:t>
            </a:r>
          </a:p>
          <a:p>
            <a:r>
              <a:rPr lang="en-US" sz="1200" kern="1200" baseline="0" dirty="0">
                <a:solidFill>
                  <a:schemeClr val="tx1"/>
                </a:solidFill>
                <a:latin typeface="Arial" charset="0"/>
                <a:ea typeface="ＭＳ Ｐゴシック" pitchFamily="-107" charset="-128"/>
                <a:cs typeface="ＭＳ Ｐゴシック" pitchFamily="-107" charset="-128"/>
              </a:rPr>
              <a:t>encoded in the Postscript format always begins with the same pattern, or there may</a:t>
            </a:r>
          </a:p>
          <a:p>
            <a:r>
              <a:rPr lang="en-US" sz="1200" kern="1200" baseline="0" dirty="0">
                <a:solidFill>
                  <a:schemeClr val="tx1"/>
                </a:solidFill>
                <a:latin typeface="Arial" charset="0"/>
                <a:ea typeface="ＭＳ Ｐゴシック" pitchFamily="-107" charset="-128"/>
                <a:cs typeface="ＭＳ Ｐゴシック" pitchFamily="-107" charset="-128"/>
              </a:rPr>
              <a:t>be a standardized header or banner to an electronic funds transfer message, and so</a:t>
            </a:r>
          </a:p>
          <a:p>
            <a:r>
              <a:rPr lang="en-US" sz="1200" kern="1200" baseline="0" dirty="0">
                <a:solidFill>
                  <a:schemeClr val="tx1"/>
                </a:solidFill>
                <a:latin typeface="Arial" charset="0"/>
                <a:ea typeface="ＭＳ Ｐゴシック" pitchFamily="-107" charset="-128"/>
                <a:cs typeface="ＭＳ Ｐゴシック" pitchFamily="-107" charset="-128"/>
              </a:rPr>
              <a:t>on. All of these are examples of known plaintext . With this knowledge, the analyst</a:t>
            </a:r>
          </a:p>
          <a:p>
            <a:r>
              <a:rPr lang="en-US" sz="1200" kern="1200" baseline="0" dirty="0">
                <a:solidFill>
                  <a:schemeClr val="tx1"/>
                </a:solidFill>
                <a:latin typeface="Arial" charset="0"/>
                <a:ea typeface="ＭＳ Ｐゴシック" pitchFamily="-107" charset="-128"/>
                <a:cs typeface="ＭＳ Ｐゴシック" pitchFamily="-107" charset="-128"/>
              </a:rPr>
              <a:t>may be able to deduce the key on the basis of the way in which the known plaintext</a:t>
            </a:r>
          </a:p>
          <a:p>
            <a:r>
              <a:rPr lang="en-US" sz="1200" kern="1200" baseline="0" dirty="0">
                <a:solidFill>
                  <a:schemeClr val="tx1"/>
                </a:solidFill>
                <a:latin typeface="Arial" charset="0"/>
                <a:ea typeface="ＭＳ Ｐゴシック" pitchFamily="-107" charset="-128"/>
                <a:cs typeface="ＭＳ Ｐゴシック" pitchFamily="-107" charset="-128"/>
              </a:rPr>
              <a:t>is transformed.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Closely related to the known-plaintext attack is what might be referred to as a</a:t>
            </a:r>
          </a:p>
          <a:p>
            <a:r>
              <a:rPr lang="en-US" sz="1200" kern="1200" baseline="0" dirty="0">
                <a:solidFill>
                  <a:schemeClr val="tx1"/>
                </a:solidFill>
                <a:latin typeface="Arial" charset="0"/>
                <a:ea typeface="ＭＳ Ｐゴシック" pitchFamily="-107" charset="-128"/>
                <a:cs typeface="ＭＳ Ｐゴシック" pitchFamily="-107" charset="-128"/>
              </a:rPr>
              <a:t>probable-word attack. If the opponent is working with the encryption of some general</a:t>
            </a:r>
          </a:p>
          <a:p>
            <a:r>
              <a:rPr lang="en-US" sz="1200" kern="1200" baseline="0" dirty="0">
                <a:solidFill>
                  <a:schemeClr val="tx1"/>
                </a:solidFill>
                <a:latin typeface="Arial" charset="0"/>
                <a:ea typeface="ＭＳ Ｐゴシック" pitchFamily="-107" charset="-128"/>
                <a:cs typeface="ＭＳ Ｐゴシック" pitchFamily="-107" charset="-128"/>
              </a:rPr>
              <a:t>prose message, he or she may have little knowledge of what is in the message.</a:t>
            </a:r>
          </a:p>
          <a:p>
            <a:r>
              <a:rPr lang="en-US" sz="1200" kern="1200" baseline="0" dirty="0">
                <a:solidFill>
                  <a:schemeClr val="tx1"/>
                </a:solidFill>
                <a:latin typeface="Arial" charset="0"/>
                <a:ea typeface="ＭＳ Ｐゴシック" pitchFamily="-107" charset="-128"/>
                <a:cs typeface="ＭＳ Ｐゴシック" pitchFamily="-107" charset="-128"/>
              </a:rPr>
              <a:t>However, if the opponent is after some very specific information, then parts of the</a:t>
            </a:r>
          </a:p>
          <a:p>
            <a:r>
              <a:rPr lang="en-US" sz="1200" kern="1200" baseline="0" dirty="0">
                <a:solidFill>
                  <a:schemeClr val="tx1"/>
                </a:solidFill>
                <a:latin typeface="Arial" charset="0"/>
                <a:ea typeface="ＭＳ Ｐゴシック" pitchFamily="-107" charset="-128"/>
                <a:cs typeface="ＭＳ Ｐゴシック" pitchFamily="-107" charset="-128"/>
              </a:rPr>
              <a:t>message may be known. For example, if an entire accounting file is being transmitted,</a:t>
            </a:r>
          </a:p>
          <a:p>
            <a:r>
              <a:rPr lang="en-US" sz="1200" kern="1200" baseline="0" dirty="0">
                <a:solidFill>
                  <a:schemeClr val="tx1"/>
                </a:solidFill>
                <a:latin typeface="Arial" charset="0"/>
                <a:ea typeface="ＭＳ Ｐゴシック" pitchFamily="-107" charset="-128"/>
                <a:cs typeface="ＭＳ Ｐゴシック" pitchFamily="-107" charset="-128"/>
              </a:rPr>
              <a:t>the opponent may know the placement of certain key words in the header of</a:t>
            </a:r>
          </a:p>
          <a:p>
            <a:r>
              <a:rPr lang="en-US" sz="1200" kern="1200" baseline="0" dirty="0">
                <a:solidFill>
                  <a:schemeClr val="tx1"/>
                </a:solidFill>
                <a:latin typeface="Arial" charset="0"/>
                <a:ea typeface="ＭＳ Ｐゴシック" pitchFamily="-107" charset="-128"/>
                <a:cs typeface="ＭＳ Ｐゴシック" pitchFamily="-107" charset="-128"/>
              </a:rPr>
              <a:t> the file. As another example, the source code for a program developed by a corporation</a:t>
            </a:r>
          </a:p>
          <a:p>
            <a:r>
              <a:rPr lang="en-US" sz="1200" kern="1200" baseline="0" dirty="0">
                <a:solidFill>
                  <a:schemeClr val="tx1"/>
                </a:solidFill>
                <a:latin typeface="Arial" charset="0"/>
                <a:ea typeface="ＭＳ Ｐゴシック" pitchFamily="-107" charset="-128"/>
                <a:cs typeface="ＭＳ Ｐゴシック" pitchFamily="-107" charset="-128"/>
              </a:rPr>
              <a:t>might include a copyright statement in some standardized position.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If the analyst is able somehow to get the source system to insert into the system</a:t>
            </a:r>
          </a:p>
          <a:p>
            <a:r>
              <a:rPr lang="en-US" sz="1200" kern="1200" baseline="0" dirty="0">
                <a:solidFill>
                  <a:schemeClr val="tx1"/>
                </a:solidFill>
                <a:latin typeface="Arial" charset="0"/>
                <a:ea typeface="ＭＳ Ｐゴシック" pitchFamily="-107" charset="-128"/>
                <a:cs typeface="ＭＳ Ｐゴシック" pitchFamily="-107" charset="-128"/>
              </a:rPr>
              <a:t>a message chosen by the analyst, then a chosen-plaintext  attack is possible. In</a:t>
            </a:r>
          </a:p>
          <a:p>
            <a:r>
              <a:rPr lang="en-US" sz="1200" kern="1200" baseline="0" dirty="0">
                <a:solidFill>
                  <a:schemeClr val="tx1"/>
                </a:solidFill>
                <a:latin typeface="Arial" charset="0"/>
                <a:ea typeface="ＭＳ Ｐゴシック" pitchFamily="-107" charset="-128"/>
                <a:cs typeface="ＭＳ Ｐゴシック" pitchFamily="-107" charset="-128"/>
              </a:rPr>
              <a:t>general, if the analyst is able to choose the messages to encrypt, the analyst may</a:t>
            </a:r>
          </a:p>
          <a:p>
            <a:r>
              <a:rPr lang="en-US" sz="1200" kern="1200" baseline="0" dirty="0">
                <a:solidFill>
                  <a:schemeClr val="tx1"/>
                </a:solidFill>
                <a:latin typeface="Arial" charset="0"/>
                <a:ea typeface="ＭＳ Ｐゴシック" pitchFamily="-107" charset="-128"/>
                <a:cs typeface="ＭＳ Ｐゴシック" pitchFamily="-107" charset="-128"/>
              </a:rPr>
              <a:t>deliberately pick patterns that can be expected to reveal the structure of the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Table 2.1 lists two other types of attack: chosen ciphertext and chosen text.</a:t>
            </a:r>
          </a:p>
          <a:p>
            <a:r>
              <a:rPr lang="en-US" sz="1200" kern="1200" baseline="0" dirty="0">
                <a:solidFill>
                  <a:schemeClr val="tx1"/>
                </a:solidFill>
                <a:latin typeface="Arial" charset="0"/>
                <a:ea typeface="ＭＳ Ｐゴシック" pitchFamily="-107" charset="-128"/>
                <a:cs typeface="ＭＳ Ｐゴシック" pitchFamily="-107" charset="-128"/>
              </a:rPr>
              <a:t>These are less commonly employed as cryptanalytic techniques but are nevertheless</a:t>
            </a:r>
          </a:p>
          <a:p>
            <a:r>
              <a:rPr lang="en-US" sz="1200" kern="1200" baseline="0" dirty="0">
                <a:solidFill>
                  <a:schemeClr val="tx1"/>
                </a:solidFill>
                <a:latin typeface="Arial" charset="0"/>
                <a:ea typeface="ＭＳ Ｐゴシック" pitchFamily="-107" charset="-128"/>
                <a:cs typeface="ＭＳ Ｐゴシック" pitchFamily="-107" charset="-128"/>
              </a:rPr>
              <a:t>possible avenues of attack.</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345119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Only relatively weak algorithms fail to withstand a ciphertext-only attack.</a:t>
            </a:r>
          </a:p>
          <a:p>
            <a:r>
              <a:rPr lang="en-US" sz="1200" kern="1200" baseline="0" dirty="0">
                <a:solidFill>
                  <a:schemeClr val="tx1"/>
                </a:solidFill>
                <a:latin typeface="Arial" charset="0"/>
                <a:ea typeface="ＭＳ Ｐゴシック" pitchFamily="-107" charset="-128"/>
                <a:cs typeface="ＭＳ Ｐゴシック" pitchFamily="-107" charset="-128"/>
              </a:rPr>
              <a:t>Generally, an encryption algorithm is designed to withstand a known-plaintext</a:t>
            </a:r>
          </a:p>
          <a:p>
            <a:r>
              <a:rPr lang="en-US" sz="1200" kern="1200" baseline="0" dirty="0">
                <a:solidFill>
                  <a:schemeClr val="tx1"/>
                </a:solidFill>
                <a:latin typeface="Arial" charset="0"/>
                <a:ea typeface="ＭＳ Ｐゴシック" pitchFamily="-107" charset="-128"/>
                <a:cs typeface="ＭＳ Ｐゴシック" pitchFamily="-107" charset="-128"/>
              </a:rPr>
              <a:t>attack.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 encryption scheme is computationally secure  if the ciphertext generated</a:t>
            </a:r>
          </a:p>
          <a:p>
            <a:r>
              <a:rPr lang="en-US" sz="1200" kern="1200" baseline="0" dirty="0">
                <a:solidFill>
                  <a:schemeClr val="tx1"/>
                </a:solidFill>
                <a:latin typeface="Arial" charset="0"/>
                <a:ea typeface="ＭＳ Ｐゴシック" pitchFamily="-107" charset="-128"/>
                <a:cs typeface="ＭＳ Ｐゴシック" pitchFamily="-107" charset="-128"/>
              </a:rPr>
              <a:t>by the scheme meets one or both of the following criteria: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cost of breaking the cipher exceeds the value of the encrypted information.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time required to break the cipher exceeds the useful lifetime of the</a:t>
            </a:r>
          </a:p>
          <a:p>
            <a:r>
              <a:rPr lang="en-US" sz="1200" kern="1200" baseline="0" dirty="0">
                <a:solidFill>
                  <a:schemeClr val="tx1"/>
                </a:solidFill>
                <a:latin typeface="Arial" charset="0"/>
                <a:ea typeface="ＭＳ Ｐゴシック" pitchFamily="-107" charset="-128"/>
                <a:cs typeface="ＭＳ Ｐゴシック" pitchFamily="-107" charset="-128"/>
              </a:rPr>
              <a:t>information.</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42</a:t>
            </a:fld>
            <a:endParaRPr lang="en-AU" dirty="0"/>
          </a:p>
        </p:txBody>
      </p:sp>
    </p:spTree>
    <p:extLst>
      <p:ext uri="{BB962C8B-B14F-4D97-AF65-F5344CB8AC3E}">
        <p14:creationId xmlns:p14="http://schemas.microsoft.com/office/powerpoint/2010/main" val="121527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EF298A9-7AAA-294B-99B7-B5A5EDDC4322}" type="slidenum">
              <a:rPr lang="en-AU">
                <a:latin typeface="Arial" pitchFamily="-84" charset="0"/>
              </a:rPr>
              <a:pPr/>
              <a:t>43</a:t>
            </a:fld>
            <a:endParaRPr lang="en-AU" dirty="0">
              <a:latin typeface="Arial" pitchFamily="-84" charset="0"/>
            </a:endParaRPr>
          </a:p>
        </p:txBody>
      </p:sp>
      <p:sp>
        <p:nvSpPr>
          <p:cNvPr id="31747" name="Rectangle 1026"/>
          <p:cNvSpPr>
            <a:spLocks noGrp="1" noRot="1" noChangeAspect="1" noChangeArrowheads="1" noTextEdit="1"/>
          </p:cNvSpPr>
          <p:nvPr>
            <p:ph type="sldImg"/>
          </p:nvPr>
        </p:nvSpPr>
        <p:spPr>
          <a:ln/>
        </p:spPr>
      </p:sp>
      <p:sp>
        <p:nvSpPr>
          <p:cNvPr id="31748"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Unfortunately, it is very difficult to estimate the amount of effort required</a:t>
            </a:r>
          </a:p>
          <a:p>
            <a:r>
              <a:rPr lang="en-US" sz="1200" kern="1200" baseline="0" dirty="0">
                <a:solidFill>
                  <a:schemeClr val="tx1"/>
                </a:solidFill>
                <a:latin typeface="Arial" charset="0"/>
                <a:ea typeface="ＭＳ Ｐゴシック" pitchFamily="-107" charset="-128"/>
                <a:cs typeface="ＭＳ Ｐゴシック" pitchFamily="-107" charset="-128"/>
              </a:rPr>
              <a:t>to cryptanalyze ciphertext successfully. However, assuming there are no inherent</a:t>
            </a:r>
          </a:p>
          <a:p>
            <a:r>
              <a:rPr lang="en-US" sz="1200" kern="1200" baseline="0" dirty="0">
                <a:solidFill>
                  <a:schemeClr val="tx1"/>
                </a:solidFill>
                <a:latin typeface="Arial" charset="0"/>
                <a:ea typeface="ＭＳ Ｐゴシック" pitchFamily="-107" charset="-128"/>
                <a:cs typeface="ＭＳ Ｐゴシック" pitchFamily="-107" charset="-128"/>
              </a:rPr>
              <a:t>mathematical weaknesses in the algorithm, then a brute-force approach is indicated.</a:t>
            </a:r>
          </a:p>
          <a:p>
            <a:r>
              <a:rPr lang="en-US" sz="1200" kern="1200" baseline="0" dirty="0">
                <a:solidFill>
                  <a:schemeClr val="tx1"/>
                </a:solidFill>
                <a:latin typeface="Arial" charset="0"/>
                <a:ea typeface="ＭＳ Ｐゴシック" pitchFamily="-107" charset="-128"/>
                <a:cs typeface="ＭＳ Ｐゴシック" pitchFamily="-107" charset="-128"/>
              </a:rPr>
              <a:t>A brute-force attack  involves trying every possible key until an intelligible</a:t>
            </a:r>
          </a:p>
          <a:p>
            <a:r>
              <a:rPr lang="en-US" sz="1200" kern="1200" baseline="0" dirty="0">
                <a:solidFill>
                  <a:schemeClr val="tx1"/>
                </a:solidFill>
                <a:latin typeface="Arial" charset="0"/>
                <a:ea typeface="ＭＳ Ｐゴシック" pitchFamily="-107" charset="-128"/>
                <a:cs typeface="ＭＳ Ｐゴシック" pitchFamily="-107" charset="-128"/>
              </a:rPr>
              <a:t>translation of the ciphertext into plaintext is obtained. On average, half of all possible</a:t>
            </a:r>
          </a:p>
          <a:p>
            <a:r>
              <a:rPr lang="en-US" sz="1200" kern="1200" baseline="0" dirty="0">
                <a:solidFill>
                  <a:schemeClr val="tx1"/>
                </a:solidFill>
                <a:latin typeface="Arial" charset="0"/>
                <a:ea typeface="ＭＳ Ｐゴシック" pitchFamily="-107" charset="-128"/>
                <a:cs typeface="ＭＳ Ｐゴシック" pitchFamily="-107" charset="-128"/>
              </a:rPr>
              <a:t>keys must be tried to achieve success. That is, if there are x  different keys, on</a:t>
            </a:r>
          </a:p>
          <a:p>
            <a:r>
              <a:rPr lang="en-US" sz="1200" kern="1200" baseline="0" dirty="0">
                <a:solidFill>
                  <a:schemeClr val="tx1"/>
                </a:solidFill>
                <a:latin typeface="Arial" charset="0"/>
                <a:ea typeface="ＭＳ Ｐゴシック" pitchFamily="-107" charset="-128"/>
                <a:cs typeface="ＭＳ Ｐゴシック" pitchFamily="-107" charset="-128"/>
              </a:rPr>
              <a:t>average an attacker would discover the actual key after x /2 tries. It is important</a:t>
            </a:r>
          </a:p>
          <a:p>
            <a:r>
              <a:rPr lang="en-US" sz="1200" kern="1200" baseline="0" dirty="0">
                <a:solidFill>
                  <a:schemeClr val="tx1"/>
                </a:solidFill>
                <a:latin typeface="Arial" charset="0"/>
                <a:ea typeface="ＭＳ Ｐゴシック" pitchFamily="-107" charset="-128"/>
                <a:cs typeface="ＭＳ Ｐゴシック" pitchFamily="-107" charset="-128"/>
              </a:rPr>
              <a:t>to note that there is more to a brute-force attack than simply running through all</a:t>
            </a:r>
          </a:p>
          <a:p>
            <a:r>
              <a:rPr lang="en-US" sz="1200" kern="1200" baseline="0" dirty="0">
                <a:solidFill>
                  <a:schemeClr val="tx1"/>
                </a:solidFill>
                <a:latin typeface="Arial" charset="0"/>
                <a:ea typeface="ＭＳ Ｐゴシック" pitchFamily="-107" charset="-128"/>
                <a:cs typeface="ＭＳ Ｐゴシック" pitchFamily="-107" charset="-128"/>
              </a:rPr>
              <a:t>possible keys. Unless known plaintext is provided, the analyst must be able to recognize</a:t>
            </a:r>
          </a:p>
          <a:p>
            <a:r>
              <a:rPr lang="en-US" sz="1200" kern="1200" baseline="0" dirty="0">
                <a:solidFill>
                  <a:schemeClr val="tx1"/>
                </a:solidFill>
                <a:latin typeface="Arial" charset="0"/>
                <a:ea typeface="ＭＳ Ｐゴシック" pitchFamily="-107" charset="-128"/>
                <a:cs typeface="ＭＳ Ｐゴシック" pitchFamily="-107" charset="-128"/>
              </a:rPr>
              <a:t>plaintext as plaintext. If the message is just plaintext in English, then the</a:t>
            </a:r>
          </a:p>
          <a:p>
            <a:r>
              <a:rPr lang="en-US" sz="1200" kern="1200" baseline="0" dirty="0">
                <a:solidFill>
                  <a:schemeClr val="tx1"/>
                </a:solidFill>
                <a:latin typeface="Arial" charset="0"/>
                <a:ea typeface="ＭＳ Ｐゴシック" pitchFamily="-107" charset="-128"/>
                <a:cs typeface="ＭＳ Ｐゴシック" pitchFamily="-107" charset="-128"/>
              </a:rPr>
              <a:t>result pops out easily, although the task of recognizing English would have to be</a:t>
            </a:r>
          </a:p>
          <a:p>
            <a:r>
              <a:rPr lang="en-US" sz="1200" kern="1200" baseline="0" dirty="0">
                <a:solidFill>
                  <a:schemeClr val="tx1"/>
                </a:solidFill>
                <a:latin typeface="Arial" charset="0"/>
                <a:ea typeface="ＭＳ Ｐゴシック" pitchFamily="-107" charset="-128"/>
                <a:cs typeface="ＭＳ Ｐゴシック" pitchFamily="-107" charset="-128"/>
              </a:rPr>
              <a:t>automated. If the text message has been compressed before encryption, then recognition</a:t>
            </a:r>
          </a:p>
          <a:p>
            <a:r>
              <a:rPr lang="en-US" sz="1200" kern="1200" baseline="0" dirty="0">
                <a:solidFill>
                  <a:schemeClr val="tx1"/>
                </a:solidFill>
                <a:latin typeface="Arial" charset="0"/>
                <a:ea typeface="ＭＳ Ｐゴシック" pitchFamily="-107" charset="-128"/>
                <a:cs typeface="ＭＳ Ｐゴシック" pitchFamily="-107" charset="-128"/>
              </a:rPr>
              <a:t>is more difficult. And if the message is some more general type of data,</a:t>
            </a:r>
          </a:p>
          <a:p>
            <a:r>
              <a:rPr lang="en-US" sz="1200" kern="1200" baseline="0" dirty="0">
                <a:solidFill>
                  <a:schemeClr val="tx1"/>
                </a:solidFill>
                <a:latin typeface="Arial" charset="0"/>
                <a:ea typeface="ＭＳ Ｐゴシック" pitchFamily="-107" charset="-128"/>
                <a:cs typeface="ＭＳ Ｐゴシック" pitchFamily="-107" charset="-128"/>
              </a:rPr>
              <a:t>such as a numerical file, and this has been compressed, the problem becomes even</a:t>
            </a:r>
          </a:p>
          <a:p>
            <a:r>
              <a:rPr lang="en-US" sz="1200" kern="1200" baseline="0" dirty="0">
                <a:solidFill>
                  <a:schemeClr val="tx1"/>
                </a:solidFill>
                <a:latin typeface="Arial" charset="0"/>
                <a:ea typeface="ＭＳ Ｐゴシック" pitchFamily="-107" charset="-128"/>
                <a:cs typeface="ＭＳ Ｐゴシック" pitchFamily="-107" charset="-128"/>
              </a:rPr>
              <a:t>more difficult to automate. Thus, to supplement the brute-force approach, some</a:t>
            </a:r>
          </a:p>
          <a:p>
            <a:r>
              <a:rPr lang="en-US" sz="1200" kern="1200" baseline="0" dirty="0">
                <a:solidFill>
                  <a:schemeClr val="tx1"/>
                </a:solidFill>
                <a:latin typeface="Arial" charset="0"/>
                <a:ea typeface="ＭＳ Ｐゴシック" pitchFamily="-107" charset="-128"/>
                <a:cs typeface="ＭＳ Ｐゴシック" pitchFamily="-107" charset="-128"/>
              </a:rPr>
              <a:t>degree of knowledge about the expected plaintext is needed, and some means of</a:t>
            </a:r>
          </a:p>
          <a:p>
            <a:r>
              <a:rPr lang="en-US" sz="1200" kern="1200" baseline="0" dirty="0">
                <a:solidFill>
                  <a:schemeClr val="tx1"/>
                </a:solidFill>
                <a:latin typeface="Arial" charset="0"/>
                <a:ea typeface="ＭＳ Ｐゴシック" pitchFamily="-107" charset="-128"/>
                <a:cs typeface="ＭＳ Ｐゴシック" pitchFamily="-107" charset="-128"/>
              </a:rPr>
              <a:t>automatically distinguishing plaintext from garble is also needed.</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11450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C8400A71-51D0-0941-8C13-37705CA5D653}" type="slidenum">
              <a:rPr lang="en-AU">
                <a:latin typeface="Arial" pitchFamily="-84" charset="0"/>
              </a:rPr>
              <a:pPr/>
              <a:t>44</a:t>
            </a:fld>
            <a:endParaRPr lang="en-AU" dirty="0">
              <a:latin typeface="Arial" pitchFamily="-84"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Many symmetric block encryption algorithms, including DES, have a structure first</a:t>
            </a:r>
          </a:p>
          <a:p>
            <a:r>
              <a:rPr lang="en-US" sz="1200" b="0" kern="1200" baseline="0" dirty="0">
                <a:solidFill>
                  <a:schemeClr val="tx1"/>
                </a:solidFill>
                <a:latin typeface="Arial" charset="0"/>
                <a:ea typeface="ＭＳ Ｐゴシック" pitchFamily="-107" charset="-128"/>
                <a:cs typeface="ＭＳ Ｐゴシック" pitchFamily="-107" charset="-128"/>
              </a:rPr>
              <a:t>described by Horst Feistel of IBM in 1973 [FEIS73] and shown in Figure 2.2. The</a:t>
            </a:r>
          </a:p>
          <a:p>
            <a:r>
              <a:rPr lang="en-US" sz="1200" b="0" kern="1200" baseline="0" dirty="0">
                <a:solidFill>
                  <a:schemeClr val="tx1"/>
                </a:solidFill>
                <a:latin typeface="Arial" charset="0"/>
                <a:ea typeface="ＭＳ Ｐゴシック" pitchFamily="-107" charset="-128"/>
                <a:cs typeface="ＭＳ Ｐゴシック" pitchFamily="-107" charset="-128"/>
              </a:rPr>
              <a:t>inputs to the encryption algorithm are a plaintext block of length 2w  bits and a key</a:t>
            </a:r>
          </a:p>
          <a:p>
            <a:r>
              <a:rPr lang="en-US" sz="1200" b="0" kern="1200" baseline="0" dirty="0">
                <a:solidFill>
                  <a:schemeClr val="tx1"/>
                </a:solidFill>
                <a:latin typeface="Arial" charset="0"/>
                <a:ea typeface="ＭＳ Ｐゴシック" pitchFamily="-107" charset="-128"/>
                <a:cs typeface="ＭＳ Ｐゴシック" pitchFamily="-107" charset="-128"/>
              </a:rPr>
              <a:t>K . The plaintext block is divided into two halves, LE</a:t>
            </a:r>
            <a:r>
              <a:rPr lang="en-US" sz="1200" b="0" kern="1200" baseline="-25000" dirty="0">
                <a:solidFill>
                  <a:schemeClr val="tx1"/>
                </a:solidFill>
                <a:latin typeface="Arial" charset="0"/>
                <a:ea typeface="ＭＳ Ｐゴシック" pitchFamily="-107" charset="-128"/>
                <a:cs typeface="ＭＳ Ｐゴシック" pitchFamily="-107" charset="-128"/>
              </a:rPr>
              <a:t>0</a:t>
            </a:r>
            <a:r>
              <a:rPr lang="en-US" sz="1200" b="0" kern="1200" baseline="0" dirty="0">
                <a:solidFill>
                  <a:schemeClr val="tx1"/>
                </a:solidFill>
                <a:latin typeface="Arial" charset="0"/>
                <a:ea typeface="ＭＳ Ｐゴシック" pitchFamily="-107" charset="-128"/>
                <a:cs typeface="ＭＳ Ｐゴシック" pitchFamily="-107" charset="-128"/>
              </a:rPr>
              <a:t>  and RE</a:t>
            </a:r>
            <a:r>
              <a:rPr lang="en-US" sz="1200" b="0" kern="1200" baseline="-25000" dirty="0">
                <a:solidFill>
                  <a:schemeClr val="tx1"/>
                </a:solidFill>
                <a:latin typeface="Arial" charset="0"/>
                <a:ea typeface="ＭＳ Ｐゴシック" pitchFamily="-107" charset="-128"/>
                <a:cs typeface="ＭＳ Ｐゴシック" pitchFamily="-107" charset="-128"/>
              </a:rPr>
              <a:t>0</a:t>
            </a:r>
            <a:r>
              <a:rPr lang="en-US" sz="1200" b="0" kern="1200" baseline="0" dirty="0">
                <a:solidFill>
                  <a:schemeClr val="tx1"/>
                </a:solidFill>
                <a:latin typeface="Arial" charset="0"/>
                <a:ea typeface="ＭＳ Ｐゴシック" pitchFamily="-107" charset="-128"/>
                <a:cs typeface="ＭＳ Ｐゴシック" pitchFamily="-107" charset="-128"/>
              </a:rPr>
              <a:t> . The two halves</a:t>
            </a:r>
          </a:p>
          <a:p>
            <a:r>
              <a:rPr lang="en-US" sz="1200" b="0" kern="1200" baseline="0" dirty="0">
                <a:solidFill>
                  <a:schemeClr val="tx1"/>
                </a:solidFill>
                <a:latin typeface="Arial" charset="0"/>
                <a:ea typeface="ＭＳ Ｐゴシック" pitchFamily="-107" charset="-128"/>
                <a:cs typeface="ＭＳ Ｐゴシック" pitchFamily="-107" charset="-128"/>
              </a:rPr>
              <a:t>of the data pass through n  rounds of processing and then combine to produce the</a:t>
            </a:r>
          </a:p>
          <a:p>
            <a:r>
              <a:rPr lang="en-US" sz="1200" b="0" kern="1200" baseline="0" dirty="0">
                <a:solidFill>
                  <a:schemeClr val="tx1"/>
                </a:solidFill>
                <a:latin typeface="Arial" charset="0"/>
                <a:ea typeface="ＭＳ Ｐゴシック" pitchFamily="-107" charset="-128"/>
                <a:cs typeface="ＭＳ Ｐゴシック" pitchFamily="-107" charset="-128"/>
              </a:rPr>
              <a:t>ciphertext block. Each round i  has as inputs LE</a:t>
            </a:r>
            <a:r>
              <a:rPr lang="en-US" sz="1200" b="0" kern="1200" baseline="-25000" dirty="0">
                <a:solidFill>
                  <a:schemeClr val="tx1"/>
                </a:solidFill>
                <a:latin typeface="Arial" charset="0"/>
                <a:ea typeface="ＭＳ Ｐゴシック" pitchFamily="-107" charset="-128"/>
                <a:cs typeface="ＭＳ Ｐゴシック" pitchFamily="-107" charset="-128"/>
              </a:rPr>
              <a:t>i-1  </a:t>
            </a:r>
            <a:r>
              <a:rPr lang="en-US" sz="1200" b="0" kern="1200" baseline="0" dirty="0">
                <a:solidFill>
                  <a:schemeClr val="tx1"/>
                </a:solidFill>
                <a:latin typeface="Arial" charset="0"/>
                <a:ea typeface="ＭＳ Ｐゴシック" pitchFamily="-107" charset="-128"/>
                <a:cs typeface="ＭＳ Ｐゴシック" pitchFamily="-107" charset="-128"/>
              </a:rPr>
              <a:t>and RE</a:t>
            </a:r>
            <a:r>
              <a:rPr lang="en-US" sz="1200" b="0" kern="1200" baseline="-25000" dirty="0">
                <a:solidFill>
                  <a:schemeClr val="tx1"/>
                </a:solidFill>
                <a:latin typeface="Arial" charset="0"/>
                <a:ea typeface="ＭＳ Ｐゴシック" pitchFamily="-107" charset="-128"/>
                <a:cs typeface="ＭＳ Ｐゴシック" pitchFamily="-107" charset="-128"/>
              </a:rPr>
              <a:t>i-1  </a:t>
            </a:r>
            <a:r>
              <a:rPr lang="en-US" sz="1200" b="0" kern="1200" baseline="0" dirty="0">
                <a:solidFill>
                  <a:schemeClr val="tx1"/>
                </a:solidFill>
                <a:latin typeface="Arial" charset="0"/>
                <a:ea typeface="ＭＳ Ｐゴシック" pitchFamily="-107" charset="-128"/>
                <a:cs typeface="ＭＳ Ｐゴシック" pitchFamily="-107" charset="-128"/>
              </a:rPr>
              <a:t>derived from the previous</a:t>
            </a:r>
          </a:p>
          <a:p>
            <a:r>
              <a:rPr lang="en-US" sz="1200" b="0" kern="1200" baseline="0" dirty="0">
                <a:solidFill>
                  <a:schemeClr val="tx1"/>
                </a:solidFill>
                <a:latin typeface="Arial" charset="0"/>
                <a:ea typeface="ＭＳ Ｐゴシック" pitchFamily="-107" charset="-128"/>
                <a:cs typeface="ＭＳ Ｐゴシック" pitchFamily="-107" charset="-128"/>
              </a:rPr>
              <a:t>round, as well as a subkey K</a:t>
            </a:r>
            <a:r>
              <a:rPr lang="en-US" sz="1200" b="0" kern="1200" baseline="-25000" dirty="0">
                <a:solidFill>
                  <a:schemeClr val="tx1"/>
                </a:solidFill>
                <a:latin typeface="Arial" charset="0"/>
                <a:ea typeface="ＭＳ Ｐゴシック" pitchFamily="-107" charset="-128"/>
                <a:cs typeface="ＭＳ Ｐゴシック" pitchFamily="-107" charset="-128"/>
              </a:rPr>
              <a:t>i </a:t>
            </a:r>
            <a:r>
              <a:rPr lang="en-US" sz="1200" b="0" kern="1200" baseline="0" dirty="0">
                <a:solidFill>
                  <a:schemeClr val="tx1"/>
                </a:solidFill>
                <a:latin typeface="Arial" charset="0"/>
                <a:ea typeface="ＭＳ Ｐゴシック" pitchFamily="-107" charset="-128"/>
                <a:cs typeface="ＭＳ Ｐゴシック" pitchFamily="-107" charset="-128"/>
              </a:rPr>
              <a:t> derived from the overall K . In general, the subkeys</a:t>
            </a:r>
          </a:p>
          <a:p>
            <a:r>
              <a:rPr lang="en-US" sz="1200" b="0" kern="1200" baseline="0" dirty="0">
                <a:solidFill>
                  <a:schemeClr val="tx1"/>
                </a:solidFill>
                <a:latin typeface="Arial" charset="0"/>
                <a:ea typeface="ＭＳ Ｐゴシック" pitchFamily="-107" charset="-128"/>
                <a:cs typeface="ＭＳ Ｐゴシック" pitchFamily="-107" charset="-128"/>
              </a:rPr>
              <a:t>K</a:t>
            </a:r>
            <a:r>
              <a:rPr lang="en-US" sz="1200" b="0" kern="1200" baseline="-25000" dirty="0">
                <a:solidFill>
                  <a:schemeClr val="tx1"/>
                </a:solidFill>
                <a:latin typeface="Arial" charset="0"/>
                <a:ea typeface="ＭＳ Ｐゴシック" pitchFamily="-107" charset="-128"/>
                <a:cs typeface="ＭＳ Ｐゴシック" pitchFamily="-107" charset="-128"/>
              </a:rPr>
              <a:t>i </a:t>
            </a:r>
            <a:r>
              <a:rPr lang="en-US" sz="1200" b="0" kern="1200" baseline="0" dirty="0">
                <a:solidFill>
                  <a:schemeClr val="tx1"/>
                </a:solidFill>
                <a:latin typeface="Arial" charset="0"/>
                <a:ea typeface="ＭＳ Ｐゴシック" pitchFamily="-107" charset="-128"/>
                <a:cs typeface="ＭＳ Ｐゴシック" pitchFamily="-107" charset="-128"/>
              </a:rPr>
              <a:t> are different from K  and from each other and are generated from the key</a:t>
            </a:r>
          </a:p>
          <a:p>
            <a:r>
              <a:rPr lang="en-US" sz="1200" b="0" kern="1200" baseline="0" dirty="0">
                <a:solidFill>
                  <a:schemeClr val="tx1"/>
                </a:solidFill>
                <a:latin typeface="Arial" charset="0"/>
                <a:ea typeface="ＭＳ Ｐゴシック" pitchFamily="-107" charset="-128"/>
                <a:cs typeface="ＭＳ Ｐゴシック" pitchFamily="-107" charset="-128"/>
              </a:rPr>
              <a:t>by a subkey generation algorithm. In Figure 2.2, 16 rounds are used, although any</a:t>
            </a:r>
          </a:p>
          <a:p>
            <a:r>
              <a:rPr lang="en-US" sz="1200" b="0" kern="1200" baseline="0" dirty="0">
                <a:solidFill>
                  <a:schemeClr val="tx1"/>
                </a:solidFill>
                <a:latin typeface="Arial" charset="0"/>
                <a:ea typeface="ＭＳ Ｐゴシック" pitchFamily="-107" charset="-128"/>
                <a:cs typeface="ＭＳ Ｐゴシック" pitchFamily="-107" charset="-128"/>
              </a:rPr>
              <a:t> number of rounds could be implemented. The right-hand side of Figure 2.2 shows</a:t>
            </a:r>
          </a:p>
          <a:p>
            <a:r>
              <a:rPr lang="en-US" sz="1200" b="0" kern="1200" baseline="0" dirty="0">
                <a:solidFill>
                  <a:schemeClr val="tx1"/>
                </a:solidFill>
                <a:latin typeface="Arial" charset="0"/>
                <a:ea typeface="ＭＳ Ｐゴシック" pitchFamily="-107" charset="-128"/>
                <a:cs typeface="ＭＳ Ｐゴシック" pitchFamily="-107" charset="-128"/>
              </a:rPr>
              <a:t>the decryption process.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All rounds have the same structure. A substitution is performed on the left half</a:t>
            </a:r>
          </a:p>
          <a:p>
            <a:r>
              <a:rPr lang="en-US" sz="1200" b="0" kern="1200" baseline="0" dirty="0">
                <a:solidFill>
                  <a:schemeClr val="tx1"/>
                </a:solidFill>
                <a:latin typeface="Arial" charset="0"/>
                <a:ea typeface="ＭＳ Ｐゴシック" pitchFamily="-107" charset="-128"/>
                <a:cs typeface="ＭＳ Ｐゴシック" pitchFamily="-107" charset="-128"/>
              </a:rPr>
              <a:t>of the data. This is done by applying a round function  F to the right half of the data</a:t>
            </a:r>
          </a:p>
          <a:p>
            <a:r>
              <a:rPr lang="en-US" sz="1200" b="0" kern="1200" baseline="0" dirty="0">
                <a:solidFill>
                  <a:schemeClr val="tx1"/>
                </a:solidFill>
                <a:latin typeface="Arial" charset="0"/>
                <a:ea typeface="ＭＳ Ｐゴシック" pitchFamily="-107" charset="-128"/>
                <a:cs typeface="ＭＳ Ｐゴシック" pitchFamily="-107" charset="-128"/>
              </a:rPr>
              <a:t>and then taking the exclusive-OR (XOR) of the output of that function and the left</a:t>
            </a:r>
          </a:p>
          <a:p>
            <a:r>
              <a:rPr lang="en-US" sz="1200" b="0" kern="1200" baseline="0" dirty="0">
                <a:solidFill>
                  <a:schemeClr val="tx1"/>
                </a:solidFill>
                <a:latin typeface="Arial" charset="0"/>
                <a:ea typeface="ＭＳ Ｐゴシック" pitchFamily="-107" charset="-128"/>
                <a:cs typeface="ＭＳ Ｐゴシック" pitchFamily="-107" charset="-128"/>
              </a:rPr>
              <a:t>half of the data. The round function has the same general structure for each round</a:t>
            </a:r>
          </a:p>
          <a:p>
            <a:r>
              <a:rPr lang="en-US" sz="1200" b="0" kern="1200" baseline="0" dirty="0">
                <a:solidFill>
                  <a:schemeClr val="tx1"/>
                </a:solidFill>
                <a:latin typeface="Arial" charset="0"/>
                <a:ea typeface="ＭＳ Ｐゴシック" pitchFamily="-107" charset="-128"/>
                <a:cs typeface="ＭＳ Ｐゴシック" pitchFamily="-107" charset="-128"/>
              </a:rPr>
              <a:t> but is parameterized by the round subkey K</a:t>
            </a:r>
            <a:r>
              <a:rPr lang="en-US" sz="1200" b="0" kern="1200" baseline="-25000" dirty="0">
                <a:solidFill>
                  <a:schemeClr val="tx1"/>
                </a:solidFill>
                <a:latin typeface="Arial" charset="0"/>
                <a:ea typeface="ＭＳ Ｐゴシック" pitchFamily="-107" charset="-128"/>
                <a:cs typeface="ＭＳ Ｐゴシック" pitchFamily="-107" charset="-128"/>
              </a:rPr>
              <a:t>i</a:t>
            </a:r>
            <a:r>
              <a:rPr lang="en-US" sz="1200" b="0" kern="1200" baseline="0" dirty="0">
                <a:solidFill>
                  <a:schemeClr val="tx1"/>
                </a:solidFill>
                <a:latin typeface="Arial" charset="0"/>
                <a:ea typeface="ＭＳ Ｐゴシック" pitchFamily="-107" charset="-128"/>
                <a:cs typeface="ＭＳ Ｐゴシック" pitchFamily="-107" charset="-128"/>
              </a:rPr>
              <a:t> . Following this substitution, a permutation</a:t>
            </a:r>
          </a:p>
          <a:p>
            <a:r>
              <a:rPr lang="en-US" sz="1200" b="0" kern="1200" baseline="0" dirty="0">
                <a:solidFill>
                  <a:schemeClr val="tx1"/>
                </a:solidFill>
                <a:latin typeface="Arial" charset="0"/>
                <a:ea typeface="ＭＳ Ｐゴシック" pitchFamily="-107" charset="-128"/>
                <a:cs typeface="ＭＳ Ｐゴシック" pitchFamily="-107" charset="-128"/>
              </a:rPr>
              <a:t>is performed that consists of the interchange of the two halves of the data.</a:t>
            </a:r>
            <a:endParaRPr lang="en-AU"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573650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87097BC4-CBA8-3145-B36A-BD34DE13DACF}" type="slidenum">
              <a:rPr lang="en-AU">
                <a:latin typeface="Arial" pitchFamily="-84" charset="0"/>
              </a:rPr>
              <a:pPr/>
              <a:t>45</a:t>
            </a:fld>
            <a:endParaRPr lang="en-AU" dirty="0">
              <a:latin typeface="Arial" pitchFamily="-84" charset="0"/>
            </a:endParaRPr>
          </a:p>
        </p:txBody>
      </p:sp>
      <p:sp>
        <p:nvSpPr>
          <p:cNvPr id="37891" name="Rectangle 1026"/>
          <p:cNvSpPr>
            <a:spLocks noGrp="1" noRot="1" noChangeAspect="1" noChangeArrowheads="1" noTextEdit="1"/>
          </p:cNvSpPr>
          <p:nvPr>
            <p:ph type="sldImg"/>
          </p:nvPr>
        </p:nvSpPr>
        <p:spPr>
          <a:ln/>
        </p:spPr>
      </p:sp>
      <p:sp>
        <p:nvSpPr>
          <p:cNvPr id="3789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Feistel structure  is a particular example of the more general structure</a:t>
            </a:r>
          </a:p>
          <a:p>
            <a:r>
              <a:rPr lang="en-US" sz="1200" kern="1200" baseline="0" dirty="0">
                <a:solidFill>
                  <a:schemeClr val="tx1"/>
                </a:solidFill>
                <a:latin typeface="Arial" charset="0"/>
                <a:ea typeface="ＭＳ Ｐゴシック" pitchFamily="-107" charset="-128"/>
                <a:cs typeface="ＭＳ Ｐゴシック" pitchFamily="-107" charset="-128"/>
              </a:rPr>
              <a:t>used by all symmetric block ciphers. In general, a symmetric block cipher consists of</a:t>
            </a:r>
          </a:p>
          <a:p>
            <a:r>
              <a:rPr lang="en-US" sz="1200" kern="1200" baseline="0" dirty="0">
                <a:solidFill>
                  <a:schemeClr val="tx1"/>
                </a:solidFill>
                <a:latin typeface="Arial" charset="0"/>
                <a:ea typeface="ＭＳ Ｐゴシック" pitchFamily="-107" charset="-128"/>
                <a:cs typeface="ＭＳ Ｐゴシック" pitchFamily="-107" charset="-128"/>
              </a:rPr>
              <a:t>a sequence of rounds, with each round performing substitutions and permutations</a:t>
            </a:r>
          </a:p>
          <a:p>
            <a:r>
              <a:rPr lang="en-US" sz="1200" kern="1200" baseline="0" dirty="0">
                <a:solidFill>
                  <a:schemeClr val="tx1"/>
                </a:solidFill>
                <a:latin typeface="Arial" charset="0"/>
                <a:ea typeface="ＭＳ Ｐゴシック" pitchFamily="-107" charset="-128"/>
                <a:cs typeface="ＭＳ Ｐゴシック" pitchFamily="-107" charset="-128"/>
              </a:rPr>
              <a:t>conditioned by a secret key value. The exact realization of a symmetric block cipher</a:t>
            </a:r>
          </a:p>
          <a:p>
            <a:r>
              <a:rPr lang="en-US" sz="1200" kern="1200" baseline="0" dirty="0">
                <a:solidFill>
                  <a:schemeClr val="tx1"/>
                </a:solidFill>
                <a:latin typeface="Arial" charset="0"/>
                <a:ea typeface="ＭＳ Ｐゴシック" pitchFamily="-107" charset="-128"/>
                <a:cs typeface="ＭＳ Ｐゴシック" pitchFamily="-107" charset="-128"/>
              </a:rPr>
              <a:t>depends on the choice of the following parameters and design features.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Block size:  Larger block sizes mean greater security (all other things being</a:t>
            </a:r>
          </a:p>
          <a:p>
            <a:r>
              <a:rPr lang="en-US" sz="1200" kern="1200" baseline="0" dirty="0">
                <a:solidFill>
                  <a:schemeClr val="tx1"/>
                </a:solidFill>
                <a:latin typeface="Arial" charset="0"/>
                <a:ea typeface="ＭＳ Ｐゴシック" pitchFamily="-107" charset="-128"/>
                <a:cs typeface="ＭＳ Ｐゴシック" pitchFamily="-107" charset="-128"/>
              </a:rPr>
              <a:t>equal) but reduced encryption/decryption speed. A block size of 128 bits is a</a:t>
            </a:r>
          </a:p>
          <a:p>
            <a:r>
              <a:rPr lang="en-US" sz="1200" kern="1200" baseline="0" dirty="0">
                <a:solidFill>
                  <a:schemeClr val="tx1"/>
                </a:solidFill>
                <a:latin typeface="Arial" charset="0"/>
                <a:ea typeface="ＭＳ Ｐゴシック" pitchFamily="-107" charset="-128"/>
                <a:cs typeface="ＭＳ Ｐゴシック" pitchFamily="-107" charset="-128"/>
              </a:rPr>
              <a:t>reasonable trade-off and is nearly universal among recent block cipher designs.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Key size:  Larger key size means greater security but may decrease encryption/</a:t>
            </a:r>
          </a:p>
          <a:p>
            <a:r>
              <a:rPr lang="en-US" sz="1200" kern="1200" baseline="0" dirty="0">
                <a:solidFill>
                  <a:schemeClr val="tx1"/>
                </a:solidFill>
                <a:latin typeface="Arial" charset="0"/>
                <a:ea typeface="ＭＳ Ｐゴシック" pitchFamily="-107" charset="-128"/>
                <a:cs typeface="ＭＳ Ｐゴシック" pitchFamily="-107" charset="-128"/>
              </a:rPr>
              <a:t>decryption speed. The most common key length in modern algorithms is 128 bits.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Number of rounds:  The essence of a symmetric block cipher is that a single</a:t>
            </a:r>
          </a:p>
          <a:p>
            <a:r>
              <a:rPr lang="en-US" sz="1200" kern="1200" baseline="0" dirty="0">
                <a:solidFill>
                  <a:schemeClr val="tx1"/>
                </a:solidFill>
                <a:latin typeface="Arial" charset="0"/>
                <a:ea typeface="ＭＳ Ｐゴシック" pitchFamily="-107" charset="-128"/>
                <a:cs typeface="ＭＳ Ｐゴシック" pitchFamily="-107" charset="-128"/>
              </a:rPr>
              <a:t>round offers inadequate security but that multiple rounds offer increasing</a:t>
            </a:r>
          </a:p>
          <a:p>
            <a:r>
              <a:rPr lang="en-US" sz="1200" kern="1200" baseline="0" dirty="0">
                <a:solidFill>
                  <a:schemeClr val="tx1"/>
                </a:solidFill>
                <a:latin typeface="Arial" charset="0"/>
                <a:ea typeface="ＭＳ Ｐゴシック" pitchFamily="-107" charset="-128"/>
                <a:cs typeface="ＭＳ Ｐゴシック" pitchFamily="-107" charset="-128"/>
              </a:rPr>
              <a:t>security. A typical size is from 10 to 16 rounds.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Subkey generation algorithm:  Greater complexity in this algorithm should</a:t>
            </a:r>
          </a:p>
          <a:p>
            <a:r>
              <a:rPr lang="en-US" sz="1200" kern="1200" baseline="0" dirty="0">
                <a:solidFill>
                  <a:schemeClr val="tx1"/>
                </a:solidFill>
                <a:latin typeface="Arial" charset="0"/>
                <a:ea typeface="ＭＳ Ｐゴシック" pitchFamily="-107" charset="-128"/>
                <a:cs typeface="ＭＳ Ｐゴシック" pitchFamily="-107" charset="-128"/>
              </a:rPr>
              <a:t>lead to greater difficulty of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Round function:  Again, greater complexity generally means greater resistance</a:t>
            </a:r>
          </a:p>
          <a:p>
            <a:r>
              <a:rPr lang="en-US" sz="1200" kern="1200" baseline="0" dirty="0">
                <a:solidFill>
                  <a:schemeClr val="tx1"/>
                </a:solidFill>
                <a:latin typeface="Arial" charset="0"/>
                <a:ea typeface="ＭＳ Ｐゴシック" pitchFamily="-107" charset="-128"/>
                <a:cs typeface="ＭＳ Ｐゴシック" pitchFamily="-107" charset="-128"/>
              </a:rPr>
              <a:t>to cryptanalysis.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There are two other considerations in the design of a symmetric block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Fast software encryption/decryption:  In many cases, encryption is embedded</a:t>
            </a:r>
          </a:p>
          <a:p>
            <a:r>
              <a:rPr lang="en-US" sz="1200" kern="1200" baseline="0" dirty="0">
                <a:solidFill>
                  <a:schemeClr val="tx1"/>
                </a:solidFill>
                <a:latin typeface="Arial" charset="0"/>
                <a:ea typeface="ＭＳ Ｐゴシック" pitchFamily="-107" charset="-128"/>
                <a:cs typeface="ＭＳ Ｐゴシック" pitchFamily="-107" charset="-128"/>
              </a:rPr>
              <a:t>in applications or utility functions in such a way as to preclude a hardware</a:t>
            </a:r>
          </a:p>
          <a:p>
            <a:r>
              <a:rPr lang="en-US" sz="1200" kern="1200" baseline="0" dirty="0">
                <a:solidFill>
                  <a:schemeClr val="tx1"/>
                </a:solidFill>
                <a:latin typeface="Arial" charset="0"/>
                <a:ea typeface="ＭＳ Ｐゴシック" pitchFamily="-107" charset="-128"/>
                <a:cs typeface="ＭＳ Ｐゴシック" pitchFamily="-107" charset="-128"/>
              </a:rPr>
              <a:t>implementation. Accordingly, the speed of execution of the algorithm</a:t>
            </a:r>
          </a:p>
          <a:p>
            <a:r>
              <a:rPr lang="en-US" sz="1200" kern="1200" baseline="0" dirty="0">
                <a:solidFill>
                  <a:schemeClr val="tx1"/>
                </a:solidFill>
                <a:latin typeface="Arial" charset="0"/>
                <a:ea typeface="ＭＳ Ｐゴシック" pitchFamily="-107" charset="-128"/>
                <a:cs typeface="ＭＳ Ｐゴシック" pitchFamily="-107" charset="-128"/>
              </a:rPr>
              <a:t>becomes a concern.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Ease of analysis:  Although we would like to make our algorithm as difficult as</a:t>
            </a:r>
          </a:p>
          <a:p>
            <a:r>
              <a:rPr lang="en-US" sz="1200" kern="1200" baseline="0" dirty="0">
                <a:solidFill>
                  <a:schemeClr val="tx1"/>
                </a:solidFill>
                <a:latin typeface="Arial" charset="0"/>
                <a:ea typeface="ＭＳ Ｐゴシック" pitchFamily="-107" charset="-128"/>
                <a:cs typeface="ＭＳ Ｐゴシック" pitchFamily="-107" charset="-128"/>
              </a:rPr>
              <a:t>possible to cryptanalyze, there is great benefit in making the algorithm easy to</a:t>
            </a:r>
          </a:p>
          <a:p>
            <a:r>
              <a:rPr lang="en-US" sz="1200" kern="1200" baseline="0" dirty="0">
                <a:solidFill>
                  <a:schemeClr val="tx1"/>
                </a:solidFill>
                <a:latin typeface="Arial" charset="0"/>
                <a:ea typeface="ＭＳ Ｐゴシック" pitchFamily="-107" charset="-128"/>
                <a:cs typeface="ＭＳ Ｐゴシック" pitchFamily="-107" charset="-128"/>
              </a:rPr>
              <a:t>analyze. That is, if the algorithm can be concisely and clearly explained, it is</a:t>
            </a:r>
          </a:p>
          <a:p>
            <a:r>
              <a:rPr lang="en-US" sz="1200" kern="1200" baseline="0" dirty="0">
                <a:solidFill>
                  <a:schemeClr val="tx1"/>
                </a:solidFill>
                <a:latin typeface="Arial" charset="0"/>
                <a:ea typeface="ＭＳ Ｐゴシック" pitchFamily="-107" charset="-128"/>
                <a:cs typeface="ＭＳ Ｐゴシック" pitchFamily="-107" charset="-128"/>
              </a:rPr>
              <a:t>easier to analyze that algorithm for cryptanalytic vulnerabilities and therefore</a:t>
            </a:r>
          </a:p>
          <a:p>
            <a:r>
              <a:rPr lang="en-US" sz="1200" kern="1200" baseline="0" dirty="0">
                <a:solidFill>
                  <a:schemeClr val="tx1"/>
                </a:solidFill>
                <a:latin typeface="Arial" charset="0"/>
                <a:ea typeface="ＭＳ Ｐゴシック" pitchFamily="-107" charset="-128"/>
                <a:cs typeface="ＭＳ Ｐゴシック" pitchFamily="-107" charset="-128"/>
              </a:rPr>
              <a:t>develop a higher level of assurance as to its strength. DES, for example, does</a:t>
            </a:r>
          </a:p>
          <a:p>
            <a:r>
              <a:rPr lang="en-US" sz="1200" kern="1200" baseline="0" dirty="0">
                <a:solidFill>
                  <a:schemeClr val="tx1"/>
                </a:solidFill>
                <a:latin typeface="Arial" charset="0"/>
                <a:ea typeface="ＭＳ Ｐゴシック" pitchFamily="-107" charset="-128"/>
                <a:cs typeface="ＭＳ Ｐゴシック" pitchFamily="-107" charset="-128"/>
              </a:rPr>
              <a:t>not have an easily analyzed functionality.</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448681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most commonly used symmetric encryption algorithms are block ciphers.</a:t>
            </a:r>
          </a:p>
          <a:p>
            <a:r>
              <a:rPr lang="en-US" sz="1200" kern="1200" baseline="0" dirty="0">
                <a:solidFill>
                  <a:schemeClr val="tx1"/>
                </a:solidFill>
                <a:latin typeface="Arial" charset="0"/>
                <a:ea typeface="ＭＳ Ｐゴシック" pitchFamily="-107" charset="-128"/>
                <a:cs typeface="ＭＳ Ｐゴシック" pitchFamily="-107" charset="-128"/>
              </a:rPr>
              <a:t>A block cipher  processes the plaintext input in fixed-sized blocks and produces a</a:t>
            </a:r>
          </a:p>
          <a:p>
            <a:r>
              <a:rPr lang="en-US" sz="1200" kern="1200" baseline="0" dirty="0">
                <a:solidFill>
                  <a:schemeClr val="tx1"/>
                </a:solidFill>
                <a:latin typeface="Arial" charset="0"/>
                <a:ea typeface="ＭＳ Ｐゴシック" pitchFamily="-107" charset="-128"/>
                <a:cs typeface="ＭＳ Ｐゴシック" pitchFamily="-107" charset="-128"/>
              </a:rPr>
              <a:t>block of ciphertext of equal size for each plaintext block. This section focuses on</a:t>
            </a:r>
          </a:p>
          <a:p>
            <a:r>
              <a:rPr lang="en-US" sz="1200" kern="1200" baseline="0" dirty="0">
                <a:solidFill>
                  <a:schemeClr val="tx1"/>
                </a:solidFill>
                <a:latin typeface="Arial" charset="0"/>
                <a:ea typeface="ＭＳ Ｐゴシック" pitchFamily="-107" charset="-128"/>
                <a:cs typeface="ＭＳ Ｐゴシック" pitchFamily="-107" charset="-128"/>
              </a:rPr>
              <a:t>the three most important symmetric block ciphers: the Data Encryption Standard</a:t>
            </a:r>
          </a:p>
          <a:p>
            <a:r>
              <a:rPr lang="en-US" sz="1200" kern="1200" baseline="0" dirty="0">
                <a:solidFill>
                  <a:schemeClr val="tx1"/>
                </a:solidFill>
                <a:latin typeface="Arial" charset="0"/>
                <a:ea typeface="ＭＳ Ｐゴシック" pitchFamily="-107" charset="-128"/>
                <a:cs typeface="ＭＳ Ｐゴシック" pitchFamily="-107" charset="-128"/>
              </a:rPr>
              <a:t>(DES), triple DES (3DES), and the Advanced Encryption Standard (AES).</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46</a:t>
            </a:fld>
            <a:endParaRPr lang="en-AU" dirty="0"/>
          </a:p>
        </p:txBody>
      </p:sp>
    </p:spTree>
    <p:extLst>
      <p:ext uri="{BB962C8B-B14F-4D97-AF65-F5344CB8AC3E}">
        <p14:creationId xmlns:p14="http://schemas.microsoft.com/office/powerpoint/2010/main" val="2069523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8500FF-36F3-CF41-9E8C-E5D6555524FB}" type="slidenum">
              <a:rPr lang="en-AU">
                <a:latin typeface="Arial" pitchFamily="-84" charset="0"/>
              </a:rPr>
              <a:pPr/>
              <a:t>47</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most widely used encryption scheme is based on the Data Encryption Standard</a:t>
            </a:r>
          </a:p>
          <a:p>
            <a:r>
              <a:rPr lang="en-US" sz="1200" kern="1200" baseline="0" dirty="0">
                <a:solidFill>
                  <a:schemeClr val="tx1"/>
                </a:solidFill>
                <a:latin typeface="Arial" charset="0"/>
                <a:ea typeface="ＭＳ Ｐゴシック" pitchFamily="-107" charset="-128"/>
                <a:cs typeface="ＭＳ Ｐゴシック" pitchFamily="-107" charset="-128"/>
              </a:rPr>
              <a:t>(DES)  issued in 1977, as Federal Information Processing Standard 46 (FIPS 46) by</a:t>
            </a:r>
          </a:p>
          <a:p>
            <a:r>
              <a:rPr lang="en-US" sz="1200" kern="1200" baseline="0" dirty="0">
                <a:solidFill>
                  <a:schemeClr val="tx1"/>
                </a:solidFill>
                <a:latin typeface="Arial" charset="0"/>
                <a:ea typeface="ＭＳ Ｐゴシック" pitchFamily="-107" charset="-128"/>
                <a:cs typeface="ＭＳ Ｐゴシック" pitchFamily="-107" charset="-128"/>
              </a:rPr>
              <a:t>the National Bureau of Standards, now known as the National Institute of Standards</a:t>
            </a:r>
          </a:p>
          <a:p>
            <a:r>
              <a:rPr lang="en-US" sz="1200" kern="1200" baseline="0" dirty="0">
                <a:solidFill>
                  <a:schemeClr val="tx1"/>
                </a:solidFill>
                <a:latin typeface="Arial" charset="0"/>
                <a:ea typeface="ＭＳ Ｐゴシック" pitchFamily="-107" charset="-128"/>
                <a:cs typeface="ＭＳ Ｐゴシック" pitchFamily="-107" charset="-128"/>
              </a:rPr>
              <a:t>and Technology (NIST). The algorithm itself is referred to as the Data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 (DEA).</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087781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CCAE5512-E29C-434C-87BC-7AAF26CDBCC1}" type="slidenum">
              <a:rPr lang="en-AU">
                <a:latin typeface="Arial" pitchFamily="-84" charset="0"/>
              </a:rPr>
              <a:pPr/>
              <a:t>48</a:t>
            </a:fld>
            <a:endParaRPr lang="en-AU" dirty="0">
              <a:latin typeface="Arial" pitchFamily="-84" charset="0"/>
            </a:endParaRPr>
          </a:p>
        </p:txBody>
      </p:sp>
      <p:sp>
        <p:nvSpPr>
          <p:cNvPr id="41987" name="Rectangle 1026"/>
          <p:cNvSpPr>
            <a:spLocks noGrp="1" noRot="1" noChangeAspect="1" noChangeArrowheads="1" noTextEdit="1"/>
          </p:cNvSpPr>
          <p:nvPr>
            <p:ph type="sldImg"/>
          </p:nvPr>
        </p:nvSpPr>
        <p:spPr>
          <a:ln/>
        </p:spPr>
      </p:sp>
      <p:sp>
        <p:nvSpPr>
          <p:cNvPr id="41988" name="Rectangle 1027"/>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The plaintext is 64 bits in length and the key is</a:t>
            </a:r>
          </a:p>
          <a:p>
            <a:r>
              <a:rPr lang="en-US" sz="1200" b="0" kern="1200" baseline="0" dirty="0">
                <a:solidFill>
                  <a:schemeClr val="tx1"/>
                </a:solidFill>
                <a:latin typeface="Arial" charset="0"/>
                <a:ea typeface="ＭＳ Ｐゴシック" pitchFamily="-107" charset="-128"/>
                <a:cs typeface="ＭＳ Ｐゴシック" pitchFamily="-107" charset="-128"/>
              </a:rPr>
              <a:t>56 bits in length; longer plaintext amounts are processed in 64-bit blocks. The DES</a:t>
            </a:r>
          </a:p>
          <a:p>
            <a:r>
              <a:rPr lang="en-US" sz="1200" b="0" kern="1200" baseline="0" dirty="0">
                <a:solidFill>
                  <a:schemeClr val="tx1"/>
                </a:solidFill>
                <a:latin typeface="Arial" charset="0"/>
                <a:ea typeface="ＭＳ Ｐゴシック" pitchFamily="-107" charset="-128"/>
                <a:cs typeface="ＭＳ Ｐゴシック" pitchFamily="-107" charset="-128"/>
              </a:rPr>
              <a:t>structure is a minor variation of the Feistel network shown in Figure 2.2. There are</a:t>
            </a:r>
          </a:p>
          <a:p>
            <a:r>
              <a:rPr lang="en-US" sz="1200" b="0" kern="1200" baseline="0" dirty="0">
                <a:solidFill>
                  <a:schemeClr val="tx1"/>
                </a:solidFill>
                <a:latin typeface="Arial" charset="0"/>
                <a:ea typeface="ＭＳ Ｐゴシック" pitchFamily="-107" charset="-128"/>
                <a:cs typeface="ＭＳ Ｐゴシック" pitchFamily="-107" charset="-128"/>
              </a:rPr>
              <a:t>16 rounds of processing. From the original 56-bit key, 16 subkeys are generated, one</a:t>
            </a:r>
          </a:p>
          <a:p>
            <a:r>
              <a:rPr lang="en-US" sz="1200" b="0" kern="1200" baseline="0" dirty="0">
                <a:solidFill>
                  <a:schemeClr val="tx1"/>
                </a:solidFill>
                <a:latin typeface="Arial" charset="0"/>
                <a:ea typeface="ＭＳ Ｐゴシック" pitchFamily="-107" charset="-128"/>
                <a:cs typeface="ＭＳ Ｐゴシック" pitchFamily="-107" charset="-128"/>
              </a:rPr>
              <a:t>of which is used for each round.</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The process of decryption with DES is essentially the same as the encryption</a:t>
            </a:r>
          </a:p>
          <a:p>
            <a:r>
              <a:rPr lang="en-US" sz="1200" b="0" kern="1200" baseline="0" dirty="0">
                <a:solidFill>
                  <a:schemeClr val="tx1"/>
                </a:solidFill>
                <a:latin typeface="Arial" charset="0"/>
                <a:ea typeface="ＭＳ Ｐゴシック" pitchFamily="-107" charset="-128"/>
                <a:cs typeface="ＭＳ Ｐゴシック" pitchFamily="-107" charset="-128"/>
              </a:rPr>
              <a:t>process. The rule is as follows: Use the ciphertext as input to the DES algorithm, but</a:t>
            </a:r>
          </a:p>
          <a:p>
            <a:r>
              <a:rPr lang="en-US" sz="1200" b="0" kern="1200" baseline="0" dirty="0">
                <a:solidFill>
                  <a:schemeClr val="tx1"/>
                </a:solidFill>
                <a:latin typeface="Arial" charset="0"/>
                <a:ea typeface="ＭＳ Ｐゴシック" pitchFamily="-107" charset="-128"/>
                <a:cs typeface="ＭＳ Ｐゴシック" pitchFamily="-107" charset="-128"/>
              </a:rPr>
              <a:t>use the subkeys K</a:t>
            </a:r>
            <a:r>
              <a:rPr lang="en-US" sz="1200" b="0" kern="1200" baseline="-25000" dirty="0">
                <a:solidFill>
                  <a:schemeClr val="tx1"/>
                </a:solidFill>
                <a:latin typeface="Arial" charset="0"/>
                <a:ea typeface="ＭＳ Ｐゴシック" pitchFamily="-107" charset="-128"/>
                <a:cs typeface="ＭＳ Ｐゴシック" pitchFamily="-107" charset="-128"/>
              </a:rPr>
              <a:t>i</a:t>
            </a:r>
            <a:r>
              <a:rPr lang="en-US" sz="1200" b="0" kern="1200" baseline="0" dirty="0">
                <a:solidFill>
                  <a:schemeClr val="tx1"/>
                </a:solidFill>
                <a:latin typeface="Arial" charset="0"/>
                <a:ea typeface="ＭＳ Ｐゴシック" pitchFamily="-107" charset="-128"/>
                <a:cs typeface="ＭＳ Ｐゴシック" pitchFamily="-107" charset="-128"/>
              </a:rPr>
              <a:t>  in reverse order. That is, use K</a:t>
            </a:r>
            <a:r>
              <a:rPr lang="en-US" sz="1200" b="0" kern="1200" baseline="-25000" dirty="0">
                <a:solidFill>
                  <a:schemeClr val="tx1"/>
                </a:solidFill>
                <a:latin typeface="Arial" charset="0"/>
                <a:ea typeface="ＭＳ Ｐゴシック" pitchFamily="-107" charset="-128"/>
                <a:cs typeface="ＭＳ Ｐゴシック" pitchFamily="-107" charset="-128"/>
              </a:rPr>
              <a:t>16</a:t>
            </a:r>
            <a:r>
              <a:rPr lang="en-US" sz="1200" b="0" kern="1200" baseline="0" dirty="0">
                <a:solidFill>
                  <a:schemeClr val="tx1"/>
                </a:solidFill>
                <a:latin typeface="Arial" charset="0"/>
                <a:ea typeface="ＭＳ Ｐゴシック" pitchFamily="-107" charset="-128"/>
                <a:cs typeface="ＭＳ Ｐゴシック" pitchFamily="-107" charset="-128"/>
              </a:rPr>
              <a:t>  on the first iteration, K</a:t>
            </a:r>
            <a:r>
              <a:rPr lang="en-US" sz="1200" b="0" kern="1200" baseline="-25000" dirty="0">
                <a:solidFill>
                  <a:schemeClr val="tx1"/>
                </a:solidFill>
                <a:latin typeface="Arial" charset="0"/>
                <a:ea typeface="ＭＳ Ｐゴシック" pitchFamily="-107" charset="-128"/>
                <a:cs typeface="ＭＳ Ｐゴシック" pitchFamily="-107" charset="-128"/>
              </a:rPr>
              <a:t>15</a:t>
            </a:r>
            <a:r>
              <a:rPr lang="en-US" sz="1200" b="0" kern="1200" baseline="0" dirty="0">
                <a:solidFill>
                  <a:schemeClr val="tx1"/>
                </a:solidFill>
                <a:latin typeface="Arial" charset="0"/>
                <a:ea typeface="ＭＳ Ｐゴシック" pitchFamily="-107" charset="-128"/>
                <a:cs typeface="ＭＳ Ｐゴシック" pitchFamily="-107" charset="-128"/>
              </a:rPr>
              <a:t>  on the</a:t>
            </a:r>
          </a:p>
          <a:p>
            <a:r>
              <a:rPr lang="en-US" sz="1200" b="0" kern="1200" baseline="0" dirty="0">
                <a:solidFill>
                  <a:schemeClr val="tx1"/>
                </a:solidFill>
                <a:latin typeface="Arial" charset="0"/>
                <a:ea typeface="ＭＳ Ｐゴシック" pitchFamily="-107" charset="-128"/>
                <a:cs typeface="ＭＳ Ｐゴシック" pitchFamily="-107" charset="-128"/>
              </a:rPr>
              <a:t>second iteration, and so on until K</a:t>
            </a:r>
            <a:r>
              <a:rPr lang="en-US" sz="1200" b="0" kern="1200" baseline="-25000" dirty="0">
                <a:solidFill>
                  <a:schemeClr val="tx1"/>
                </a:solidFill>
                <a:latin typeface="Arial" charset="0"/>
                <a:ea typeface="ＭＳ Ｐゴシック" pitchFamily="-107" charset="-128"/>
                <a:cs typeface="ＭＳ Ｐゴシック" pitchFamily="-107" charset="-128"/>
              </a:rPr>
              <a:t>1</a:t>
            </a:r>
            <a:r>
              <a:rPr lang="en-US" sz="1200" b="0" kern="1200" baseline="0" dirty="0">
                <a:solidFill>
                  <a:schemeClr val="tx1"/>
                </a:solidFill>
                <a:latin typeface="Arial" charset="0"/>
                <a:ea typeface="ＭＳ Ｐゴシック" pitchFamily="-107" charset="-128"/>
                <a:cs typeface="ＭＳ Ｐゴシック" pitchFamily="-107" charset="-128"/>
              </a:rPr>
              <a:t>  is used on the 16th and last iteration.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Concerns about the strength of DES fall into two categories:</a:t>
            </a:r>
          </a:p>
          <a:p>
            <a:r>
              <a:rPr lang="en-US" sz="1200" kern="1200" baseline="0" dirty="0">
                <a:solidFill>
                  <a:schemeClr val="tx1"/>
                </a:solidFill>
                <a:latin typeface="Arial" charset="0"/>
                <a:ea typeface="ＭＳ Ｐゴシック" pitchFamily="-107" charset="-128"/>
                <a:cs typeface="ＭＳ Ｐゴシック" pitchFamily="-107" charset="-128"/>
              </a:rPr>
              <a:t>concerns about the algorithm itself and concerns about the use of a 56-bit key.</a:t>
            </a:r>
          </a:p>
          <a:p>
            <a:r>
              <a:rPr lang="en-US" sz="1200" kern="1200" baseline="0" dirty="0">
                <a:solidFill>
                  <a:schemeClr val="tx1"/>
                </a:solidFill>
                <a:latin typeface="Arial" charset="0"/>
                <a:ea typeface="ＭＳ Ｐゴシック" pitchFamily="-107" charset="-128"/>
                <a:cs typeface="ＭＳ Ｐゴシック" pitchFamily="-107" charset="-128"/>
              </a:rPr>
              <a:t>The first concern refers to the possibility that cryptanalysis is possible by exploiting</a:t>
            </a:r>
          </a:p>
          <a:p>
            <a:r>
              <a:rPr lang="en-US" sz="1200" kern="1200" baseline="0" dirty="0">
                <a:solidFill>
                  <a:schemeClr val="tx1"/>
                </a:solidFill>
                <a:latin typeface="Arial" charset="0"/>
                <a:ea typeface="ＭＳ Ｐゴシック" pitchFamily="-107" charset="-128"/>
                <a:cs typeface="ＭＳ Ｐゴシック" pitchFamily="-107" charset="-128"/>
              </a:rPr>
              <a:t>the characteristics of the DES algorithm. Over the years, there have been numerous</a:t>
            </a:r>
          </a:p>
          <a:p>
            <a:r>
              <a:rPr lang="en-US" sz="1200" kern="1200" baseline="0" dirty="0">
                <a:solidFill>
                  <a:schemeClr val="tx1"/>
                </a:solidFill>
                <a:latin typeface="Arial" charset="0"/>
                <a:ea typeface="ＭＳ Ｐゴシック" pitchFamily="-107" charset="-128"/>
                <a:cs typeface="ＭＳ Ｐゴシック" pitchFamily="-107" charset="-128"/>
              </a:rPr>
              <a:t>attempts to find and exploit weaknesses in the algorithm, making DES the most studied</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 in existence. Despite numerous approaches, no one</a:t>
            </a:r>
          </a:p>
          <a:p>
            <a:r>
              <a:rPr lang="en-US" sz="1200" kern="1200" baseline="0" dirty="0">
                <a:solidFill>
                  <a:schemeClr val="tx1"/>
                </a:solidFill>
                <a:latin typeface="Arial" charset="0"/>
                <a:ea typeface="ＭＳ Ｐゴシック" pitchFamily="-107" charset="-128"/>
                <a:cs typeface="ＭＳ Ｐゴシック" pitchFamily="-107" charset="-128"/>
              </a:rPr>
              <a:t>has so far succeeded in discovering a fatal weakness in 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more serious concern is key length. With a key length of 56 bits, there are</a:t>
            </a:r>
          </a:p>
          <a:p>
            <a:r>
              <a:rPr lang="en-US" sz="1200" kern="1200" baseline="0" dirty="0">
                <a:solidFill>
                  <a:schemeClr val="tx1"/>
                </a:solidFill>
                <a:latin typeface="Arial" charset="0"/>
                <a:ea typeface="ＭＳ Ｐゴシック" pitchFamily="-107" charset="-128"/>
                <a:cs typeface="ＭＳ Ｐゴシック" pitchFamily="-107" charset="-128"/>
              </a:rPr>
              <a:t>2</a:t>
            </a:r>
            <a:r>
              <a:rPr lang="en-US" sz="1200" kern="1200" baseline="30000" dirty="0">
                <a:solidFill>
                  <a:schemeClr val="tx1"/>
                </a:solidFill>
                <a:latin typeface="Arial" charset="0"/>
                <a:ea typeface="ＭＳ Ｐゴシック" pitchFamily="-107" charset="-128"/>
                <a:cs typeface="ＭＳ Ｐゴシック" pitchFamily="-107" charset="-128"/>
              </a:rPr>
              <a:t>56</a:t>
            </a:r>
            <a:r>
              <a:rPr lang="en-US" sz="1200" kern="1200" baseline="0" dirty="0">
                <a:solidFill>
                  <a:schemeClr val="tx1"/>
                </a:solidFill>
                <a:latin typeface="Arial" charset="0"/>
                <a:ea typeface="ＭＳ Ｐゴシック" pitchFamily="-107" charset="-128"/>
                <a:cs typeface="ＭＳ Ｐゴシック" pitchFamily="-107" charset="-128"/>
              </a:rPr>
              <a:t>  possible keys, which is approximately 7.2 *  10</a:t>
            </a:r>
            <a:r>
              <a:rPr lang="en-US" sz="1200" kern="1200" baseline="30000" dirty="0">
                <a:solidFill>
                  <a:schemeClr val="tx1"/>
                </a:solidFill>
                <a:latin typeface="Arial" charset="0"/>
                <a:ea typeface="ＭＳ Ｐゴシック" pitchFamily="-107" charset="-128"/>
                <a:cs typeface="ＭＳ Ｐゴシック" pitchFamily="-107" charset="-128"/>
              </a:rPr>
              <a:t>16</a:t>
            </a:r>
            <a:r>
              <a:rPr lang="en-US" sz="1200" kern="1200" baseline="0" dirty="0">
                <a:solidFill>
                  <a:schemeClr val="tx1"/>
                </a:solidFill>
                <a:latin typeface="Arial" charset="0"/>
                <a:ea typeface="ＭＳ Ｐゴシック" pitchFamily="-107" charset="-128"/>
                <a:cs typeface="ＭＳ Ｐゴシック" pitchFamily="-107" charset="-128"/>
              </a:rPr>
              <a:t>  keys. Thus, on the face of it,</a:t>
            </a:r>
          </a:p>
          <a:p>
            <a:r>
              <a:rPr lang="en-US" sz="1200" kern="1200" baseline="0" dirty="0">
                <a:solidFill>
                  <a:schemeClr val="tx1"/>
                </a:solidFill>
                <a:latin typeface="Arial" charset="0"/>
                <a:ea typeface="ＭＳ Ｐゴシック" pitchFamily="-107" charset="-128"/>
                <a:cs typeface="ＭＳ Ｐゴシック" pitchFamily="-107" charset="-128"/>
              </a:rPr>
              <a:t>a brute-force attack appears impractical. Assuming that on average half the key</a:t>
            </a:r>
          </a:p>
          <a:p>
            <a:r>
              <a:rPr lang="en-US" sz="1200" kern="1200" baseline="0" dirty="0">
                <a:solidFill>
                  <a:schemeClr val="tx1"/>
                </a:solidFill>
                <a:latin typeface="Arial" charset="0"/>
                <a:ea typeface="ＭＳ Ｐゴシック" pitchFamily="-107" charset="-128"/>
                <a:cs typeface="ＭＳ Ｐゴシック" pitchFamily="-107" charset="-128"/>
              </a:rPr>
              <a:t>space has to be searched, a single machine performing one DES encryption per</a:t>
            </a:r>
          </a:p>
          <a:p>
            <a:r>
              <a:rPr lang="en-US" sz="1200" kern="1200" baseline="0" dirty="0">
                <a:solidFill>
                  <a:schemeClr val="tx1"/>
                </a:solidFill>
                <a:latin typeface="Arial" charset="0"/>
                <a:ea typeface="ＭＳ Ｐゴシック" pitchFamily="-107" charset="-128"/>
                <a:cs typeface="ＭＳ Ｐゴシック" pitchFamily="-107" charset="-128"/>
              </a:rPr>
              <a:t>microsecond would take more than a thousand years to break the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However, the assumption of one encryption per microsecond is overly</a:t>
            </a:r>
          </a:p>
          <a:p>
            <a:r>
              <a:rPr lang="en-US" sz="1200" kern="1200" baseline="0" dirty="0">
                <a:solidFill>
                  <a:schemeClr val="tx1"/>
                </a:solidFill>
                <a:latin typeface="Arial" charset="0"/>
                <a:ea typeface="ＭＳ Ｐゴシック" pitchFamily="-107" charset="-128"/>
                <a:cs typeface="ＭＳ Ｐゴシック" pitchFamily="-107" charset="-128"/>
              </a:rPr>
              <a:t>conservative. DES finally and definitively proved insecure in July 1998, when the</a:t>
            </a:r>
          </a:p>
          <a:p>
            <a:r>
              <a:rPr lang="en-US" sz="1200" kern="1200" baseline="0" dirty="0">
                <a:solidFill>
                  <a:schemeClr val="tx1"/>
                </a:solidFill>
                <a:latin typeface="Arial" charset="0"/>
                <a:ea typeface="ＭＳ Ｐゴシック" pitchFamily="-107" charset="-128"/>
                <a:cs typeface="ＭＳ Ｐゴシック" pitchFamily="-107" charset="-128"/>
              </a:rPr>
              <a:t>Electronic Frontier Foundation (EFF) announced that it had broken a DES encryption</a:t>
            </a:r>
          </a:p>
          <a:p>
            <a:r>
              <a:rPr lang="en-US" sz="1200" kern="1200" baseline="0" dirty="0">
                <a:solidFill>
                  <a:schemeClr val="tx1"/>
                </a:solidFill>
                <a:latin typeface="Arial" charset="0"/>
                <a:ea typeface="ＭＳ Ｐゴシック" pitchFamily="-107" charset="-128"/>
                <a:cs typeface="ＭＳ Ｐゴシック" pitchFamily="-107" charset="-128"/>
              </a:rPr>
              <a:t>using a special-purpose “DES cracker” machine that was built for less than</a:t>
            </a:r>
          </a:p>
          <a:p>
            <a:r>
              <a:rPr lang="en-US" sz="1200" kern="1200" baseline="0" dirty="0">
                <a:solidFill>
                  <a:schemeClr val="tx1"/>
                </a:solidFill>
                <a:latin typeface="Arial" charset="0"/>
                <a:ea typeface="ＭＳ Ｐゴシック" pitchFamily="-107" charset="-128"/>
                <a:cs typeface="ＭＳ Ｐゴシック" pitchFamily="-107" charset="-128"/>
              </a:rPr>
              <a:t>$250,000. The attack took less than three days. The EFF has published a detailed</a:t>
            </a:r>
          </a:p>
          <a:p>
            <a:r>
              <a:rPr lang="en-US" sz="1200" kern="1200" baseline="0" dirty="0">
                <a:solidFill>
                  <a:schemeClr val="tx1"/>
                </a:solidFill>
                <a:latin typeface="Arial" charset="0"/>
                <a:ea typeface="ＭＳ Ｐゴシック" pitchFamily="-107" charset="-128"/>
                <a:cs typeface="ＭＳ Ｐゴシック" pitchFamily="-107" charset="-128"/>
              </a:rPr>
              <a:t>description of the machine, enabling others to build their own cracker [EFF98].</a:t>
            </a:r>
          </a:p>
          <a:p>
            <a:r>
              <a:rPr lang="en-US" sz="1200" kern="1200" baseline="0" dirty="0">
                <a:solidFill>
                  <a:schemeClr val="tx1"/>
                </a:solidFill>
                <a:latin typeface="Arial" charset="0"/>
                <a:ea typeface="ＭＳ Ｐゴシック" pitchFamily="-107" charset="-128"/>
                <a:cs typeface="ＭＳ Ｐゴシック" pitchFamily="-107" charset="-128"/>
              </a:rPr>
              <a:t>And, of course, hardware prices will continue to drop as speeds increase, making</a:t>
            </a:r>
          </a:p>
          <a:p>
            <a:r>
              <a:rPr lang="en-US" sz="1200" kern="1200" baseline="0" dirty="0">
                <a:solidFill>
                  <a:schemeClr val="tx1"/>
                </a:solidFill>
                <a:latin typeface="Arial" charset="0"/>
                <a:ea typeface="ＭＳ Ｐゴシック" pitchFamily="-107" charset="-128"/>
                <a:cs typeface="ＭＳ Ｐゴシック" pitchFamily="-107" charset="-128"/>
              </a:rPr>
              <a:t>DES virtually worthless.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With current technology, it is not even necessary to use special, purpose-built</a:t>
            </a:r>
          </a:p>
          <a:p>
            <a:r>
              <a:rPr lang="en-US" sz="1200" kern="1200" baseline="0" dirty="0">
                <a:solidFill>
                  <a:schemeClr val="tx1"/>
                </a:solidFill>
                <a:latin typeface="Arial" charset="0"/>
                <a:ea typeface="ＭＳ Ｐゴシック" pitchFamily="-107" charset="-128"/>
                <a:cs typeface="ＭＳ Ｐゴシック" pitchFamily="-107" charset="-128"/>
              </a:rPr>
              <a:t>hardware. Rather, the speed of commercial, off-the-shelf processors threaten the</a:t>
            </a:r>
          </a:p>
          <a:p>
            <a:r>
              <a:rPr lang="en-US" sz="1200" kern="1200" baseline="0" dirty="0">
                <a:solidFill>
                  <a:schemeClr val="tx1"/>
                </a:solidFill>
                <a:latin typeface="Arial" charset="0"/>
                <a:ea typeface="ＭＳ Ｐゴシック" pitchFamily="-107" charset="-128"/>
                <a:cs typeface="ＭＳ Ｐゴシック" pitchFamily="-107" charset="-128"/>
              </a:rPr>
              <a:t> security of DES. A paper from Seagate Technology [SEAG08] suggests that a rate</a:t>
            </a:r>
          </a:p>
          <a:p>
            <a:r>
              <a:rPr lang="en-US" sz="1200" kern="1200" baseline="0" dirty="0">
                <a:solidFill>
                  <a:schemeClr val="tx1"/>
                </a:solidFill>
                <a:latin typeface="Arial" charset="0"/>
                <a:ea typeface="ＭＳ Ｐゴシック" pitchFamily="-107" charset="-128"/>
                <a:cs typeface="ＭＳ Ｐゴシック" pitchFamily="-107" charset="-128"/>
              </a:rPr>
              <a:t>of one billion (10</a:t>
            </a:r>
            <a:r>
              <a:rPr lang="en-US" sz="1200" kern="1200" baseline="30000" dirty="0">
                <a:solidFill>
                  <a:schemeClr val="tx1"/>
                </a:solidFill>
                <a:latin typeface="Arial" charset="0"/>
                <a:ea typeface="ＭＳ Ｐゴシック" pitchFamily="-107" charset="-128"/>
                <a:cs typeface="ＭＳ Ｐゴシック" pitchFamily="-107" charset="-128"/>
              </a:rPr>
              <a:t>9</a:t>
            </a:r>
            <a:r>
              <a:rPr lang="en-US" sz="1200" kern="1200" baseline="0" dirty="0">
                <a:solidFill>
                  <a:schemeClr val="tx1"/>
                </a:solidFill>
                <a:latin typeface="Arial" charset="0"/>
                <a:ea typeface="ＭＳ Ｐゴシック" pitchFamily="-107" charset="-128"/>
                <a:cs typeface="ＭＳ Ｐゴシック" pitchFamily="-107" charset="-128"/>
              </a:rPr>
              <a:t> ) key combinations per second is reasonable for today’s multicore</a:t>
            </a:r>
          </a:p>
          <a:p>
            <a:r>
              <a:rPr lang="en-US" sz="1200" kern="1200" baseline="0" dirty="0">
                <a:solidFill>
                  <a:schemeClr val="tx1"/>
                </a:solidFill>
                <a:latin typeface="Arial" charset="0"/>
                <a:ea typeface="ＭＳ Ｐゴシック" pitchFamily="-107" charset="-128"/>
                <a:cs typeface="ＭＳ Ｐゴシック" pitchFamily="-107" charset="-128"/>
              </a:rPr>
              <a:t>computers. Recent offerings confirm this. Both Intel and AMD now offer hardware based</a:t>
            </a:r>
          </a:p>
          <a:p>
            <a:r>
              <a:rPr lang="en-US" sz="1200" kern="1200" baseline="0" dirty="0">
                <a:solidFill>
                  <a:schemeClr val="tx1"/>
                </a:solidFill>
                <a:latin typeface="Arial" charset="0"/>
                <a:ea typeface="ＭＳ Ｐゴシック" pitchFamily="-107" charset="-128"/>
                <a:cs typeface="ＭＳ Ｐゴシック" pitchFamily="-107" charset="-128"/>
              </a:rPr>
              <a:t>instructions to accelerate the use of AES. Tests run on a contemporary multicore</a:t>
            </a:r>
          </a:p>
          <a:p>
            <a:r>
              <a:rPr lang="en-US" sz="1200" kern="1200" baseline="0" dirty="0">
                <a:solidFill>
                  <a:schemeClr val="tx1"/>
                </a:solidFill>
                <a:latin typeface="Arial" charset="0"/>
                <a:ea typeface="ＭＳ Ｐゴシック" pitchFamily="-107" charset="-128"/>
                <a:cs typeface="ＭＳ Ｐゴシック" pitchFamily="-107" charset="-128"/>
              </a:rPr>
              <a:t>Intel machine resulted in an encryption rate of about half a billion [BASU12].</a:t>
            </a:r>
          </a:p>
          <a:p>
            <a:r>
              <a:rPr lang="en-US" sz="1200" kern="1200" baseline="0" dirty="0">
                <a:solidFill>
                  <a:schemeClr val="tx1"/>
                </a:solidFill>
                <a:latin typeface="Arial" charset="0"/>
                <a:ea typeface="ＭＳ Ｐゴシック" pitchFamily="-107" charset="-128"/>
                <a:cs typeface="ＭＳ Ｐゴシック" pitchFamily="-107" charset="-128"/>
              </a:rPr>
              <a:t>Another recent analysis suggests that with contemporary supercomputer technology,</a:t>
            </a:r>
          </a:p>
          <a:p>
            <a:r>
              <a:rPr lang="en-US" sz="1200" kern="1200" baseline="0" dirty="0">
                <a:solidFill>
                  <a:schemeClr val="tx1"/>
                </a:solidFill>
                <a:latin typeface="Arial" charset="0"/>
                <a:ea typeface="ＭＳ Ｐゴシック" pitchFamily="-107" charset="-128"/>
                <a:cs typeface="ＭＳ Ｐゴシック" pitchFamily="-107" charset="-128"/>
              </a:rPr>
              <a:t>a rate of 10</a:t>
            </a:r>
            <a:r>
              <a:rPr lang="en-US" sz="1200" kern="1200" baseline="30000" dirty="0">
                <a:solidFill>
                  <a:schemeClr val="tx1"/>
                </a:solidFill>
                <a:latin typeface="Arial" charset="0"/>
                <a:ea typeface="ＭＳ Ｐゴシック" pitchFamily="-107" charset="-128"/>
                <a:cs typeface="ＭＳ Ｐゴシック" pitchFamily="-107" charset="-128"/>
              </a:rPr>
              <a:t>13</a:t>
            </a:r>
            <a:r>
              <a:rPr lang="en-US" sz="1200" kern="1200" baseline="0" dirty="0">
                <a:solidFill>
                  <a:schemeClr val="tx1"/>
                </a:solidFill>
                <a:latin typeface="Arial" charset="0"/>
                <a:ea typeface="ＭＳ Ｐゴシック" pitchFamily="-107" charset="-128"/>
                <a:cs typeface="ＭＳ Ｐゴシック" pitchFamily="-107" charset="-128"/>
              </a:rPr>
              <a:t>  encryptions/s is reasonable [AROR12].</a:t>
            </a:r>
            <a:endParaRPr lang="en-US" b="0"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221165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E537FDBA-404A-B447-AFEA-1F02BFF1ADA4}" type="slidenum">
              <a:rPr lang="en-AU">
                <a:latin typeface="Arial" pitchFamily="-84" charset="0"/>
              </a:rPr>
              <a:pPr/>
              <a:t>49</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Considering these results, Table 2.2 shows how much time is required for a</a:t>
            </a:r>
          </a:p>
          <a:p>
            <a:r>
              <a:rPr lang="en-US" sz="1200" kern="1200" baseline="0" dirty="0">
                <a:solidFill>
                  <a:schemeClr val="tx1"/>
                </a:solidFill>
                <a:latin typeface="Arial" charset="0"/>
                <a:ea typeface="ＭＳ Ｐゴシック" pitchFamily="-107" charset="-128"/>
                <a:cs typeface="ＭＳ Ｐゴシック" pitchFamily="-107" charset="-128"/>
              </a:rPr>
              <a:t>brute-force attack for various key sizes. As can be seen, a single PC can break DES</a:t>
            </a:r>
          </a:p>
          <a:p>
            <a:r>
              <a:rPr lang="en-US" sz="1200" kern="1200" baseline="0" dirty="0">
                <a:solidFill>
                  <a:schemeClr val="tx1"/>
                </a:solidFill>
                <a:latin typeface="Arial" charset="0"/>
                <a:ea typeface="ＭＳ Ｐゴシック" pitchFamily="-107" charset="-128"/>
                <a:cs typeface="ＭＳ Ｐゴシック" pitchFamily="-107" charset="-128"/>
              </a:rPr>
              <a:t>in about a year; if multiple PCs work in parallel, the time is drastically shortened.</a:t>
            </a:r>
          </a:p>
          <a:p>
            <a:r>
              <a:rPr lang="en-US" sz="1200" kern="1200" baseline="0" dirty="0">
                <a:solidFill>
                  <a:schemeClr val="tx1"/>
                </a:solidFill>
                <a:latin typeface="Arial" charset="0"/>
                <a:ea typeface="ＭＳ Ｐゴシック" pitchFamily="-107" charset="-128"/>
                <a:cs typeface="ＭＳ Ｐゴシック" pitchFamily="-107" charset="-128"/>
              </a:rPr>
              <a:t>And today’s supercomputers should be able to find a key in about an hour. Key</a:t>
            </a:r>
          </a:p>
          <a:p>
            <a:r>
              <a:rPr lang="en-US" sz="1200" kern="1200" baseline="0" dirty="0">
                <a:solidFill>
                  <a:schemeClr val="tx1"/>
                </a:solidFill>
                <a:latin typeface="Arial" charset="0"/>
                <a:ea typeface="ＭＳ Ｐゴシック" pitchFamily="-107" charset="-128"/>
                <a:cs typeface="ＭＳ Ｐゴシック" pitchFamily="-107" charset="-128"/>
              </a:rPr>
              <a:t>sizes of 128 bits or greater are effectively unbreakable using simply a brute-force</a:t>
            </a:r>
          </a:p>
          <a:p>
            <a:r>
              <a:rPr lang="en-US" sz="1200" kern="1200" baseline="0" dirty="0">
                <a:solidFill>
                  <a:schemeClr val="tx1"/>
                </a:solidFill>
                <a:latin typeface="Arial" charset="0"/>
                <a:ea typeface="ＭＳ Ｐゴシック" pitchFamily="-107" charset="-128"/>
                <a:cs typeface="ＭＳ Ｐゴシック" pitchFamily="-107" charset="-128"/>
              </a:rPr>
              <a:t>approach. Even if we managed to speed up the attacking system by a factor of 1 trillion</a:t>
            </a:r>
          </a:p>
          <a:p>
            <a:r>
              <a:rPr lang="en-US" sz="1200" kern="1200" baseline="0" dirty="0">
                <a:solidFill>
                  <a:schemeClr val="tx1"/>
                </a:solidFill>
                <a:latin typeface="Arial" charset="0"/>
                <a:ea typeface="ＭＳ Ｐゴシック" pitchFamily="-107" charset="-128"/>
                <a:cs typeface="ＭＳ Ｐゴシック" pitchFamily="-107" charset="-128"/>
              </a:rPr>
              <a:t>(10</a:t>
            </a:r>
            <a:r>
              <a:rPr lang="en-US" sz="1200" kern="1200" baseline="30000" dirty="0">
                <a:solidFill>
                  <a:schemeClr val="tx1"/>
                </a:solidFill>
                <a:latin typeface="Arial" charset="0"/>
                <a:ea typeface="ＭＳ Ｐゴシック" pitchFamily="-107" charset="-128"/>
                <a:cs typeface="ＭＳ Ｐゴシック" pitchFamily="-107" charset="-128"/>
              </a:rPr>
              <a:t>12</a:t>
            </a:r>
            <a:r>
              <a:rPr lang="en-US" sz="1200" kern="1200" baseline="0" dirty="0">
                <a:solidFill>
                  <a:schemeClr val="tx1"/>
                </a:solidFill>
                <a:latin typeface="Arial" charset="0"/>
                <a:ea typeface="ＭＳ Ｐゴシック" pitchFamily="-107" charset="-128"/>
                <a:cs typeface="ＭＳ Ｐゴシック" pitchFamily="-107" charset="-128"/>
              </a:rPr>
              <a:t> ), it would still take over 100,000 years to break a code using a 128-bit key.</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19629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charset="-128"/>
                <a:cs typeface="ＭＳ Ｐゴシック" charset="-128"/>
              </a:rPr>
              <a:t>The requirements of information security  within an organization have undergone two</a:t>
            </a:r>
          </a:p>
          <a:p>
            <a:r>
              <a:rPr lang="en-US" sz="1200" kern="1200" baseline="0" dirty="0">
                <a:solidFill>
                  <a:schemeClr val="tx1"/>
                </a:solidFill>
                <a:latin typeface="Arial" charset="0"/>
                <a:ea typeface="ＭＳ Ｐゴシック" charset="-128"/>
                <a:cs typeface="ＭＳ Ｐゴシック" charset="-128"/>
              </a:rPr>
              <a:t>major changes in the last several decades. Before the widespread use of data processing</a:t>
            </a:r>
          </a:p>
          <a:p>
            <a:r>
              <a:rPr lang="en-US" sz="1200" kern="1200" baseline="0" dirty="0">
                <a:solidFill>
                  <a:schemeClr val="tx1"/>
                </a:solidFill>
                <a:latin typeface="Arial" charset="0"/>
                <a:ea typeface="ＭＳ Ｐゴシック" charset="-128"/>
                <a:cs typeface="ＭＳ Ｐゴシック" charset="-128"/>
              </a:rPr>
              <a:t>equipment, the security of information felt to be valuable to an organization was</a:t>
            </a:r>
          </a:p>
          <a:p>
            <a:r>
              <a:rPr lang="en-US" sz="1200" kern="1200" baseline="0" dirty="0">
                <a:solidFill>
                  <a:schemeClr val="tx1"/>
                </a:solidFill>
                <a:latin typeface="Arial" charset="0"/>
                <a:ea typeface="ＭＳ Ｐゴシック" charset="-128"/>
                <a:cs typeface="ＭＳ Ｐゴシック" charset="-128"/>
              </a:rPr>
              <a:t>provided primarily by physical and administrative means. An example of the former</a:t>
            </a:r>
          </a:p>
          <a:p>
            <a:r>
              <a:rPr lang="en-US" sz="1200" kern="1200" baseline="0" dirty="0">
                <a:solidFill>
                  <a:schemeClr val="tx1"/>
                </a:solidFill>
                <a:latin typeface="Arial" charset="0"/>
                <a:ea typeface="ＭＳ Ｐゴシック" charset="-128"/>
                <a:cs typeface="ＭＳ Ｐゴシック" charset="-128"/>
              </a:rPr>
              <a:t>is the use of rugged filing cabinets with a combination lock for storing sensitive documents.</a:t>
            </a:r>
          </a:p>
          <a:p>
            <a:r>
              <a:rPr lang="en-US" sz="1200" kern="1200" baseline="0" dirty="0">
                <a:solidFill>
                  <a:schemeClr val="tx1"/>
                </a:solidFill>
                <a:latin typeface="Arial" charset="0"/>
                <a:ea typeface="ＭＳ Ｐゴシック" charset="-128"/>
                <a:cs typeface="ＭＳ Ｐゴシック" charset="-128"/>
              </a:rPr>
              <a:t>An example of the latter is personnel screening procedures used during the</a:t>
            </a:r>
          </a:p>
          <a:p>
            <a:r>
              <a:rPr lang="en-US" sz="1200" kern="1200" baseline="0" dirty="0">
                <a:solidFill>
                  <a:schemeClr val="tx1"/>
                </a:solidFill>
                <a:latin typeface="Arial" charset="0"/>
                <a:ea typeface="ＭＳ Ｐゴシック" charset="-128"/>
                <a:cs typeface="ＭＳ Ｐゴシック" charset="-128"/>
              </a:rPr>
              <a:t>hiring process.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With the introduction of the computer, the need for automated tools for protecting</a:t>
            </a:r>
          </a:p>
          <a:p>
            <a:r>
              <a:rPr lang="en-US" sz="1200" kern="1200" baseline="0" dirty="0">
                <a:solidFill>
                  <a:schemeClr val="tx1"/>
                </a:solidFill>
                <a:latin typeface="Arial" charset="0"/>
                <a:ea typeface="ＭＳ Ｐゴシック" charset="-128"/>
                <a:cs typeface="ＭＳ Ｐゴシック" charset="-128"/>
              </a:rPr>
              <a:t>files and other information stored on the computer became evident. This is</a:t>
            </a:r>
          </a:p>
          <a:p>
            <a:r>
              <a:rPr lang="en-US" sz="1200" kern="1200" baseline="0" dirty="0">
                <a:solidFill>
                  <a:schemeClr val="tx1"/>
                </a:solidFill>
                <a:latin typeface="Arial" charset="0"/>
                <a:ea typeface="ＭＳ Ｐゴシック" charset="-128"/>
                <a:cs typeface="ＭＳ Ｐゴシック" charset="-128"/>
              </a:rPr>
              <a:t>especially the case for a shared system, such as a time-sharing system, and the need</a:t>
            </a:r>
          </a:p>
          <a:p>
            <a:r>
              <a:rPr lang="en-US" sz="1200" kern="1200" baseline="0" dirty="0">
                <a:solidFill>
                  <a:schemeClr val="tx1"/>
                </a:solidFill>
                <a:latin typeface="Arial" charset="0"/>
                <a:ea typeface="ＭＳ Ｐゴシック" charset="-128"/>
                <a:cs typeface="ＭＳ Ｐゴシック" charset="-128"/>
              </a:rPr>
              <a:t>is even more acute for systems that can be accessed over a public telephone network,</a:t>
            </a:r>
          </a:p>
          <a:p>
            <a:r>
              <a:rPr lang="en-US" sz="1200" kern="1200" baseline="0" dirty="0">
                <a:solidFill>
                  <a:schemeClr val="tx1"/>
                </a:solidFill>
                <a:latin typeface="Arial" charset="0"/>
                <a:ea typeface="ＭＳ Ｐゴシック" charset="-128"/>
                <a:cs typeface="ＭＳ Ｐゴシック" charset="-128"/>
              </a:rPr>
              <a:t>data network, or the Internet. The generic name for the collection of tools designed to</a:t>
            </a:r>
          </a:p>
          <a:p>
            <a:r>
              <a:rPr lang="en-US" sz="1200" kern="1200" baseline="0" dirty="0">
                <a:solidFill>
                  <a:schemeClr val="tx1"/>
                </a:solidFill>
                <a:latin typeface="Arial" charset="0"/>
                <a:ea typeface="ＭＳ Ｐゴシック" charset="-128"/>
                <a:cs typeface="ＭＳ Ｐゴシック" charset="-128"/>
              </a:rPr>
              <a:t>protect data and to thwart hackers is computer security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second major change that affected security is the introduction of</a:t>
            </a:r>
          </a:p>
          <a:p>
            <a:r>
              <a:rPr lang="en-US" sz="1200" kern="1200" baseline="0" dirty="0">
                <a:solidFill>
                  <a:schemeClr val="tx1"/>
                </a:solidFill>
                <a:latin typeface="Arial" charset="0"/>
                <a:ea typeface="ＭＳ Ｐゴシック" charset="-128"/>
                <a:cs typeface="ＭＳ Ｐゴシック" charset="-128"/>
              </a:rPr>
              <a:t>distributed systems and the use of networks and communications facilities</a:t>
            </a:r>
          </a:p>
          <a:p>
            <a:r>
              <a:rPr lang="en-US" sz="1200" kern="1200" baseline="0" dirty="0">
                <a:solidFill>
                  <a:schemeClr val="tx1"/>
                </a:solidFill>
                <a:latin typeface="Arial" charset="0"/>
                <a:ea typeface="ＭＳ Ｐゴシック" charset="-128"/>
                <a:cs typeface="ＭＳ Ｐゴシック" charset="-128"/>
              </a:rPr>
              <a:t>for carrying data between terminal user and computer and between computer</a:t>
            </a:r>
          </a:p>
          <a:p>
            <a:r>
              <a:rPr lang="en-US" sz="1200" kern="1200" baseline="0" dirty="0">
                <a:solidFill>
                  <a:schemeClr val="tx1"/>
                </a:solidFill>
                <a:latin typeface="Arial" charset="0"/>
                <a:ea typeface="ＭＳ Ｐゴシック" charset="-128"/>
                <a:cs typeface="ＭＳ Ｐゴシック" charset="-128"/>
              </a:rPr>
              <a:t>and computer. Network security measures are needed to protect data during their</a:t>
            </a:r>
          </a:p>
          <a:p>
            <a:r>
              <a:rPr lang="en-US" sz="1200" kern="1200" baseline="0" dirty="0">
                <a:solidFill>
                  <a:schemeClr val="tx1"/>
                </a:solidFill>
                <a:latin typeface="Arial" charset="0"/>
                <a:ea typeface="ＭＳ Ｐゴシック" charset="-128"/>
                <a:cs typeface="ＭＳ Ｐゴシック" charset="-128"/>
              </a:rPr>
              <a:t>transmission. In fact, the term network security  is somewhat misleading, because</a:t>
            </a:r>
          </a:p>
          <a:p>
            <a:r>
              <a:rPr lang="en-US" sz="1200" kern="1200" baseline="0" dirty="0">
                <a:solidFill>
                  <a:schemeClr val="tx1"/>
                </a:solidFill>
                <a:latin typeface="Arial" charset="0"/>
                <a:ea typeface="ＭＳ Ｐゴシック" charset="-128"/>
                <a:cs typeface="ＭＳ Ｐゴシック" charset="-128"/>
              </a:rPr>
              <a:t>virtually all business, government, and academic organizations interconnect</a:t>
            </a:r>
          </a:p>
          <a:p>
            <a:r>
              <a:rPr lang="en-US" sz="1200" kern="1200" baseline="0" dirty="0">
                <a:solidFill>
                  <a:schemeClr val="tx1"/>
                </a:solidFill>
                <a:latin typeface="Arial" charset="0"/>
                <a:ea typeface="ＭＳ Ｐゴシック" charset="-128"/>
                <a:cs typeface="ＭＳ Ｐゴシック" charset="-128"/>
              </a:rPr>
              <a:t>their data processing equipment with a collection of interconnected networks.</a:t>
            </a:r>
          </a:p>
          <a:p>
            <a:r>
              <a:rPr lang="en-US" sz="1200" kern="1200" baseline="0" dirty="0">
                <a:solidFill>
                  <a:schemeClr val="tx1"/>
                </a:solidFill>
                <a:latin typeface="Arial" charset="0"/>
                <a:ea typeface="ＭＳ Ｐゴシック" charset="-128"/>
                <a:cs typeface="ＭＳ Ｐゴシック" charset="-128"/>
              </a:rPr>
              <a:t> Such a collection is often referred to as an internet, and the term internet</a:t>
            </a:r>
          </a:p>
          <a:p>
            <a:r>
              <a:rPr lang="en-US" sz="1200" kern="1200" baseline="0" dirty="0">
                <a:solidFill>
                  <a:schemeClr val="tx1"/>
                </a:solidFill>
                <a:latin typeface="Arial" charset="0"/>
                <a:ea typeface="ＭＳ Ｐゴシック" charset="-128"/>
                <a:cs typeface="ＭＳ Ｐゴシック" charset="-128"/>
              </a:rPr>
              <a:t>security  is used.</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There are no clear boundaries between these two forms of security. For</a:t>
            </a:r>
          </a:p>
          <a:p>
            <a:r>
              <a:rPr lang="en-US" sz="1200" kern="1200" baseline="0" dirty="0">
                <a:solidFill>
                  <a:schemeClr val="tx1"/>
                </a:solidFill>
                <a:latin typeface="Arial" charset="0"/>
                <a:ea typeface="ＭＳ Ｐゴシック" charset="-128"/>
                <a:cs typeface="ＭＳ Ｐゴシック" charset="-128"/>
              </a:rPr>
              <a:t>example, a computer virus may be introduced into a system physically when it</a:t>
            </a:r>
          </a:p>
          <a:p>
            <a:r>
              <a:rPr lang="en-US" sz="1200" kern="1200" baseline="0" dirty="0">
                <a:solidFill>
                  <a:schemeClr val="tx1"/>
                </a:solidFill>
                <a:latin typeface="Arial" charset="0"/>
                <a:ea typeface="ＭＳ Ｐゴシック" charset="-128"/>
                <a:cs typeface="ＭＳ Ｐゴシック" charset="-128"/>
              </a:rPr>
              <a:t>arrives on a flash drive or an optical disk and is subsequently loaded onto a computer.</a:t>
            </a:r>
          </a:p>
          <a:p>
            <a:r>
              <a:rPr lang="en-US" sz="1200" kern="1200" baseline="0" dirty="0">
                <a:solidFill>
                  <a:schemeClr val="tx1"/>
                </a:solidFill>
                <a:latin typeface="Arial" charset="0"/>
                <a:ea typeface="ＭＳ Ｐゴシック" charset="-128"/>
                <a:cs typeface="ＭＳ Ｐゴシック" charset="-128"/>
              </a:rPr>
              <a:t>Viruses may also arrive over an internet. In either case, once the virus is resident</a:t>
            </a:r>
          </a:p>
          <a:p>
            <a:r>
              <a:rPr lang="en-US" sz="1200" kern="1200" baseline="0" dirty="0">
                <a:solidFill>
                  <a:schemeClr val="tx1"/>
                </a:solidFill>
                <a:latin typeface="Arial" charset="0"/>
                <a:ea typeface="ＭＳ Ｐゴシック" charset="-128"/>
                <a:cs typeface="ＭＳ Ｐゴシック" charset="-128"/>
              </a:rPr>
              <a:t>on a computer system, internal computer security tools are needed to detect</a:t>
            </a:r>
          </a:p>
          <a:p>
            <a:r>
              <a:rPr lang="en-US" sz="1200" kern="1200" baseline="0" dirty="0">
                <a:solidFill>
                  <a:schemeClr val="tx1"/>
                </a:solidFill>
                <a:latin typeface="Arial" charset="0"/>
                <a:ea typeface="ＭＳ Ｐゴシック" charset="-128"/>
                <a:cs typeface="ＭＳ Ｐゴシック" charset="-128"/>
              </a:rPr>
              <a:t>and recover from the virus.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book focuses on internet security, which consists of measures to deter,</a:t>
            </a:r>
          </a:p>
          <a:p>
            <a:r>
              <a:rPr lang="en-US" sz="1200" kern="1200" baseline="0" dirty="0">
                <a:solidFill>
                  <a:schemeClr val="tx1"/>
                </a:solidFill>
                <a:latin typeface="Arial" charset="0"/>
                <a:ea typeface="ＭＳ Ｐゴシック" charset="-128"/>
                <a:cs typeface="ＭＳ Ｐゴシック" charset="-128"/>
              </a:rPr>
              <a:t>prevent, detect, and correct security violations that involve the transmission of</a:t>
            </a:r>
          </a:p>
          <a:p>
            <a:r>
              <a:rPr lang="en-US" sz="1200" kern="1200" baseline="0" dirty="0">
                <a:solidFill>
                  <a:schemeClr val="tx1"/>
                </a:solidFill>
                <a:latin typeface="Arial" charset="0"/>
                <a:ea typeface="ＭＳ Ｐゴシック" charset="-128"/>
                <a:cs typeface="ＭＳ Ｐゴシック" charset="-128"/>
              </a:rPr>
              <a:t>information.</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a:t>
            </a:fld>
            <a:endParaRPr lang="en-AU"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B658BCE-B296-FE4D-AED7-00EA22257EA4}" type="slidenum">
              <a:rPr lang="en-AU">
                <a:latin typeface="Arial" pitchFamily="-84" charset="0"/>
              </a:rPr>
              <a:pPr/>
              <a:t>50</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Triple DES (3DES) was first standardized for use in financial applications in ANSI</a:t>
            </a:r>
          </a:p>
          <a:p>
            <a:r>
              <a:rPr lang="en-US" sz="1200" kern="1200" baseline="0" dirty="0">
                <a:solidFill>
                  <a:schemeClr val="tx1"/>
                </a:solidFill>
                <a:latin typeface="Arial" charset="0"/>
                <a:ea typeface="ＭＳ Ｐゴシック" pitchFamily="-107" charset="-128"/>
                <a:cs typeface="ＭＳ Ｐゴシック" pitchFamily="-107" charset="-128"/>
              </a:rPr>
              <a:t>standard X9.17 in 1985. 3DES was incorporated as part of the Data Encryption</a:t>
            </a:r>
          </a:p>
          <a:p>
            <a:r>
              <a:rPr lang="en-US" sz="1200" kern="1200" baseline="0" dirty="0">
                <a:solidFill>
                  <a:schemeClr val="tx1"/>
                </a:solidFill>
                <a:latin typeface="Arial" charset="0"/>
                <a:ea typeface="ＭＳ Ｐゴシック" pitchFamily="-107" charset="-128"/>
                <a:cs typeface="ＭＳ Ｐゴシック" pitchFamily="-107" charset="-128"/>
              </a:rPr>
              <a:t>Standard in 1999 with the publication of FIPS 46-3.</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3DES uses three keys and three executions of the DES algorithm. The function</a:t>
            </a:r>
          </a:p>
          <a:p>
            <a:r>
              <a:rPr lang="en-US" sz="1200" kern="1200" baseline="0" dirty="0">
                <a:solidFill>
                  <a:schemeClr val="tx1"/>
                </a:solidFill>
                <a:latin typeface="Arial" charset="0"/>
                <a:ea typeface="ＭＳ Ｐゴシック" pitchFamily="-107" charset="-128"/>
                <a:cs typeface="ＭＳ Ｐゴシック" pitchFamily="-107" charset="-128"/>
              </a:rPr>
              <a:t>follows an encrypt-decrypt-encrypt (EDE) sequence (Figure 2.3a).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There is no cryptographic significance to the use of decryption for the second</a:t>
            </a:r>
          </a:p>
          <a:p>
            <a:r>
              <a:rPr lang="en-US" sz="1200" kern="1200" baseline="0" dirty="0">
                <a:solidFill>
                  <a:schemeClr val="tx1"/>
                </a:solidFill>
                <a:latin typeface="Arial" charset="0"/>
                <a:ea typeface="ＭＳ Ｐゴシック" pitchFamily="-107" charset="-128"/>
                <a:cs typeface="ＭＳ Ｐゴシック" pitchFamily="-107" charset="-128"/>
              </a:rPr>
              <a:t>stage of 3DES encryption. Its only advantage is that it allows users of 3DES to</a:t>
            </a:r>
          </a:p>
          <a:p>
            <a:r>
              <a:rPr lang="en-US" sz="1200" kern="1200" baseline="0" dirty="0">
                <a:solidFill>
                  <a:schemeClr val="tx1"/>
                </a:solidFill>
                <a:latin typeface="Arial" charset="0"/>
                <a:ea typeface="ＭＳ Ｐゴシック" pitchFamily="-107" charset="-128"/>
                <a:cs typeface="ＭＳ Ｐゴシック" pitchFamily="-107" charset="-128"/>
              </a:rPr>
              <a:t>decrypt data encrypted by users of the older single 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With three distinct keys, 3DES has an effective key length of 168 bits.</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121843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C89822F-D2C6-574E-8A19-80D15A14F849}" type="slidenum">
              <a:rPr lang="en-AU">
                <a:latin typeface="Arial" pitchFamily="-84" charset="0"/>
              </a:rPr>
              <a:pPr/>
              <a:t>51</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FIPS 46-3 includes the following guidelines for 3DES.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3DES is the FIPS-approved symmetric encryption algorithm of choice.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original DES, which uses a single 56-bit key, is permitted under the standard</a:t>
            </a:r>
          </a:p>
          <a:p>
            <a:r>
              <a:rPr lang="en-US" sz="1200" kern="1200" baseline="0" dirty="0">
                <a:solidFill>
                  <a:schemeClr val="tx1"/>
                </a:solidFill>
                <a:latin typeface="Arial" charset="0"/>
                <a:ea typeface="ＭＳ Ｐゴシック" pitchFamily="-107" charset="-128"/>
                <a:cs typeface="ＭＳ Ｐゴシック" pitchFamily="-107" charset="-128"/>
              </a:rPr>
              <a:t>for legacy systems only. New procurements should support 3DES.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Government organizations with legacy DES systems are encouraged to transition</a:t>
            </a:r>
          </a:p>
          <a:p>
            <a:r>
              <a:rPr lang="en-US" sz="1200" kern="1200" baseline="0" dirty="0">
                <a:solidFill>
                  <a:schemeClr val="tx1"/>
                </a:solidFill>
                <a:latin typeface="Arial" charset="0"/>
                <a:ea typeface="ＭＳ Ｐゴシック" pitchFamily="-107" charset="-128"/>
                <a:cs typeface="ＭＳ Ｐゴシック" pitchFamily="-107" charset="-128"/>
              </a:rPr>
              <a:t>to 3DES.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It is anticipated that 3DES and the Advanced Encryption Standard (AES) will</a:t>
            </a:r>
          </a:p>
          <a:p>
            <a:r>
              <a:rPr lang="en-US" sz="1200" kern="1200" baseline="0" dirty="0">
                <a:solidFill>
                  <a:schemeClr val="tx1"/>
                </a:solidFill>
                <a:latin typeface="Arial" charset="0"/>
                <a:ea typeface="ＭＳ Ｐゴシック" pitchFamily="-107" charset="-128"/>
                <a:cs typeface="ＭＳ Ｐゴシック" pitchFamily="-107" charset="-128"/>
              </a:rPr>
              <a:t>coexist as FIPS-approved algorithms, allowing for a gradual transition to AES.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It is easy to see that 3DES is a formidable algorithm. Because the underlying</a:t>
            </a:r>
          </a:p>
          <a:p>
            <a:r>
              <a:rPr lang="en-US" sz="1200" kern="1200" baseline="0" dirty="0">
                <a:solidFill>
                  <a:schemeClr val="tx1"/>
                </a:solidFill>
                <a:latin typeface="Arial" charset="0"/>
                <a:ea typeface="ＭＳ Ｐゴシック" pitchFamily="-107" charset="-128"/>
                <a:cs typeface="ＭＳ Ｐゴシック" pitchFamily="-107" charset="-128"/>
              </a:rPr>
              <a:t>cryptographic algorithm is DEA, 3DES can claim the same resistance to cryptanalysis</a:t>
            </a:r>
          </a:p>
          <a:p>
            <a:r>
              <a:rPr lang="en-US" sz="1200" kern="1200" baseline="0" dirty="0">
                <a:solidFill>
                  <a:schemeClr val="tx1"/>
                </a:solidFill>
                <a:latin typeface="Arial" charset="0"/>
                <a:ea typeface="ＭＳ Ｐゴシック" pitchFamily="-107" charset="-128"/>
                <a:cs typeface="ＭＳ Ｐゴシック" pitchFamily="-107" charset="-128"/>
              </a:rPr>
              <a:t>based on the algorithm as is claimed for DEA. Furthermore, with a 168-bit key</a:t>
            </a:r>
          </a:p>
          <a:p>
            <a:r>
              <a:rPr lang="en-US" sz="1200" kern="1200" baseline="0" dirty="0">
                <a:solidFill>
                  <a:schemeClr val="tx1"/>
                </a:solidFill>
                <a:latin typeface="Arial" charset="0"/>
                <a:ea typeface="ＭＳ Ｐゴシック" pitchFamily="-107" charset="-128"/>
                <a:cs typeface="ＭＳ Ｐゴシック" pitchFamily="-107" charset="-128"/>
              </a:rPr>
              <a:t>length, brute-force attacks are effectively impossible.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Ultimately, AES is intended to replace 3DES, but this process will take a</a:t>
            </a:r>
          </a:p>
          <a:p>
            <a:r>
              <a:rPr lang="en-US" sz="1200" kern="1200" baseline="0" dirty="0">
                <a:solidFill>
                  <a:schemeClr val="tx1"/>
                </a:solidFill>
                <a:latin typeface="Arial" charset="0"/>
                <a:ea typeface="ＭＳ Ｐゴシック" pitchFamily="-107" charset="-128"/>
                <a:cs typeface="ＭＳ Ｐゴシック" pitchFamily="-107" charset="-128"/>
              </a:rPr>
              <a:t>number of years. NIST anticipates that 3DES will remain an approved algorithm</a:t>
            </a:r>
          </a:p>
          <a:p>
            <a:r>
              <a:rPr lang="en-US" sz="1200" kern="1200" baseline="0" dirty="0">
                <a:solidFill>
                  <a:schemeClr val="tx1"/>
                </a:solidFill>
                <a:latin typeface="Arial" charset="0"/>
                <a:ea typeface="ＭＳ Ｐゴシック" pitchFamily="-107" charset="-128"/>
                <a:cs typeface="ＭＳ Ｐゴシック" pitchFamily="-107" charset="-128"/>
              </a:rPr>
              <a:t>(for U.S. government use) for the foreseeable future.</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695320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D79FD4E-F3C2-E94C-A880-8F8382747718}" type="slidenum">
              <a:rPr lang="en-AU">
                <a:latin typeface="Arial" pitchFamily="-84" charset="0"/>
              </a:rPr>
              <a:pPr/>
              <a:t>52</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principal drawback of 3DES is that the algorithm is relatively sluggish</a:t>
            </a:r>
          </a:p>
          <a:p>
            <a:r>
              <a:rPr lang="en-US" sz="1200" kern="1200" baseline="0" dirty="0">
                <a:solidFill>
                  <a:schemeClr val="tx1"/>
                </a:solidFill>
                <a:latin typeface="Arial" charset="0"/>
                <a:ea typeface="ＭＳ Ｐゴシック" pitchFamily="-107" charset="-128"/>
                <a:cs typeface="ＭＳ Ｐゴシック" pitchFamily="-107" charset="-128"/>
              </a:rPr>
              <a:t>in software. The original DEA was designed for mid-1970s hardware implementation</a:t>
            </a:r>
          </a:p>
          <a:p>
            <a:r>
              <a:rPr lang="en-US" sz="1200" kern="1200" baseline="0" dirty="0">
                <a:solidFill>
                  <a:schemeClr val="tx1"/>
                </a:solidFill>
                <a:latin typeface="Arial" charset="0"/>
                <a:ea typeface="ＭＳ Ｐゴシック" pitchFamily="-107" charset="-128"/>
                <a:cs typeface="ＭＳ Ｐゴシック" pitchFamily="-107" charset="-128"/>
              </a:rPr>
              <a:t>and does not produce efficient software code. 3DES, which has three times</a:t>
            </a:r>
          </a:p>
          <a:p>
            <a:r>
              <a:rPr lang="en-US" sz="1200" kern="1200" baseline="0" dirty="0">
                <a:solidFill>
                  <a:schemeClr val="tx1"/>
                </a:solidFill>
                <a:latin typeface="Arial" charset="0"/>
                <a:ea typeface="ＭＳ Ｐゴシック" pitchFamily="-107" charset="-128"/>
                <a:cs typeface="ＭＳ Ｐゴシック" pitchFamily="-107" charset="-128"/>
              </a:rPr>
              <a:t>as many rounds as DEA, is correspondingly slower. A secondary drawback is that</a:t>
            </a:r>
          </a:p>
          <a:p>
            <a:r>
              <a:rPr lang="en-US" sz="1200" kern="1200" baseline="0" dirty="0">
                <a:solidFill>
                  <a:schemeClr val="tx1"/>
                </a:solidFill>
                <a:latin typeface="Arial" charset="0"/>
                <a:ea typeface="ＭＳ Ｐゴシック" pitchFamily="-107" charset="-128"/>
                <a:cs typeface="ＭＳ Ｐゴシック" pitchFamily="-107" charset="-128"/>
              </a:rPr>
              <a:t>both DEA and 3DES use a 64-bit block size. For reasons of both efficiency and</a:t>
            </a:r>
          </a:p>
          <a:p>
            <a:r>
              <a:rPr lang="en-US" sz="1200" kern="1200" baseline="0" dirty="0">
                <a:solidFill>
                  <a:schemeClr val="tx1"/>
                </a:solidFill>
                <a:latin typeface="Arial" charset="0"/>
                <a:ea typeface="ＭＳ Ｐゴシック" pitchFamily="-107" charset="-128"/>
                <a:cs typeface="ＭＳ Ｐゴシック" pitchFamily="-107" charset="-128"/>
              </a:rPr>
              <a:t>security, a larger block size is desirable.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Because of these drawbacks, 3DES is not a reasonable candidate for long term</a:t>
            </a:r>
          </a:p>
          <a:p>
            <a:r>
              <a:rPr lang="en-US" sz="1200" kern="1200" baseline="0" dirty="0">
                <a:solidFill>
                  <a:schemeClr val="tx1"/>
                </a:solidFill>
                <a:latin typeface="Arial" charset="0"/>
                <a:ea typeface="ＭＳ Ｐゴシック" pitchFamily="-107" charset="-128"/>
                <a:cs typeface="ＭＳ Ｐゴシック" pitchFamily="-107" charset="-128"/>
              </a:rPr>
              <a:t>use. As a replacement, NIST in 1997 issued a call for proposals for a new</a:t>
            </a:r>
          </a:p>
          <a:p>
            <a:r>
              <a:rPr lang="en-US" sz="1200" kern="1200" baseline="0" dirty="0">
                <a:solidFill>
                  <a:schemeClr val="tx1"/>
                </a:solidFill>
                <a:latin typeface="Arial" charset="0"/>
                <a:ea typeface="ＭＳ Ｐゴシック" pitchFamily="-107" charset="-128"/>
                <a:cs typeface="ＭＳ Ｐゴシック" pitchFamily="-107" charset="-128"/>
              </a:rPr>
              <a:t>Advanced Encryption Standard (AES) , which should have a security strength equal</a:t>
            </a:r>
          </a:p>
          <a:p>
            <a:r>
              <a:rPr lang="en-US" sz="1200" kern="1200" baseline="0" dirty="0">
                <a:solidFill>
                  <a:schemeClr val="tx1"/>
                </a:solidFill>
                <a:latin typeface="Arial" charset="0"/>
                <a:ea typeface="ＭＳ Ｐゴシック" pitchFamily="-107" charset="-128"/>
                <a:cs typeface="ＭＳ Ｐゴシック" pitchFamily="-107" charset="-128"/>
              </a:rPr>
              <a:t>to or better than 3DES and significantly improved efficiency. In addition to these</a:t>
            </a:r>
          </a:p>
          <a:p>
            <a:r>
              <a:rPr lang="en-US" sz="1200" kern="1200" baseline="0" dirty="0">
                <a:solidFill>
                  <a:schemeClr val="tx1"/>
                </a:solidFill>
                <a:latin typeface="Arial" charset="0"/>
                <a:ea typeface="ＭＳ Ｐゴシック" pitchFamily="-107" charset="-128"/>
                <a:cs typeface="ＭＳ Ｐゴシック" pitchFamily="-107" charset="-128"/>
              </a:rPr>
              <a:t>general requirements, NIST specified that AES must be a symmetric block cipher</a:t>
            </a:r>
          </a:p>
          <a:p>
            <a:r>
              <a:rPr lang="en-US" sz="1200" kern="1200" baseline="0" dirty="0">
                <a:solidFill>
                  <a:schemeClr val="tx1"/>
                </a:solidFill>
                <a:latin typeface="Arial" charset="0"/>
                <a:ea typeface="ＭＳ Ｐゴシック" pitchFamily="-107" charset="-128"/>
                <a:cs typeface="ＭＳ Ｐゴシック" pitchFamily="-107" charset="-128"/>
              </a:rPr>
              <a:t>with a block length of 128 bits and support for key lengths of 128, 192, and 256 bits.</a:t>
            </a:r>
          </a:p>
          <a:p>
            <a:r>
              <a:rPr lang="en-US" sz="1200" kern="1200" baseline="0" dirty="0">
                <a:solidFill>
                  <a:schemeClr val="tx1"/>
                </a:solidFill>
                <a:latin typeface="Arial" charset="0"/>
                <a:ea typeface="ＭＳ Ｐゴシック" pitchFamily="-107" charset="-128"/>
                <a:cs typeface="ＭＳ Ｐゴシック" pitchFamily="-107" charset="-128"/>
              </a:rPr>
              <a:t>Evaluation criteria included security, computational efficiency, memory requirements,</a:t>
            </a:r>
          </a:p>
          <a:p>
            <a:r>
              <a:rPr lang="en-US" sz="1200" kern="1200" baseline="0" dirty="0">
                <a:solidFill>
                  <a:schemeClr val="tx1"/>
                </a:solidFill>
                <a:latin typeface="Arial" charset="0"/>
                <a:ea typeface="ＭＳ Ｐゴシック" pitchFamily="-107" charset="-128"/>
                <a:cs typeface="ＭＳ Ｐゴシック" pitchFamily="-107" charset="-128"/>
              </a:rPr>
              <a:t>hardware and software suitability, and flexibility.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a first round of evaluation, 15 proposed algorithms were accepted. A second</a:t>
            </a:r>
          </a:p>
          <a:p>
            <a:r>
              <a:rPr lang="en-US" sz="1200" kern="1200" baseline="0" dirty="0">
                <a:solidFill>
                  <a:schemeClr val="tx1"/>
                </a:solidFill>
                <a:latin typeface="Arial" charset="0"/>
                <a:ea typeface="ＭＳ Ｐゴシック" pitchFamily="-107" charset="-128"/>
                <a:cs typeface="ＭＳ Ｐゴシック" pitchFamily="-107" charset="-128"/>
              </a:rPr>
              <a:t>round narrowed the field to five algorithms. NIST completed its evaluation process</a:t>
            </a:r>
          </a:p>
          <a:p>
            <a:r>
              <a:rPr lang="en-US" sz="1200" kern="1200" baseline="0" dirty="0">
                <a:solidFill>
                  <a:schemeClr val="tx1"/>
                </a:solidFill>
                <a:latin typeface="Arial" charset="0"/>
                <a:ea typeface="ＭＳ Ｐゴシック" pitchFamily="-107" charset="-128"/>
                <a:cs typeface="ＭＳ Ｐゴシック" pitchFamily="-107" charset="-128"/>
              </a:rPr>
              <a:t>and published a final standard (FIPS PUB 197) in November of 2001. NIST selected</a:t>
            </a:r>
          </a:p>
          <a:p>
            <a:r>
              <a:rPr lang="en-US" sz="1200" kern="1200" baseline="0" dirty="0">
                <a:solidFill>
                  <a:schemeClr val="tx1"/>
                </a:solidFill>
                <a:latin typeface="Arial" charset="0"/>
                <a:ea typeface="ＭＳ Ｐゴシック" pitchFamily="-107" charset="-128"/>
                <a:cs typeface="ＭＳ Ｐゴシック" pitchFamily="-107" charset="-128"/>
              </a:rPr>
              <a:t>Rijndael as the proposed AES algorithm. The two researchers who developed and</a:t>
            </a:r>
          </a:p>
          <a:p>
            <a:r>
              <a:rPr lang="en-US" sz="1200" kern="1200" baseline="0" dirty="0">
                <a:solidFill>
                  <a:schemeClr val="tx1"/>
                </a:solidFill>
                <a:latin typeface="Arial" charset="0"/>
                <a:ea typeface="ＭＳ Ｐゴシック" pitchFamily="-107" charset="-128"/>
                <a:cs typeface="ＭＳ Ｐゴシック" pitchFamily="-107" charset="-128"/>
              </a:rPr>
              <a:t>submitted Rijndael for the AES are both cryptographers from Belgium: Dr. Joan</a:t>
            </a:r>
          </a:p>
          <a:p>
            <a:r>
              <a:rPr lang="en-US" sz="1200" kern="1200" baseline="0" dirty="0">
                <a:solidFill>
                  <a:schemeClr val="tx1"/>
                </a:solidFill>
                <a:latin typeface="Arial" charset="0"/>
                <a:ea typeface="ＭＳ Ｐゴシック" pitchFamily="-107" charset="-128"/>
                <a:cs typeface="ＭＳ Ｐゴシック" pitchFamily="-107" charset="-128"/>
              </a:rPr>
              <a:t>Daemen and Dr. Vincent Rijmen.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AES uses a block length of 128 bits and a key length</a:t>
            </a:r>
          </a:p>
          <a:p>
            <a:r>
              <a:rPr lang="en-US" sz="1200" kern="1200" baseline="0" dirty="0">
                <a:solidFill>
                  <a:schemeClr val="tx1"/>
                </a:solidFill>
                <a:latin typeface="Arial" charset="0"/>
                <a:ea typeface="ＭＳ Ｐゴシック" pitchFamily="-107" charset="-128"/>
                <a:cs typeface="ＭＳ Ｐゴシック" pitchFamily="-107" charset="-128"/>
              </a:rPr>
              <a:t>that can be 128, 192, or 256 bits. In the description of this section, we assume a key</a:t>
            </a:r>
          </a:p>
          <a:p>
            <a:r>
              <a:rPr lang="en-US" sz="1200" kern="1200" baseline="0" dirty="0">
                <a:solidFill>
                  <a:schemeClr val="tx1"/>
                </a:solidFill>
                <a:latin typeface="Arial" charset="0"/>
                <a:ea typeface="ＭＳ Ｐゴシック" pitchFamily="-107" charset="-128"/>
                <a:cs typeface="ＭＳ Ｐゴシック" pitchFamily="-107" charset="-128"/>
              </a:rPr>
              <a:t>length of 128 bits, which is likely to be the one most commonly implemented.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input to the encryption and decryption algorithms is a single 128-bit</a:t>
            </a:r>
          </a:p>
          <a:p>
            <a:r>
              <a:rPr lang="en-US" sz="1200" kern="1200" baseline="0" dirty="0">
                <a:solidFill>
                  <a:schemeClr val="tx1"/>
                </a:solidFill>
                <a:latin typeface="Arial" charset="0"/>
                <a:ea typeface="ＭＳ Ｐゴシック" pitchFamily="-107" charset="-128"/>
                <a:cs typeface="ＭＳ Ｐゴシック" pitchFamily="-107" charset="-128"/>
              </a:rPr>
              <a:t>block. In FIPS PUB 197, this block is depicted as a square matrix of bytes. This</a:t>
            </a:r>
          </a:p>
          <a:p>
            <a:r>
              <a:rPr lang="en-US" sz="1200" kern="1200" baseline="0" dirty="0">
                <a:solidFill>
                  <a:schemeClr val="tx1"/>
                </a:solidFill>
                <a:latin typeface="Arial" charset="0"/>
                <a:ea typeface="ＭＳ Ｐゴシック" pitchFamily="-107" charset="-128"/>
                <a:cs typeface="ＭＳ Ｐゴシック" pitchFamily="-107" charset="-128"/>
              </a:rPr>
              <a:t>block is copied into the State  array, which is modified at each stage of encryption or</a:t>
            </a:r>
          </a:p>
          <a:p>
            <a:r>
              <a:rPr lang="en-US" sz="1200" kern="1200" baseline="0" dirty="0">
                <a:solidFill>
                  <a:schemeClr val="tx1"/>
                </a:solidFill>
                <a:latin typeface="Arial" charset="0"/>
                <a:ea typeface="ＭＳ Ｐゴシック" pitchFamily="-107" charset="-128"/>
                <a:cs typeface="ＭＳ Ｐゴシック" pitchFamily="-107" charset="-128"/>
              </a:rPr>
              <a:t>decryption. After the final stage, State  is copied to an output matrix. Similarly, the</a:t>
            </a:r>
          </a:p>
          <a:p>
            <a:r>
              <a:rPr lang="en-US" sz="1200" kern="1200" baseline="0" dirty="0">
                <a:solidFill>
                  <a:schemeClr val="tx1"/>
                </a:solidFill>
                <a:latin typeface="Arial" charset="0"/>
                <a:ea typeface="ＭＳ Ｐゴシック" pitchFamily="-107" charset="-128"/>
                <a:cs typeface="ＭＳ Ｐゴシック" pitchFamily="-107" charset="-128"/>
              </a:rPr>
              <a:t>128-bit key is depicted as a square matrix of bytes. This key is then expanded into an</a:t>
            </a:r>
          </a:p>
          <a:p>
            <a:r>
              <a:rPr lang="en-US" sz="1200" kern="1200" baseline="0" dirty="0">
                <a:solidFill>
                  <a:schemeClr val="tx1"/>
                </a:solidFill>
                <a:latin typeface="Arial" charset="0"/>
                <a:ea typeface="ＭＳ Ｐゴシック" pitchFamily="-107" charset="-128"/>
                <a:cs typeface="ＭＳ Ｐゴシック" pitchFamily="-107" charset="-128"/>
              </a:rPr>
              <a:t>array of key schedule words: Each word is four bytes and the total key schedule is</a:t>
            </a:r>
          </a:p>
          <a:p>
            <a:r>
              <a:rPr lang="en-US" sz="1200" kern="1200" baseline="0" dirty="0">
                <a:solidFill>
                  <a:schemeClr val="tx1"/>
                </a:solidFill>
                <a:latin typeface="Arial" charset="0"/>
                <a:ea typeface="ＭＳ Ｐゴシック" pitchFamily="-107" charset="-128"/>
                <a:cs typeface="ＭＳ Ｐゴシック" pitchFamily="-107" charset="-128"/>
              </a:rPr>
              <a:t>44 words for the 128-bit key. The ordering of bytes within a matrix is by column. So,</a:t>
            </a:r>
          </a:p>
          <a:p>
            <a:r>
              <a:rPr lang="en-US" sz="1200" kern="1200" baseline="0" dirty="0">
                <a:solidFill>
                  <a:schemeClr val="tx1"/>
                </a:solidFill>
                <a:latin typeface="Arial" charset="0"/>
                <a:ea typeface="ＭＳ Ｐゴシック" pitchFamily="-107" charset="-128"/>
                <a:cs typeface="ＭＳ Ｐゴシック" pitchFamily="-107" charset="-128"/>
              </a:rPr>
              <a:t>for example, the first four bytes of a 128-bit plaintext input to the encryption cipher</a:t>
            </a:r>
          </a:p>
          <a:p>
            <a:r>
              <a:rPr lang="en-US" sz="1200" kern="1200" baseline="0" dirty="0">
                <a:solidFill>
                  <a:schemeClr val="tx1"/>
                </a:solidFill>
                <a:latin typeface="Arial" charset="0"/>
                <a:ea typeface="ＭＳ Ｐゴシック" pitchFamily="-107" charset="-128"/>
                <a:cs typeface="ＭＳ Ｐゴシック" pitchFamily="-107" charset="-128"/>
              </a:rPr>
              <a:t>occupy the first column of the in  matrix, the second four bytes occupy the second</a:t>
            </a:r>
          </a:p>
          <a:p>
            <a:r>
              <a:rPr lang="en-US" sz="1200" kern="1200" baseline="0" dirty="0">
                <a:solidFill>
                  <a:schemeClr val="tx1"/>
                </a:solidFill>
                <a:latin typeface="Arial" charset="0"/>
                <a:ea typeface="ＭＳ Ｐゴシック" pitchFamily="-107" charset="-128"/>
                <a:cs typeface="ＭＳ Ｐゴシック" pitchFamily="-107" charset="-128"/>
              </a:rPr>
              <a:t>column, and so on. Similarly, the first four bytes of the expanded key, which form a</a:t>
            </a:r>
          </a:p>
          <a:p>
            <a:r>
              <a:rPr lang="en-US" sz="1200" kern="1200" baseline="0" dirty="0">
                <a:solidFill>
                  <a:schemeClr val="tx1"/>
                </a:solidFill>
                <a:latin typeface="Arial" charset="0"/>
                <a:ea typeface="ＭＳ Ｐゴシック" pitchFamily="-107" charset="-128"/>
                <a:cs typeface="ＭＳ Ｐゴシック" pitchFamily="-107" charset="-128"/>
              </a:rPr>
              <a:t>word, occupy the first column of the w  matrix.</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514927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Four different stages are used, one of permutation and three of substitution</a:t>
            </a:r>
          </a:p>
          <a:p>
            <a:r>
              <a:rPr lang="en-US" sz="1200" kern="1200" baseline="0" dirty="0">
                <a:solidFill>
                  <a:schemeClr val="tx1"/>
                </a:solidFill>
                <a:latin typeface="Arial" charset="0"/>
                <a:ea typeface="ＭＳ Ｐゴシック" pitchFamily="-107" charset="-128"/>
                <a:cs typeface="ＭＳ Ｐゴシック" pitchFamily="-107" charset="-128"/>
              </a:rPr>
              <a:t>(Figure 2.4):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Substitute bytes:  Uses a table, referred to as an S-box,  to perform a byte-by-</a:t>
            </a:r>
          </a:p>
          <a:p>
            <a:r>
              <a:rPr lang="en-US" sz="1200" kern="1200" baseline="0" dirty="0">
                <a:solidFill>
                  <a:schemeClr val="tx1"/>
                </a:solidFill>
                <a:latin typeface="Arial" charset="0"/>
                <a:ea typeface="ＭＳ Ｐゴシック" pitchFamily="-107" charset="-128"/>
                <a:cs typeface="ＭＳ Ｐゴシック" pitchFamily="-107" charset="-128"/>
              </a:rPr>
              <a:t>byte substitution of the block.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Shift rows:  A simple permutation that is performed row by row.</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Mix columns:  A substitution that alters each byte in a column as a function</a:t>
            </a:r>
          </a:p>
          <a:p>
            <a:r>
              <a:rPr lang="en-US" sz="1200" kern="1200" baseline="0" dirty="0">
                <a:solidFill>
                  <a:schemeClr val="tx1"/>
                </a:solidFill>
                <a:latin typeface="Arial" charset="0"/>
                <a:ea typeface="ＭＳ Ｐゴシック" pitchFamily="-107" charset="-128"/>
                <a:cs typeface="ＭＳ Ｐゴシック" pitchFamily="-107" charset="-128"/>
              </a:rPr>
              <a:t>of all of the bytes in the column.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Add round key: A simple bitwise XOR of the current block with a portion</a:t>
            </a:r>
          </a:p>
          <a:p>
            <a:r>
              <a:rPr lang="en-US" sz="1200" kern="1200" baseline="0" dirty="0">
                <a:solidFill>
                  <a:schemeClr val="tx1"/>
                </a:solidFill>
                <a:latin typeface="Arial" charset="0"/>
                <a:ea typeface="ＭＳ Ｐゴシック" pitchFamily="-107" charset="-128"/>
                <a:cs typeface="ＭＳ Ｐゴシック" pitchFamily="-107" charset="-128"/>
              </a:rPr>
              <a:t>of the expanded key.</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53</a:t>
            </a:fld>
            <a:endParaRPr lang="en-AU" dirty="0"/>
          </a:p>
        </p:txBody>
      </p:sp>
    </p:spTree>
    <p:extLst>
      <p:ext uri="{BB962C8B-B14F-4D97-AF65-F5344CB8AC3E}">
        <p14:creationId xmlns:p14="http://schemas.microsoft.com/office/powerpoint/2010/main" val="1531202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Figure 2.5</a:t>
            </a:r>
          </a:p>
          <a:p>
            <a:r>
              <a:rPr lang="en-US" sz="1200" kern="1200" baseline="0" dirty="0">
                <a:solidFill>
                  <a:schemeClr val="tx1"/>
                </a:solidFill>
                <a:latin typeface="Arial" charset="0"/>
                <a:ea typeface="ＭＳ Ｐゴシック" pitchFamily="-107" charset="-128"/>
                <a:cs typeface="ＭＳ Ｐゴシック" pitchFamily="-107" charset="-128"/>
              </a:rPr>
              <a:t>depicts the structure of a full encryption round.</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54</a:t>
            </a:fld>
            <a:endParaRPr lang="en-AU" dirty="0"/>
          </a:p>
        </p:txBody>
      </p:sp>
    </p:spTree>
    <p:extLst>
      <p:ext uri="{BB962C8B-B14F-4D97-AF65-F5344CB8AC3E}">
        <p14:creationId xmlns:p14="http://schemas.microsoft.com/office/powerpoint/2010/main" val="713491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E55B0C80-0E48-0446-966D-D619BB3FDE00}" type="slidenum">
              <a:rPr lang="en-AU">
                <a:latin typeface="Arial" pitchFamily="-84" charset="0"/>
              </a:rPr>
              <a:pPr/>
              <a:t>55</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Random numbers play an important role in the use of encryption for various</a:t>
            </a:r>
          </a:p>
          <a:p>
            <a:r>
              <a:rPr lang="en-US" sz="1200" kern="1200" baseline="0" dirty="0">
                <a:solidFill>
                  <a:schemeClr val="tx1"/>
                </a:solidFill>
                <a:latin typeface="Arial" charset="0"/>
                <a:ea typeface="ＭＳ Ｐゴシック" pitchFamily="-107" charset="-128"/>
                <a:cs typeface="ＭＳ Ｐゴシック" pitchFamily="-107" charset="-128"/>
              </a:rPr>
              <a:t>network security applications. We provide an overview in this section. The topic is</a:t>
            </a:r>
          </a:p>
          <a:p>
            <a:r>
              <a:rPr lang="en-US" sz="1200" kern="1200" baseline="0" dirty="0">
                <a:solidFill>
                  <a:schemeClr val="tx1"/>
                </a:solidFill>
                <a:latin typeface="Arial" charset="0"/>
                <a:ea typeface="ＭＳ Ｐゴシック" pitchFamily="-107" charset="-128"/>
                <a:cs typeface="ＭＳ Ｐゴシック" pitchFamily="-107" charset="-128"/>
              </a:rPr>
              <a:t>examined in more detail in Appendix 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number of network security algorithms based on cryptography make use of</a:t>
            </a:r>
          </a:p>
          <a:p>
            <a:r>
              <a:rPr lang="en-US" sz="1200" kern="1200" baseline="0" dirty="0">
                <a:solidFill>
                  <a:schemeClr val="tx1"/>
                </a:solidFill>
                <a:latin typeface="Arial" charset="0"/>
                <a:ea typeface="ＭＳ Ｐゴシック" pitchFamily="-107" charset="-128"/>
                <a:cs typeface="ＭＳ Ｐゴシック" pitchFamily="-107" charset="-128"/>
              </a:rPr>
              <a:t>random numbers. For example,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keys for the RSA public-key encryption algorithm (described</a:t>
            </a:r>
          </a:p>
          <a:p>
            <a:r>
              <a:rPr lang="en-US" sz="1200" kern="1200" baseline="0" dirty="0">
                <a:solidFill>
                  <a:schemeClr val="tx1"/>
                </a:solidFill>
                <a:latin typeface="Arial" charset="0"/>
                <a:ea typeface="ＭＳ Ｐゴシック" pitchFamily="-107" charset="-128"/>
                <a:cs typeface="ＭＳ Ｐゴシック" pitchFamily="-107" charset="-128"/>
              </a:rPr>
              <a:t>in Chapter 3) and other public-key algorithms.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a stream key for symmetric stream cipher (discussed in the</a:t>
            </a:r>
          </a:p>
          <a:p>
            <a:r>
              <a:rPr lang="en-US" sz="1200" kern="1200" baseline="0" dirty="0">
                <a:solidFill>
                  <a:schemeClr val="tx1"/>
                </a:solidFill>
                <a:latin typeface="Arial" charset="0"/>
                <a:ea typeface="ＭＳ Ｐゴシック" pitchFamily="-107" charset="-128"/>
                <a:cs typeface="ＭＳ Ｐゴシック" pitchFamily="-107" charset="-128"/>
              </a:rPr>
              <a:t>following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Generation of a symmetric key for use as a temporary session key. This function</a:t>
            </a:r>
          </a:p>
          <a:p>
            <a:r>
              <a:rPr lang="en-US" sz="1200" kern="1200" baseline="0" dirty="0">
                <a:solidFill>
                  <a:schemeClr val="tx1"/>
                </a:solidFill>
                <a:latin typeface="Arial" charset="0"/>
                <a:ea typeface="ＭＳ Ｐゴシック" pitchFamily="-107" charset="-128"/>
                <a:cs typeface="ＭＳ Ｐゴシック" pitchFamily="-107" charset="-128"/>
              </a:rPr>
              <a:t>is used in a number of networking applications, such as Transport Layer</a:t>
            </a:r>
          </a:p>
          <a:p>
            <a:r>
              <a:rPr lang="en-US" sz="1200" kern="1200" baseline="0" dirty="0">
                <a:solidFill>
                  <a:schemeClr val="tx1"/>
                </a:solidFill>
                <a:latin typeface="Arial" charset="0"/>
                <a:ea typeface="ＭＳ Ｐゴシック" pitchFamily="-107" charset="-128"/>
                <a:cs typeface="ＭＳ Ｐゴシック" pitchFamily="-107" charset="-128"/>
              </a:rPr>
              <a:t>Security (Chapter 5), Wi-Fi (Chapter 6), e-mail security (Chapter 7), and IP</a:t>
            </a:r>
          </a:p>
          <a:p>
            <a:r>
              <a:rPr lang="en-US" sz="1200" kern="1200" baseline="0" dirty="0">
                <a:solidFill>
                  <a:schemeClr val="tx1"/>
                </a:solidFill>
                <a:latin typeface="Arial" charset="0"/>
                <a:ea typeface="ＭＳ Ｐゴシック" pitchFamily="-107" charset="-128"/>
                <a:cs typeface="ＭＳ Ｐゴシック" pitchFamily="-107" charset="-128"/>
              </a:rPr>
              <a:t>security (Chapter 8).</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a number of key distribution scenarios, such as Kerberos (Chapter 4),</a:t>
            </a:r>
          </a:p>
          <a:p>
            <a:r>
              <a:rPr lang="en-US" sz="1200" kern="1200" baseline="0" dirty="0">
                <a:solidFill>
                  <a:schemeClr val="tx1"/>
                </a:solidFill>
                <a:latin typeface="Arial" charset="0"/>
                <a:ea typeface="ＭＳ Ｐゴシック" pitchFamily="-107" charset="-128"/>
                <a:cs typeface="ＭＳ Ｐゴシック" pitchFamily="-107" charset="-128"/>
              </a:rPr>
              <a:t>random numbers are used for handshaking to prevent replay attacks.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These applications give rise to two distinct and not necessarily compatible</a:t>
            </a:r>
          </a:p>
          <a:p>
            <a:r>
              <a:rPr lang="en-US" sz="1200" kern="1200" baseline="0" dirty="0">
                <a:solidFill>
                  <a:schemeClr val="tx1"/>
                </a:solidFill>
                <a:latin typeface="Arial" charset="0"/>
                <a:ea typeface="ＭＳ Ｐゴシック" pitchFamily="-107" charset="-128"/>
                <a:cs typeface="ＭＳ Ｐゴシック" pitchFamily="-107" charset="-128"/>
              </a:rPr>
              <a:t>requirements for a sequence of random numbers: randomness and</a:t>
            </a:r>
          </a:p>
          <a:p>
            <a:r>
              <a:rPr lang="en-US" sz="1200" kern="1200" baseline="0" dirty="0">
                <a:solidFill>
                  <a:schemeClr val="tx1"/>
                </a:solidFill>
                <a:latin typeface="Arial" charset="0"/>
                <a:ea typeface="ＭＳ Ｐゴシック" pitchFamily="-107" charset="-128"/>
                <a:cs typeface="ＭＳ Ｐゴシック" pitchFamily="-107" charset="-128"/>
              </a:rPr>
              <a:t>unpredictability.</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30980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7FB5F40D-9E9A-BD43-A093-650894CFD850}" type="slidenum">
              <a:rPr lang="en-AU">
                <a:latin typeface="Arial" pitchFamily="-84" charset="0"/>
              </a:rPr>
              <a:pPr/>
              <a:t>56</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Traditionally, the concern in the generation of a sequence of allegedly</a:t>
            </a:r>
          </a:p>
          <a:p>
            <a:r>
              <a:rPr lang="en-US" sz="1200" kern="1200" baseline="0" dirty="0">
                <a:solidFill>
                  <a:schemeClr val="tx1"/>
                </a:solidFill>
                <a:latin typeface="Arial" charset="0"/>
                <a:ea typeface="ＭＳ Ｐゴシック" pitchFamily="-107" charset="-128"/>
                <a:cs typeface="ＭＳ Ｐゴシック" pitchFamily="-107" charset="-128"/>
              </a:rPr>
              <a:t>random numbers has been that the sequence of numbers be random in some well defined</a:t>
            </a:r>
          </a:p>
          <a:p>
            <a:r>
              <a:rPr lang="en-US" sz="1200" kern="1200" baseline="0" dirty="0">
                <a:solidFill>
                  <a:schemeClr val="tx1"/>
                </a:solidFill>
                <a:latin typeface="Arial" charset="0"/>
                <a:ea typeface="ＭＳ Ｐゴシック" pitchFamily="-107" charset="-128"/>
                <a:cs typeface="ＭＳ Ｐゴシック" pitchFamily="-107" charset="-128"/>
              </a:rPr>
              <a:t>statistical sense. The following criteria are used to validate that a sequence</a:t>
            </a:r>
          </a:p>
          <a:p>
            <a:r>
              <a:rPr lang="en-US" sz="1200" kern="1200" baseline="0" dirty="0">
                <a:solidFill>
                  <a:schemeClr val="tx1"/>
                </a:solidFill>
                <a:latin typeface="Arial" charset="0"/>
                <a:ea typeface="ＭＳ Ｐゴシック" pitchFamily="-107" charset="-128"/>
                <a:cs typeface="ＭＳ Ｐゴシック" pitchFamily="-107" charset="-128"/>
              </a:rPr>
              <a:t>of numbers is random.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Uniform distribution:  The distribution of bits in the sequence should be</a:t>
            </a:r>
          </a:p>
          <a:p>
            <a:r>
              <a:rPr lang="en-US" sz="1200" kern="1200" baseline="0" dirty="0">
                <a:solidFill>
                  <a:schemeClr val="tx1"/>
                </a:solidFill>
                <a:latin typeface="Arial" charset="0"/>
                <a:ea typeface="ＭＳ Ｐゴシック" pitchFamily="-107" charset="-128"/>
                <a:cs typeface="ＭＳ Ｐゴシック" pitchFamily="-107" charset="-128"/>
              </a:rPr>
              <a:t>uniform; that is, the frequency of occurrence of ones and zeros should</a:t>
            </a:r>
          </a:p>
          <a:p>
            <a:r>
              <a:rPr lang="en-US" sz="1200" kern="1200" baseline="0" dirty="0">
                <a:solidFill>
                  <a:schemeClr val="tx1"/>
                </a:solidFill>
                <a:latin typeface="Arial" charset="0"/>
                <a:ea typeface="ＭＳ Ｐゴシック" pitchFamily="-107" charset="-128"/>
                <a:cs typeface="ＭＳ Ｐゴシック" pitchFamily="-107" charset="-128"/>
              </a:rPr>
              <a:t>be approximately the same.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Independence:  No one subsequence in the sequence can be inferred from the</a:t>
            </a:r>
          </a:p>
          <a:p>
            <a:r>
              <a:rPr lang="en-US" sz="1200" kern="1200" baseline="0" dirty="0">
                <a:solidFill>
                  <a:schemeClr val="tx1"/>
                </a:solidFill>
                <a:latin typeface="Arial" charset="0"/>
                <a:ea typeface="ＭＳ Ｐゴシック" pitchFamily="-107" charset="-128"/>
                <a:cs typeface="ＭＳ Ｐゴシック" pitchFamily="-107" charset="-128"/>
              </a:rPr>
              <a:t>others.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Although there are well-defined tests for determining that a sequence of numbers</a:t>
            </a:r>
          </a:p>
          <a:p>
            <a:r>
              <a:rPr lang="en-US" sz="1200" kern="1200" baseline="0" dirty="0">
                <a:solidFill>
                  <a:schemeClr val="tx1"/>
                </a:solidFill>
                <a:latin typeface="Arial" charset="0"/>
                <a:ea typeface="ＭＳ Ｐゴシック" pitchFamily="-107" charset="-128"/>
                <a:cs typeface="ＭＳ Ｐゴシック" pitchFamily="-107" charset="-128"/>
              </a:rPr>
              <a:t>matches a particular distribution, such as the uniform distribution, there is no</a:t>
            </a:r>
          </a:p>
          <a:p>
            <a:r>
              <a:rPr lang="en-US" sz="1200" kern="1200" baseline="0" dirty="0">
                <a:solidFill>
                  <a:schemeClr val="tx1"/>
                </a:solidFill>
                <a:latin typeface="Arial" charset="0"/>
                <a:ea typeface="ＭＳ Ｐゴシック" pitchFamily="-107" charset="-128"/>
                <a:cs typeface="ＭＳ Ｐゴシック" pitchFamily="-107" charset="-128"/>
              </a:rPr>
              <a:t>such test to “prove” independence. Rather, a number of tests can be applied to</a:t>
            </a:r>
          </a:p>
          <a:p>
            <a:r>
              <a:rPr lang="en-US" sz="1200" kern="1200" baseline="0" dirty="0">
                <a:solidFill>
                  <a:schemeClr val="tx1"/>
                </a:solidFill>
                <a:latin typeface="Arial" charset="0"/>
                <a:ea typeface="ＭＳ Ｐゴシック" pitchFamily="-107" charset="-128"/>
                <a:cs typeface="ＭＳ Ｐゴシック" pitchFamily="-107" charset="-128"/>
              </a:rPr>
              <a:t>demonstrate if a sequence does not exhibit independence. The general strategy is</a:t>
            </a:r>
          </a:p>
          <a:p>
            <a:r>
              <a:rPr lang="en-US" sz="1200" kern="1200" baseline="0" dirty="0">
                <a:solidFill>
                  <a:schemeClr val="tx1"/>
                </a:solidFill>
                <a:latin typeface="Arial" charset="0"/>
                <a:ea typeface="ＭＳ Ｐゴシック" pitchFamily="-107" charset="-128"/>
                <a:cs typeface="ＭＳ Ｐゴシック" pitchFamily="-107" charset="-128"/>
              </a:rPr>
              <a:t>to apply a number of such tests until the confidence that independence exists is sufficiently</a:t>
            </a:r>
          </a:p>
          <a:p>
            <a:r>
              <a:rPr lang="en-US" sz="1200" kern="1200" baseline="0" dirty="0">
                <a:solidFill>
                  <a:schemeClr val="tx1"/>
                </a:solidFill>
                <a:latin typeface="Arial" charset="0"/>
                <a:ea typeface="ＭＳ Ｐゴシック" pitchFamily="-107" charset="-128"/>
                <a:cs typeface="ＭＳ Ｐゴシック" pitchFamily="-107" charset="-128"/>
              </a:rPr>
              <a:t>strong.</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527865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rgbClr val="1C1C10"/>
                </a:solidFill>
                <a:latin typeface="Arial" charset="0"/>
                <a:ea typeface="ＭＳ Ｐゴシック" pitchFamily="-107" charset="-128"/>
                <a:cs typeface="ＭＳ Ｐゴシック" pitchFamily="-107" charset="-128"/>
              </a:rPr>
              <a:t> In applications </a:t>
            </a:r>
            <a:r>
              <a:rPr lang="en-US" sz="1200" kern="1200" baseline="0" dirty="0">
                <a:solidFill>
                  <a:schemeClr val="tx1"/>
                </a:solidFill>
                <a:latin typeface="Arial" charset="0"/>
                <a:ea typeface="ＭＳ Ｐゴシック" pitchFamily="-107" charset="-128"/>
                <a:cs typeface="ＭＳ Ｐゴシック" pitchFamily="-107" charset="-128"/>
              </a:rPr>
              <a:t>such as reciprocal authentication and session key</a:t>
            </a:r>
          </a:p>
          <a:p>
            <a:r>
              <a:rPr lang="en-US" sz="1200" kern="1200" baseline="0" dirty="0">
                <a:solidFill>
                  <a:schemeClr val="tx1"/>
                </a:solidFill>
                <a:latin typeface="Arial" charset="0"/>
                <a:ea typeface="ＭＳ Ｐゴシック" pitchFamily="-107" charset="-128"/>
                <a:cs typeface="ＭＳ Ｐゴシック" pitchFamily="-107" charset="-128"/>
              </a:rPr>
              <a:t>generation, the requirement is not so much that the sequence of numbers be statistically</a:t>
            </a:r>
          </a:p>
          <a:p>
            <a:r>
              <a:rPr lang="en-US" sz="1200" kern="1200" baseline="0" dirty="0">
                <a:solidFill>
                  <a:schemeClr val="tx1"/>
                </a:solidFill>
                <a:latin typeface="Arial" charset="0"/>
                <a:ea typeface="ＭＳ Ｐゴシック" pitchFamily="-107" charset="-128"/>
                <a:cs typeface="ＭＳ Ｐゴシック" pitchFamily="-107" charset="-128"/>
              </a:rPr>
              <a:t>random but that the successive members of the sequence are unpredictable.</a:t>
            </a:r>
          </a:p>
          <a:p>
            <a:r>
              <a:rPr lang="en-US" sz="1200" kern="1200" baseline="0" dirty="0">
                <a:solidFill>
                  <a:schemeClr val="tx1"/>
                </a:solidFill>
                <a:latin typeface="Arial" charset="0"/>
                <a:ea typeface="ＭＳ Ｐゴシック" pitchFamily="-107" charset="-128"/>
                <a:cs typeface="ＭＳ Ｐゴシック" pitchFamily="-107" charset="-128"/>
              </a:rPr>
              <a:t>With “true” random sequences, each number is statistically independent of other</a:t>
            </a:r>
          </a:p>
          <a:p>
            <a:r>
              <a:rPr lang="en-US" sz="1200" kern="1200" baseline="0" dirty="0">
                <a:solidFill>
                  <a:schemeClr val="tx1"/>
                </a:solidFill>
                <a:latin typeface="Arial" charset="0"/>
                <a:ea typeface="ＭＳ Ｐゴシック" pitchFamily="-107" charset="-128"/>
                <a:cs typeface="ＭＳ Ｐゴシック" pitchFamily="-107" charset="-128"/>
              </a:rPr>
              <a:t>numbers in the sequence and therefore unpredictable. However, as is discussed</a:t>
            </a:r>
          </a:p>
          <a:p>
            <a:r>
              <a:rPr lang="en-US" sz="1200" kern="1200" baseline="0" dirty="0">
                <a:solidFill>
                  <a:schemeClr val="tx1"/>
                </a:solidFill>
                <a:latin typeface="Arial" charset="0"/>
                <a:ea typeface="ＭＳ Ｐゴシック" pitchFamily="-107" charset="-128"/>
                <a:cs typeface="ＭＳ Ｐゴシック" pitchFamily="-107" charset="-128"/>
              </a:rPr>
              <a:t>shortly, true random numbers are not always used; rather, sequences of numbers</a:t>
            </a:r>
          </a:p>
          <a:p>
            <a:r>
              <a:rPr lang="en-US" sz="1200" kern="1200" baseline="0" dirty="0">
                <a:solidFill>
                  <a:schemeClr val="tx1"/>
                </a:solidFill>
                <a:latin typeface="Arial" charset="0"/>
                <a:ea typeface="ＭＳ Ｐゴシック" pitchFamily="-107" charset="-128"/>
                <a:cs typeface="ＭＳ Ｐゴシック" pitchFamily="-107" charset="-128"/>
              </a:rPr>
              <a:t>that appear to be random are generated by some algorithm. In this latter case, care</a:t>
            </a:r>
          </a:p>
          <a:p>
            <a:r>
              <a:rPr lang="en-US" sz="1200" kern="1200" baseline="0" dirty="0">
                <a:solidFill>
                  <a:schemeClr val="tx1"/>
                </a:solidFill>
                <a:latin typeface="Arial" charset="0"/>
                <a:ea typeface="ＭＳ Ｐゴシック" pitchFamily="-107" charset="-128"/>
                <a:cs typeface="ＭＳ Ｐゴシック" pitchFamily="-107" charset="-128"/>
              </a:rPr>
              <a:t>must be taken that an opponent not be able to predict future elements of the sequence</a:t>
            </a:r>
          </a:p>
          <a:p>
            <a:r>
              <a:rPr lang="en-US" sz="1200" kern="1200" baseline="0" dirty="0">
                <a:solidFill>
                  <a:schemeClr val="tx1"/>
                </a:solidFill>
                <a:latin typeface="Arial" charset="0"/>
                <a:ea typeface="ＭＳ Ｐゴシック" pitchFamily="-107" charset="-128"/>
                <a:cs typeface="ＭＳ Ｐゴシック" pitchFamily="-107" charset="-128"/>
              </a:rPr>
              <a:t>on the basis of earlier elements.</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57</a:t>
            </a:fld>
            <a:endParaRPr lang="en-AU" dirty="0"/>
          </a:p>
        </p:txBody>
      </p:sp>
    </p:spTree>
    <p:extLst>
      <p:ext uri="{BB962C8B-B14F-4D97-AF65-F5344CB8AC3E}">
        <p14:creationId xmlns:p14="http://schemas.microsoft.com/office/powerpoint/2010/main" val="914724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applications typically make use of algorithmic techniques for random</a:t>
            </a:r>
          </a:p>
          <a:p>
            <a:r>
              <a:rPr lang="en-US" sz="1200" kern="1200" baseline="0" dirty="0">
                <a:solidFill>
                  <a:schemeClr val="tx1"/>
                </a:solidFill>
                <a:latin typeface="Arial" charset="0"/>
                <a:ea typeface="ＭＳ Ｐゴシック" pitchFamily="-107" charset="-128"/>
                <a:cs typeface="ＭＳ Ｐゴシック" pitchFamily="-107" charset="-128"/>
              </a:rPr>
              <a:t>number generation. These algorithms are deterministic and therefore produce</a:t>
            </a:r>
          </a:p>
          <a:p>
            <a:r>
              <a:rPr lang="en-US" sz="1200" kern="1200" baseline="0" dirty="0">
                <a:solidFill>
                  <a:schemeClr val="tx1"/>
                </a:solidFill>
                <a:latin typeface="Arial" charset="0"/>
                <a:ea typeface="ＭＳ Ｐゴシック" pitchFamily="-107" charset="-128"/>
                <a:cs typeface="ＭＳ Ｐゴシック" pitchFamily="-107" charset="-128"/>
              </a:rPr>
              <a:t>sequences of numbers that are not statistically random. However, if the algorithm is</a:t>
            </a:r>
          </a:p>
          <a:p>
            <a:r>
              <a:rPr lang="en-US" sz="1200" kern="1200" baseline="0" dirty="0">
                <a:solidFill>
                  <a:schemeClr val="tx1"/>
                </a:solidFill>
                <a:latin typeface="Arial" charset="0"/>
                <a:ea typeface="ＭＳ Ｐゴシック" pitchFamily="-107" charset="-128"/>
                <a:cs typeface="ＭＳ Ｐゴシック" pitchFamily="-107" charset="-128"/>
              </a:rPr>
              <a:t>good, the resulting sequences will pass many reasonable tests of randomness. Such</a:t>
            </a:r>
          </a:p>
          <a:p>
            <a:r>
              <a:rPr lang="en-US" sz="1200" kern="1200" baseline="0" dirty="0">
                <a:solidFill>
                  <a:schemeClr val="tx1"/>
                </a:solidFill>
                <a:latin typeface="Arial" charset="0"/>
                <a:ea typeface="ＭＳ Ｐゴシック" pitchFamily="-107" charset="-128"/>
                <a:cs typeface="ＭＳ Ｐゴシック" pitchFamily="-107" charset="-128"/>
              </a:rPr>
              <a:t>numbers are referred to as pseudorandom numbers .</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You may be somewhat uneasy about the concept of using numbers generated</a:t>
            </a:r>
          </a:p>
          <a:p>
            <a:r>
              <a:rPr lang="en-US" sz="1200" kern="1200" baseline="0" dirty="0">
                <a:solidFill>
                  <a:schemeClr val="tx1"/>
                </a:solidFill>
                <a:latin typeface="Arial" charset="0"/>
                <a:ea typeface="ＭＳ Ｐゴシック" pitchFamily="-107" charset="-128"/>
                <a:cs typeface="ＭＳ Ｐゴシック" pitchFamily="-107" charset="-128"/>
              </a:rPr>
              <a:t>by a deterministic algorithm as if they were random numbers. Despite what might be</a:t>
            </a:r>
          </a:p>
          <a:p>
            <a:r>
              <a:rPr lang="en-US" sz="1200" kern="1200" baseline="0" dirty="0">
                <a:solidFill>
                  <a:schemeClr val="tx1"/>
                </a:solidFill>
                <a:latin typeface="Arial" charset="0"/>
                <a:ea typeface="ＭＳ Ｐゴシック" pitchFamily="-107" charset="-128"/>
                <a:cs typeface="ＭＳ Ｐゴシック" pitchFamily="-107" charset="-128"/>
              </a:rPr>
              <a:t>called philosophical objections to such a practice, it generally works. That is, under</a:t>
            </a:r>
          </a:p>
          <a:p>
            <a:r>
              <a:rPr lang="en-US" sz="1200" kern="1200" baseline="0" dirty="0">
                <a:solidFill>
                  <a:schemeClr val="tx1"/>
                </a:solidFill>
                <a:latin typeface="Arial" charset="0"/>
                <a:ea typeface="ＭＳ Ｐゴシック" pitchFamily="-107" charset="-128"/>
                <a:cs typeface="ＭＳ Ｐゴシック" pitchFamily="-107" charset="-128"/>
              </a:rPr>
              <a:t>most circumstances, pseudorandom numbers will perform as well as if they were random</a:t>
            </a:r>
          </a:p>
          <a:p>
            <a:r>
              <a:rPr lang="en-US" sz="1200" kern="1200" baseline="0" dirty="0">
                <a:solidFill>
                  <a:schemeClr val="tx1"/>
                </a:solidFill>
                <a:latin typeface="Arial" charset="0"/>
                <a:ea typeface="ＭＳ Ｐゴシック" pitchFamily="-107" charset="-128"/>
                <a:cs typeface="ＭＳ Ｐゴシック" pitchFamily="-107" charset="-128"/>
              </a:rPr>
              <a:t>for a given use. The phrase “as well as” is unfortunately subjective, but the use</a:t>
            </a:r>
          </a:p>
          <a:p>
            <a:r>
              <a:rPr lang="en-US" sz="1200" kern="1200" baseline="0" dirty="0">
                <a:solidFill>
                  <a:schemeClr val="tx1"/>
                </a:solidFill>
                <a:latin typeface="Arial" charset="0"/>
                <a:ea typeface="ＭＳ Ｐゴシック" pitchFamily="-107" charset="-128"/>
                <a:cs typeface="ＭＳ Ｐゴシック" pitchFamily="-107" charset="-128"/>
              </a:rPr>
              <a:t>of pseudorandom numbers is widely accepted. The same principle applies in statistical</a:t>
            </a:r>
          </a:p>
          <a:p>
            <a:r>
              <a:rPr lang="en-US" sz="1200" kern="1200" baseline="0" dirty="0">
                <a:solidFill>
                  <a:schemeClr val="tx1"/>
                </a:solidFill>
                <a:latin typeface="Arial" charset="0"/>
                <a:ea typeface="ＭＳ Ｐゴシック" pitchFamily="-107" charset="-128"/>
                <a:cs typeface="ＭＳ Ｐゴシック" pitchFamily="-107" charset="-128"/>
              </a:rPr>
              <a:t>application, in which a statistician takes a sample of a population and assumes that</a:t>
            </a:r>
          </a:p>
          <a:p>
            <a:r>
              <a:rPr lang="en-US" sz="1200" kern="1200" baseline="0" dirty="0">
                <a:solidFill>
                  <a:schemeClr val="tx1"/>
                </a:solidFill>
                <a:latin typeface="Arial" charset="0"/>
                <a:ea typeface="ＭＳ Ｐゴシック" pitchFamily="-107" charset="-128"/>
                <a:cs typeface="ＭＳ Ｐゴシック" pitchFamily="-107" charset="-128"/>
              </a:rPr>
              <a:t>the results will be approximately the same as if the whole population were measured.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2.6 contrasts a true random number generator (TRNG)  with two</a:t>
            </a:r>
          </a:p>
          <a:p>
            <a:r>
              <a:rPr lang="en-US" sz="1200" kern="1200" baseline="0" dirty="0">
                <a:solidFill>
                  <a:schemeClr val="tx1"/>
                </a:solidFill>
                <a:latin typeface="Arial" charset="0"/>
                <a:ea typeface="ＭＳ Ｐゴシック" pitchFamily="-107" charset="-128"/>
                <a:cs typeface="ＭＳ Ｐゴシック" pitchFamily="-107" charset="-128"/>
              </a:rPr>
              <a:t>forms of pseudorandom number generators. A TRNG takes as input a source</a:t>
            </a:r>
          </a:p>
          <a:p>
            <a:r>
              <a:rPr lang="en-US" sz="1200" kern="1200" baseline="0" dirty="0">
                <a:solidFill>
                  <a:schemeClr val="tx1"/>
                </a:solidFill>
                <a:latin typeface="Arial" charset="0"/>
                <a:ea typeface="ＭＳ Ｐゴシック" pitchFamily="-107" charset="-128"/>
                <a:cs typeface="ＭＳ Ｐゴシック" pitchFamily="-107" charset="-128"/>
              </a:rPr>
              <a:t>that is effectively random; the source is often referred to as an entropy source . In</a:t>
            </a:r>
          </a:p>
          <a:p>
            <a:r>
              <a:rPr lang="en-US" sz="1200" kern="1200" baseline="0" dirty="0">
                <a:solidFill>
                  <a:schemeClr val="tx1"/>
                </a:solidFill>
                <a:latin typeface="Arial" charset="0"/>
                <a:ea typeface="ＭＳ Ｐゴシック" pitchFamily="-107" charset="-128"/>
                <a:cs typeface="ＭＳ Ｐゴシック" pitchFamily="-107" charset="-128"/>
              </a:rPr>
              <a:t>essence, the entropy source is drawn from the physical environment of the computer</a:t>
            </a:r>
          </a:p>
          <a:p>
            <a:r>
              <a:rPr lang="en-US" sz="1200" kern="1200" baseline="0" dirty="0">
                <a:solidFill>
                  <a:schemeClr val="tx1"/>
                </a:solidFill>
                <a:latin typeface="Arial" charset="0"/>
                <a:ea typeface="ＭＳ Ｐゴシック" pitchFamily="-107" charset="-128"/>
                <a:cs typeface="ＭＳ Ｐゴシック" pitchFamily="-107" charset="-128"/>
              </a:rPr>
              <a:t>and could include things such as keystroke timing patterns, disk electrical</a:t>
            </a:r>
          </a:p>
          <a:p>
            <a:r>
              <a:rPr lang="en-US" sz="1200" kern="1200" baseline="0" dirty="0">
                <a:solidFill>
                  <a:schemeClr val="tx1"/>
                </a:solidFill>
                <a:latin typeface="Arial" charset="0"/>
                <a:ea typeface="ＭＳ Ｐゴシック" pitchFamily="-107" charset="-128"/>
                <a:cs typeface="ＭＳ Ｐゴシック" pitchFamily="-107" charset="-128"/>
              </a:rPr>
              <a:t>activity, mouse movements, and instantaneous values of the system clock. The</a:t>
            </a:r>
          </a:p>
          <a:p>
            <a:r>
              <a:rPr lang="en-US" sz="1200" kern="1200" baseline="0" dirty="0">
                <a:solidFill>
                  <a:schemeClr val="tx1"/>
                </a:solidFill>
                <a:latin typeface="Arial" charset="0"/>
                <a:ea typeface="ＭＳ Ｐゴシック" pitchFamily="-107" charset="-128"/>
                <a:cs typeface="ＭＳ Ｐゴシック" pitchFamily="-107" charset="-128"/>
              </a:rPr>
              <a:t>source, or combination of sources, serves as input to an algorithm that produces</a:t>
            </a:r>
          </a:p>
          <a:p>
            <a:r>
              <a:rPr lang="en-US" sz="1200" kern="1200" baseline="0" dirty="0">
                <a:solidFill>
                  <a:schemeClr val="tx1"/>
                </a:solidFill>
                <a:latin typeface="Arial" charset="0"/>
                <a:ea typeface="ＭＳ Ｐゴシック" pitchFamily="-107" charset="-128"/>
                <a:cs typeface="ＭＳ Ｐゴシック" pitchFamily="-107" charset="-128"/>
              </a:rPr>
              <a:t>random binary output. The TRNG may simply involve conversion of an analog</a:t>
            </a:r>
          </a:p>
          <a:p>
            <a:r>
              <a:rPr lang="en-US" sz="1200" kern="1200" baseline="0" dirty="0">
                <a:solidFill>
                  <a:schemeClr val="tx1"/>
                </a:solidFill>
                <a:latin typeface="Arial" charset="0"/>
                <a:ea typeface="ＭＳ Ｐゴシック" pitchFamily="-107" charset="-128"/>
                <a:cs typeface="ＭＳ Ｐゴシック" pitchFamily="-107" charset="-128"/>
              </a:rPr>
              <a:t>source to a binary output. The TRNG may involve additional processing to overcome</a:t>
            </a:r>
          </a:p>
          <a:p>
            <a:r>
              <a:rPr lang="en-US" sz="1200" kern="1200" baseline="0" dirty="0">
                <a:solidFill>
                  <a:schemeClr val="tx1"/>
                </a:solidFill>
                <a:latin typeface="Arial" charset="0"/>
                <a:ea typeface="ＭＳ Ｐゴシック" pitchFamily="-107" charset="-128"/>
                <a:cs typeface="ＭＳ Ｐゴシック" pitchFamily="-107" charset="-128"/>
              </a:rPr>
              <a:t>any bias in the source.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In contrast, a PRNG takes as input a fixed value, called the seed , and produces</a:t>
            </a:r>
          </a:p>
          <a:p>
            <a:r>
              <a:rPr lang="en-US" sz="1200" kern="1200" baseline="0" dirty="0">
                <a:solidFill>
                  <a:schemeClr val="tx1"/>
                </a:solidFill>
                <a:latin typeface="Arial" charset="0"/>
                <a:ea typeface="ＭＳ Ｐゴシック" pitchFamily="-107" charset="-128"/>
                <a:cs typeface="ＭＳ Ｐゴシック" pitchFamily="-107" charset="-128"/>
              </a:rPr>
              <a:t>a sequence of output bits using a deterministic algorithm. Typically, as shown in</a:t>
            </a:r>
          </a:p>
          <a:p>
            <a:r>
              <a:rPr lang="en-US" sz="1200" kern="1200" baseline="0" dirty="0">
                <a:solidFill>
                  <a:schemeClr val="tx1"/>
                </a:solidFill>
                <a:latin typeface="Arial" charset="0"/>
                <a:ea typeface="ＭＳ Ｐゴシック" pitchFamily="-107" charset="-128"/>
                <a:cs typeface="ＭＳ Ｐゴシック" pitchFamily="-107" charset="-128"/>
              </a:rPr>
              <a:t>Figure 2.6, there is some feedback path by which some of the results of the algorithm</a:t>
            </a:r>
          </a:p>
          <a:p>
            <a:r>
              <a:rPr lang="en-US" sz="1200" kern="1200" baseline="0" dirty="0">
                <a:solidFill>
                  <a:schemeClr val="tx1"/>
                </a:solidFill>
                <a:latin typeface="Arial" charset="0"/>
                <a:ea typeface="ＭＳ Ｐゴシック" pitchFamily="-107" charset="-128"/>
                <a:cs typeface="ＭＳ Ｐゴシック" pitchFamily="-107" charset="-128"/>
              </a:rPr>
              <a:t>are fed back as input as additional output bits are produced. The important</a:t>
            </a:r>
          </a:p>
          <a:p>
            <a:r>
              <a:rPr lang="en-US" sz="1200" kern="1200" baseline="0" dirty="0">
                <a:solidFill>
                  <a:schemeClr val="tx1"/>
                </a:solidFill>
                <a:latin typeface="Arial" charset="0"/>
                <a:ea typeface="ＭＳ Ｐゴシック" pitchFamily="-107" charset="-128"/>
                <a:cs typeface="ＭＳ Ｐゴシック" pitchFamily="-107" charset="-128"/>
              </a:rPr>
              <a:t>thing to note is that the output bit stream is determined solely by the input value or</a:t>
            </a:r>
          </a:p>
          <a:p>
            <a:r>
              <a:rPr lang="en-US" sz="1200" kern="1200" baseline="0" dirty="0">
                <a:solidFill>
                  <a:schemeClr val="tx1"/>
                </a:solidFill>
                <a:latin typeface="Arial" charset="0"/>
                <a:ea typeface="ＭＳ Ｐゴシック" pitchFamily="-107" charset="-128"/>
                <a:cs typeface="ＭＳ Ｐゴシック" pitchFamily="-107" charset="-128"/>
              </a:rPr>
              <a:t>values, so that an adversary who knows the algorithm and the seed can reproduce</a:t>
            </a:r>
          </a:p>
          <a:p>
            <a:r>
              <a:rPr lang="en-US" sz="1200" kern="1200" baseline="0" dirty="0">
                <a:solidFill>
                  <a:schemeClr val="tx1"/>
                </a:solidFill>
                <a:latin typeface="Arial" charset="0"/>
                <a:ea typeface="ＭＳ Ｐゴシック" pitchFamily="-107" charset="-128"/>
                <a:cs typeface="ＭＳ Ｐゴシック" pitchFamily="-107" charset="-128"/>
              </a:rPr>
              <a:t>the entire bit stream.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2.6 shows two different forms of PRNGs, based on application.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Pseudorandom number generator:  An algorithm that is used to produce an</a:t>
            </a:r>
          </a:p>
          <a:p>
            <a:r>
              <a:rPr lang="en-US" sz="1200" kern="1200" baseline="0" dirty="0">
                <a:solidFill>
                  <a:schemeClr val="tx1"/>
                </a:solidFill>
                <a:latin typeface="Arial" charset="0"/>
                <a:ea typeface="ＭＳ Ｐゴシック" pitchFamily="-107" charset="-128"/>
                <a:cs typeface="ＭＳ Ｐゴシック" pitchFamily="-107" charset="-128"/>
              </a:rPr>
              <a:t>open-ended sequence of bits is referred to as a PRNG. A common application</a:t>
            </a:r>
          </a:p>
          <a:p>
            <a:r>
              <a:rPr lang="en-US" sz="1200" kern="1200" baseline="0" dirty="0">
                <a:solidFill>
                  <a:schemeClr val="tx1"/>
                </a:solidFill>
                <a:latin typeface="Arial" charset="0"/>
                <a:ea typeface="ＭＳ Ｐゴシック" pitchFamily="-107" charset="-128"/>
                <a:cs typeface="ＭＳ Ｐゴシック" pitchFamily="-107" charset="-128"/>
              </a:rPr>
              <a:t> for an open-ended sequence of bits is as input to a symmetric stream cipher, as</a:t>
            </a:r>
          </a:p>
          <a:p>
            <a:r>
              <a:rPr lang="en-US" sz="1200" kern="1200" baseline="0" dirty="0">
                <a:solidFill>
                  <a:schemeClr val="tx1"/>
                </a:solidFill>
                <a:latin typeface="Arial" charset="0"/>
                <a:ea typeface="ＭＳ Ｐゴシック" pitchFamily="-107" charset="-128"/>
                <a:cs typeface="ＭＳ Ｐゴシック" pitchFamily="-107" charset="-128"/>
              </a:rPr>
              <a:t>discussed in the following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Pseudorandom function (PRF):  A PRF is used to produce a pseudorandom</a:t>
            </a:r>
          </a:p>
          <a:p>
            <a:r>
              <a:rPr lang="en-US" sz="1200" kern="1200" baseline="0" dirty="0">
                <a:solidFill>
                  <a:schemeClr val="tx1"/>
                </a:solidFill>
                <a:latin typeface="Arial" charset="0"/>
                <a:ea typeface="ＭＳ Ｐゴシック" pitchFamily="-107" charset="-128"/>
                <a:cs typeface="ＭＳ Ｐゴシック" pitchFamily="-107" charset="-128"/>
              </a:rPr>
              <a:t>string of bits of some fixed length. Examples are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keys and nonces. Typically, the PRF takes as input a seed plus some context</a:t>
            </a:r>
          </a:p>
          <a:p>
            <a:r>
              <a:rPr lang="en-US" sz="1200" kern="1200" baseline="0" dirty="0">
                <a:solidFill>
                  <a:schemeClr val="tx1"/>
                </a:solidFill>
                <a:latin typeface="Arial" charset="0"/>
                <a:ea typeface="ＭＳ Ｐゴシック" pitchFamily="-107" charset="-128"/>
                <a:cs typeface="ＭＳ Ｐゴシック" pitchFamily="-107" charset="-128"/>
              </a:rPr>
              <a:t>specific values, such as a user ID or an application ID. A number of examples</a:t>
            </a:r>
          </a:p>
          <a:p>
            <a:r>
              <a:rPr lang="en-US" sz="1200" kern="1200" baseline="0" dirty="0">
                <a:solidFill>
                  <a:schemeClr val="tx1"/>
                </a:solidFill>
                <a:latin typeface="Arial" charset="0"/>
                <a:ea typeface="ＭＳ Ｐゴシック" pitchFamily="-107" charset="-128"/>
                <a:cs typeface="ＭＳ Ｐゴシック" pitchFamily="-107" charset="-128"/>
              </a:rPr>
              <a:t>of PRFs will be seen throughout this book.</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Other than the number of bits produced, there is no difference between a</a:t>
            </a:r>
          </a:p>
          <a:p>
            <a:r>
              <a:rPr lang="en-US" sz="1200" kern="1200" baseline="0" dirty="0">
                <a:solidFill>
                  <a:schemeClr val="tx1"/>
                </a:solidFill>
                <a:latin typeface="Arial" charset="0"/>
                <a:ea typeface="ＭＳ Ｐゴシック" pitchFamily="-107" charset="-128"/>
                <a:cs typeface="ＭＳ Ｐゴシック" pitchFamily="-107" charset="-128"/>
              </a:rPr>
              <a:t>PRNG and a PRF. The same algorithms can be used in both applications. Both</a:t>
            </a:r>
          </a:p>
          <a:p>
            <a:r>
              <a:rPr lang="en-US" sz="1200" kern="1200" baseline="0" dirty="0">
                <a:solidFill>
                  <a:schemeClr val="tx1"/>
                </a:solidFill>
                <a:latin typeface="Arial" charset="0"/>
                <a:ea typeface="ＭＳ Ｐゴシック" pitchFamily="-107" charset="-128"/>
                <a:cs typeface="ＭＳ Ｐゴシック" pitchFamily="-107" charset="-128"/>
              </a:rPr>
              <a:t>require a seed and both must exhibit randomness and unpredictability. Furthermore,</a:t>
            </a:r>
          </a:p>
          <a:p>
            <a:r>
              <a:rPr lang="en-US" sz="1200" kern="1200" baseline="0" dirty="0">
                <a:solidFill>
                  <a:schemeClr val="tx1"/>
                </a:solidFill>
                <a:latin typeface="Arial" charset="0"/>
                <a:ea typeface="ＭＳ Ｐゴシック" pitchFamily="-107" charset="-128"/>
                <a:cs typeface="ＭＳ Ｐゴシック" pitchFamily="-107" charset="-128"/>
              </a:rPr>
              <a:t>a PRNG application may also employ context-specific input.</a:t>
            </a:r>
            <a:endParaRPr lang="en-US" dirty="0">
              <a:latin typeface="Arial" pitchFamily="-84" charset="0"/>
              <a:ea typeface="ＭＳ Ｐゴシック" pitchFamily="-84" charset="-128"/>
              <a:cs typeface="ＭＳ Ｐゴシック" pitchFamily="-84" charset="-128"/>
            </a:endParaRPr>
          </a:p>
        </p:txBody>
      </p:sp>
      <p:sp>
        <p:nvSpPr>
          <p:cNvPr id="70660" name="Slide Number Placeholder 3"/>
          <p:cNvSpPr>
            <a:spLocks noGrp="1"/>
          </p:cNvSpPr>
          <p:nvPr>
            <p:ph type="sldNum" sz="quarter" idx="5"/>
          </p:nvPr>
        </p:nvSpPr>
        <p:spPr>
          <a:noFill/>
        </p:spPr>
        <p:txBody>
          <a:bodyPr/>
          <a:lstStyle/>
          <a:p>
            <a:fld id="{D8E9719D-1523-1F4F-AE00-27FFDBB00D9E}" type="slidenum">
              <a:rPr lang="en-AU" smtClean="0">
                <a:latin typeface="Arial" pitchFamily="-84" charset="0"/>
              </a:rPr>
              <a:pPr/>
              <a:t>58</a:t>
            </a:fld>
            <a:endParaRPr lang="en-AU" dirty="0">
              <a:latin typeface="Arial" pitchFamily="-84" charset="0"/>
            </a:endParaRPr>
          </a:p>
        </p:txBody>
      </p:sp>
    </p:spTree>
    <p:extLst>
      <p:ext uri="{BB962C8B-B14F-4D97-AF65-F5344CB8AC3E}">
        <p14:creationId xmlns:p14="http://schemas.microsoft.com/office/powerpoint/2010/main" val="819005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Cryptographic PRNGs have been the subject of much research over the years,</a:t>
            </a:r>
          </a:p>
          <a:p>
            <a:r>
              <a:rPr lang="en-US" sz="1200" kern="1200" baseline="0" dirty="0">
                <a:solidFill>
                  <a:schemeClr val="tx1"/>
                </a:solidFill>
                <a:latin typeface="Arial" charset="0"/>
                <a:ea typeface="ＭＳ Ｐゴシック" pitchFamily="-107" charset="-128"/>
                <a:cs typeface="ＭＳ Ｐゴシック" pitchFamily="-107" charset="-128"/>
              </a:rPr>
              <a:t>and a wide variety of algorithms have been developed. These fall roughly into two</a:t>
            </a:r>
          </a:p>
          <a:p>
            <a:r>
              <a:rPr lang="en-US" sz="1200" kern="1200" baseline="0" dirty="0">
                <a:solidFill>
                  <a:schemeClr val="tx1"/>
                </a:solidFill>
                <a:latin typeface="Arial" charset="0"/>
                <a:ea typeface="ＭＳ Ｐゴシック" pitchFamily="-107" charset="-128"/>
                <a:cs typeface="ＭＳ Ｐゴシック" pitchFamily="-107" charset="-128"/>
              </a:rPr>
              <a:t>categories: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Purpose-built algorithms:  These are algorithms designed specifically and</a:t>
            </a:r>
          </a:p>
          <a:p>
            <a:r>
              <a:rPr lang="en-US" sz="1200" kern="1200" baseline="0" dirty="0">
                <a:solidFill>
                  <a:schemeClr val="tx1"/>
                </a:solidFill>
                <a:latin typeface="Arial" charset="0"/>
                <a:ea typeface="ＭＳ Ｐゴシック" pitchFamily="-107" charset="-128"/>
                <a:cs typeface="ＭＳ Ｐゴシック" pitchFamily="-107" charset="-128"/>
              </a:rPr>
              <a:t>solely for the purpose of generating pseudorandom bit streams. Some of these</a:t>
            </a:r>
          </a:p>
          <a:p>
            <a:r>
              <a:rPr lang="en-US" sz="1200" kern="1200" baseline="0" dirty="0">
                <a:solidFill>
                  <a:schemeClr val="tx1"/>
                </a:solidFill>
                <a:latin typeface="Arial" charset="0"/>
                <a:ea typeface="ＭＳ Ｐゴシック" pitchFamily="-107" charset="-128"/>
                <a:cs typeface="ＭＳ Ｐゴシック" pitchFamily="-107" charset="-128"/>
              </a:rPr>
              <a:t>algorithms are used for a variety of PRNG applications; several of these are</a:t>
            </a:r>
          </a:p>
          <a:p>
            <a:r>
              <a:rPr lang="en-US" sz="1200" kern="1200" baseline="0" dirty="0">
                <a:solidFill>
                  <a:schemeClr val="tx1"/>
                </a:solidFill>
                <a:latin typeface="Arial" charset="0"/>
                <a:ea typeface="ＭＳ Ｐゴシック" pitchFamily="-107" charset="-128"/>
                <a:cs typeface="ＭＳ Ｐゴシック" pitchFamily="-107" charset="-128"/>
              </a:rPr>
              <a:t>described in the next section. Others are designed specifically for use in a</a:t>
            </a:r>
          </a:p>
          <a:p>
            <a:r>
              <a:rPr lang="en-US" sz="1200" kern="1200" baseline="0" dirty="0">
                <a:solidFill>
                  <a:schemeClr val="tx1"/>
                </a:solidFill>
                <a:latin typeface="Arial" charset="0"/>
                <a:ea typeface="ＭＳ Ｐゴシック" pitchFamily="-107" charset="-128"/>
                <a:cs typeface="ＭＳ Ｐゴシック" pitchFamily="-107" charset="-128"/>
              </a:rPr>
              <a:t>stream cipher. The most important example of the latter is RC4, described in</a:t>
            </a:r>
          </a:p>
          <a:p>
            <a:r>
              <a:rPr lang="en-US" sz="1200" kern="1200" baseline="0" dirty="0">
                <a:solidFill>
                  <a:schemeClr val="tx1"/>
                </a:solidFill>
                <a:latin typeface="Arial" charset="0"/>
                <a:ea typeface="ＭＳ Ｐゴシック" pitchFamily="-107" charset="-128"/>
                <a:cs typeface="ＭＳ Ｐゴシック" pitchFamily="-107" charset="-128"/>
              </a:rPr>
              <a:t>the next section.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Algorithms based on existing cryptographic algorithms: Cryptographic algorithms</a:t>
            </a:r>
          </a:p>
          <a:p>
            <a:r>
              <a:rPr lang="en-US" sz="1200" kern="1200" baseline="0" dirty="0">
                <a:solidFill>
                  <a:schemeClr val="tx1"/>
                </a:solidFill>
                <a:latin typeface="Arial" charset="0"/>
                <a:ea typeface="ＭＳ Ｐゴシック" pitchFamily="-107" charset="-128"/>
                <a:cs typeface="ＭＳ Ｐゴシック" pitchFamily="-107" charset="-128"/>
              </a:rPr>
              <a:t>have the effect of randomizing input. Indeed, this is a requirement of</a:t>
            </a:r>
          </a:p>
          <a:p>
            <a:r>
              <a:rPr lang="en-US" sz="1200" kern="1200" baseline="0" dirty="0">
                <a:solidFill>
                  <a:schemeClr val="tx1"/>
                </a:solidFill>
                <a:latin typeface="Arial" charset="0"/>
                <a:ea typeface="ＭＳ Ｐゴシック" pitchFamily="-107" charset="-128"/>
                <a:cs typeface="ＭＳ Ｐゴシック" pitchFamily="-107" charset="-128"/>
              </a:rPr>
              <a:t>such algorithms. For example, if a symmetric block cipher produced ciphertext</a:t>
            </a:r>
          </a:p>
          <a:p>
            <a:r>
              <a:rPr lang="en-US" sz="1200" kern="1200" baseline="0" dirty="0">
                <a:solidFill>
                  <a:schemeClr val="tx1"/>
                </a:solidFill>
                <a:latin typeface="Arial" charset="0"/>
                <a:ea typeface="ＭＳ Ｐゴシック" pitchFamily="-107" charset="-128"/>
                <a:cs typeface="ＭＳ Ｐゴシック" pitchFamily="-107" charset="-128"/>
              </a:rPr>
              <a:t>that had certain regular patterns in it, it would aid in the process of cryptanalysis.</a:t>
            </a:r>
          </a:p>
          <a:p>
            <a:r>
              <a:rPr lang="en-US" sz="1200" kern="1200" baseline="0" dirty="0">
                <a:solidFill>
                  <a:schemeClr val="tx1"/>
                </a:solidFill>
                <a:latin typeface="Arial" charset="0"/>
                <a:ea typeface="ＭＳ Ｐゴシック" pitchFamily="-107" charset="-128"/>
                <a:cs typeface="ＭＳ Ｐゴシック" pitchFamily="-107" charset="-128"/>
              </a:rPr>
              <a:t>Thus, cryptographic algorithms can serve as the core of PRNGs.</a:t>
            </a:r>
          </a:p>
          <a:p>
            <a:r>
              <a:rPr lang="en-US" sz="1200" kern="1200" baseline="0" dirty="0">
                <a:solidFill>
                  <a:schemeClr val="tx1"/>
                </a:solidFill>
                <a:latin typeface="Arial" charset="0"/>
                <a:ea typeface="ＭＳ Ｐゴシック" pitchFamily="-107" charset="-128"/>
                <a:cs typeface="ＭＳ Ｐゴシック" pitchFamily="-107" charset="-128"/>
              </a:rPr>
              <a:t>Three broad categories of cryptographic algorithms are commonly used to</a:t>
            </a:r>
          </a:p>
          <a:p>
            <a:r>
              <a:rPr lang="en-US" sz="1200" kern="1200" baseline="0" dirty="0">
                <a:solidFill>
                  <a:schemeClr val="tx1"/>
                </a:solidFill>
                <a:latin typeface="Arial" charset="0"/>
                <a:ea typeface="ＭＳ Ｐゴシック" pitchFamily="-107" charset="-128"/>
                <a:cs typeface="ＭＳ Ｐゴシック" pitchFamily="-107" charset="-128"/>
              </a:rPr>
              <a:t>create PRNGs: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—Symmetric block ciphers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—Asymmetric ciphers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—Hash functions and message authentication codes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Any of these approaches can yield a cryptographically strong PRNG. A</a:t>
            </a:r>
          </a:p>
          <a:p>
            <a:r>
              <a:rPr lang="en-US" sz="1200" kern="1200" baseline="0" dirty="0">
                <a:solidFill>
                  <a:schemeClr val="tx1"/>
                </a:solidFill>
                <a:latin typeface="Arial" charset="0"/>
                <a:ea typeface="ＭＳ Ｐゴシック" pitchFamily="-107" charset="-128"/>
                <a:cs typeface="ＭＳ Ｐゴシック" pitchFamily="-107" charset="-128"/>
              </a:rPr>
              <a:t>purpose-built algorithm may be provided by an operating system for general use.</a:t>
            </a:r>
          </a:p>
          <a:p>
            <a:r>
              <a:rPr lang="en-US" sz="1200" kern="1200" baseline="0" dirty="0">
                <a:solidFill>
                  <a:schemeClr val="tx1"/>
                </a:solidFill>
                <a:latin typeface="Arial" charset="0"/>
                <a:ea typeface="ＭＳ Ｐゴシック" pitchFamily="-107" charset="-128"/>
                <a:cs typeface="ＭＳ Ｐゴシック" pitchFamily="-107" charset="-128"/>
              </a:rPr>
              <a:t>For applications that already use certain cryptographic algorithms for encryption or</a:t>
            </a:r>
          </a:p>
          <a:p>
            <a:r>
              <a:rPr lang="en-US" sz="1200" kern="1200" baseline="0" dirty="0">
                <a:solidFill>
                  <a:schemeClr val="tx1"/>
                </a:solidFill>
                <a:latin typeface="Arial" charset="0"/>
                <a:ea typeface="ＭＳ Ｐゴシック" pitchFamily="-107" charset="-128"/>
                <a:cs typeface="ＭＳ Ｐゴシック" pitchFamily="-107" charset="-128"/>
              </a:rPr>
              <a:t>authentication, it makes sense to re-use the same code for the PRNG. Thus, all of</a:t>
            </a:r>
          </a:p>
          <a:p>
            <a:r>
              <a:rPr lang="en-US" sz="1200" kern="1200" baseline="0" dirty="0">
                <a:solidFill>
                  <a:schemeClr val="tx1"/>
                </a:solidFill>
                <a:latin typeface="Arial" charset="0"/>
                <a:ea typeface="ＭＳ Ｐゴシック" pitchFamily="-107" charset="-128"/>
                <a:cs typeface="ＭＳ Ｐゴシック" pitchFamily="-107" charset="-128"/>
              </a:rPr>
              <a:t>these approaches are in common use.</a:t>
            </a:r>
            <a:endParaRPr lang="en-US" dirty="0"/>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59</a:t>
            </a:fld>
            <a:endParaRPr lang="en-AU" dirty="0"/>
          </a:p>
        </p:txBody>
      </p:sp>
    </p:spTree>
    <p:extLst>
      <p:ext uri="{BB962C8B-B14F-4D97-AF65-F5344CB8AC3E}">
        <p14:creationId xmlns:p14="http://schemas.microsoft.com/office/powerpoint/2010/main" val="106907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36824CC6-5127-3141-923C-71D471F57319}" type="slidenum">
              <a:rPr lang="en-AU">
                <a:latin typeface="Arial" pitchFamily="-1" charset="0"/>
              </a:rPr>
              <a:pPr/>
              <a:t>6</a:t>
            </a:fld>
            <a:endParaRPr lang="en-AU" dirty="0">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The NIST Computer Security Handbook  [NIST95] defines the term computer security</a:t>
            </a:r>
          </a:p>
          <a:p>
            <a:r>
              <a:rPr lang="en-US" dirty="0">
                <a:latin typeface="Arial" pitchFamily="-1" charset="0"/>
                <a:ea typeface="ＭＳ Ｐゴシック" pitchFamily="-1" charset="-128"/>
                <a:cs typeface="ＭＳ Ｐゴシック" pitchFamily="-1" charset="-128"/>
              </a:rPr>
              <a:t> as follows: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Computer Security:  The protection afforded to an automated information system</a:t>
            </a:r>
          </a:p>
          <a:p>
            <a:r>
              <a:rPr lang="en-US" dirty="0">
                <a:latin typeface="Arial" pitchFamily="-1" charset="0"/>
                <a:ea typeface="ＭＳ Ｐゴシック" pitchFamily="-1" charset="-128"/>
                <a:cs typeface="ＭＳ Ｐゴシック" pitchFamily="-1" charset="-128"/>
              </a:rPr>
              <a:t>in order to attain the applicable objectives of preserving the integrity, availability,</a:t>
            </a:r>
          </a:p>
          <a:p>
            <a:r>
              <a:rPr lang="en-US" dirty="0">
                <a:latin typeface="Arial" pitchFamily="-1" charset="0"/>
                <a:ea typeface="ＭＳ Ｐゴシック" pitchFamily="-1" charset="-128"/>
                <a:cs typeface="ＭＳ Ｐゴシック" pitchFamily="-1" charset="-128"/>
              </a:rPr>
              <a:t>and confidentiality of information system resources (includes hardware, software,</a:t>
            </a:r>
          </a:p>
          <a:p>
            <a:r>
              <a:rPr lang="en-US" dirty="0">
                <a:latin typeface="Arial" pitchFamily="-1" charset="0"/>
                <a:ea typeface="ＭＳ Ｐゴシック" pitchFamily="-1" charset="-128"/>
                <a:cs typeface="ＭＳ Ｐゴシック" pitchFamily="-1" charset="-128"/>
              </a:rPr>
              <a:t>firmware, information/data, and telecommunications).</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62F201C-9869-C34E-BF9F-F7FF4CD48056}" type="slidenum">
              <a:rPr lang="en-AU">
                <a:latin typeface="Arial" pitchFamily="-84" charset="0"/>
              </a:rPr>
              <a:pPr/>
              <a:t>60</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typical stream cipher encrypts plaintext one byte at a time, although a stream</a:t>
            </a:r>
          </a:p>
          <a:p>
            <a:r>
              <a:rPr lang="en-US" sz="1200" kern="1200" baseline="0" dirty="0">
                <a:solidFill>
                  <a:schemeClr val="tx1"/>
                </a:solidFill>
                <a:latin typeface="Arial" charset="0"/>
                <a:ea typeface="ＭＳ Ｐゴシック" pitchFamily="-107" charset="-128"/>
                <a:cs typeface="ＭＳ Ｐゴシック" pitchFamily="-107" charset="-128"/>
              </a:rPr>
              <a:t>cipher may be designed to operate on one bit at a time or on units larger than a</a:t>
            </a:r>
          </a:p>
          <a:p>
            <a:r>
              <a:rPr lang="en-US" sz="1200" kern="1200" baseline="0" dirty="0">
                <a:solidFill>
                  <a:schemeClr val="tx1"/>
                </a:solidFill>
                <a:latin typeface="Arial" charset="0"/>
                <a:ea typeface="ＭＳ Ｐゴシック" pitchFamily="-107" charset="-128"/>
                <a:cs typeface="ＭＳ Ｐゴシック" pitchFamily="-107" charset="-128"/>
              </a:rPr>
              <a:t>byte at a time. Figure 2.7 is a representative diagram of stream cipher structure.</a:t>
            </a:r>
          </a:p>
          <a:p>
            <a:r>
              <a:rPr lang="en-US" sz="1200" kern="1200" baseline="0" dirty="0">
                <a:solidFill>
                  <a:schemeClr val="tx1"/>
                </a:solidFill>
                <a:latin typeface="Arial" charset="0"/>
                <a:ea typeface="ＭＳ Ｐゴシック" pitchFamily="-107" charset="-128"/>
                <a:cs typeface="ＭＳ Ｐゴシック" pitchFamily="-107" charset="-128"/>
              </a:rPr>
              <a:t>In this structure, a key is input to a pseudorandom bit generator that produces a</a:t>
            </a:r>
          </a:p>
          <a:p>
            <a:r>
              <a:rPr lang="en-US" sz="1200" kern="1200" baseline="0" dirty="0">
                <a:solidFill>
                  <a:schemeClr val="tx1"/>
                </a:solidFill>
                <a:latin typeface="Arial" charset="0"/>
                <a:ea typeface="ＭＳ Ｐゴシック" pitchFamily="-107" charset="-128"/>
                <a:cs typeface="ＭＳ Ｐゴシック" pitchFamily="-107" charset="-128"/>
              </a:rPr>
              <a:t>stream of 8-bit numbers that are apparently random. The pseudorandom stream is</a:t>
            </a:r>
          </a:p>
          <a:p>
            <a:r>
              <a:rPr lang="en-US" sz="1200" kern="1200" baseline="0" dirty="0">
                <a:solidFill>
                  <a:schemeClr val="tx1"/>
                </a:solidFill>
                <a:latin typeface="Arial" charset="0"/>
                <a:ea typeface="ＭＳ Ｐゴシック" pitchFamily="-107" charset="-128"/>
                <a:cs typeface="ＭＳ Ｐゴシック" pitchFamily="-107" charset="-128"/>
              </a:rPr>
              <a:t>unpredictable without knowledge of the input key and has an apparently random</a:t>
            </a:r>
          </a:p>
          <a:p>
            <a:r>
              <a:rPr lang="en-US" sz="1200" kern="1200" baseline="0" dirty="0">
                <a:solidFill>
                  <a:schemeClr val="tx1"/>
                </a:solidFill>
                <a:latin typeface="Arial" charset="0"/>
                <a:ea typeface="ＭＳ Ｐゴシック" pitchFamily="-107" charset="-128"/>
                <a:cs typeface="ＭＳ Ｐゴシック" pitchFamily="-107" charset="-128"/>
              </a:rPr>
              <a:t>character. The output of the generator, called a keystream , is combined one byte at</a:t>
            </a:r>
          </a:p>
          <a:p>
            <a:r>
              <a:rPr lang="en-US" sz="1200" kern="1200" baseline="0" dirty="0">
                <a:solidFill>
                  <a:schemeClr val="tx1"/>
                </a:solidFill>
                <a:latin typeface="Arial" charset="0"/>
                <a:ea typeface="ＭＳ Ｐゴシック" pitchFamily="-107" charset="-128"/>
                <a:cs typeface="ＭＳ Ｐゴシック" pitchFamily="-107" charset="-128"/>
              </a:rPr>
              <a:t>a time with the plaintext stream using the bitwise exclusive-OR (XOR) operation.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8343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5207029-E1A5-444F-B8DA-BD95E0BAC821}" type="slidenum">
              <a:rPr lang="en-AU">
                <a:latin typeface="Arial" pitchFamily="-84" charset="0"/>
              </a:rPr>
              <a:pPr/>
              <a:t>61</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[KUMA97] lists the following important design considerations for a stream</a:t>
            </a:r>
          </a:p>
          <a:p>
            <a:r>
              <a:rPr lang="en-US" sz="1200" b="0" kern="1200" baseline="0" dirty="0">
                <a:solidFill>
                  <a:schemeClr val="tx1"/>
                </a:solidFill>
                <a:latin typeface="Arial" charset="0"/>
                <a:ea typeface="ＭＳ Ｐゴシック" pitchFamily="-107" charset="-128"/>
                <a:cs typeface="ＭＳ Ｐゴシック" pitchFamily="-107" charset="-128"/>
              </a:rPr>
              <a:t>cipher.</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1. The encryption sequence should have a large period. A pseudorandom number</a:t>
            </a:r>
          </a:p>
          <a:p>
            <a:r>
              <a:rPr lang="en-US" sz="1200" b="0" kern="1200" baseline="0" dirty="0">
                <a:solidFill>
                  <a:schemeClr val="tx1"/>
                </a:solidFill>
                <a:latin typeface="Arial" charset="0"/>
                <a:ea typeface="ＭＳ Ｐゴシック" pitchFamily="-107" charset="-128"/>
                <a:cs typeface="ＭＳ Ｐゴシック" pitchFamily="-107" charset="-128"/>
              </a:rPr>
              <a:t>generator uses a function that produces a deterministic stream of bits that</a:t>
            </a:r>
          </a:p>
          <a:p>
            <a:r>
              <a:rPr lang="en-US" sz="1200" b="0" kern="1200" baseline="0" dirty="0">
                <a:solidFill>
                  <a:schemeClr val="tx1"/>
                </a:solidFill>
                <a:latin typeface="Arial" charset="0"/>
                <a:ea typeface="ＭＳ Ｐゴシック" pitchFamily="-107" charset="-128"/>
                <a:cs typeface="ＭＳ Ｐゴシック" pitchFamily="-107" charset="-128"/>
              </a:rPr>
              <a:t>eventually repeats. The longer the period of repeat, the more difficult it will</a:t>
            </a:r>
          </a:p>
          <a:p>
            <a:r>
              <a:rPr lang="en-US" sz="1200" b="0" kern="1200" baseline="0" dirty="0">
                <a:solidFill>
                  <a:schemeClr val="tx1"/>
                </a:solidFill>
                <a:latin typeface="Arial" charset="0"/>
                <a:ea typeface="ＭＳ Ｐゴシック" pitchFamily="-107" charset="-128"/>
                <a:cs typeface="ＭＳ Ｐゴシック" pitchFamily="-107" charset="-128"/>
              </a:rPr>
              <a:t>be to do cryptanalysis.</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2. The keystream should approximate the properties of a true random number</a:t>
            </a:r>
          </a:p>
          <a:p>
            <a:r>
              <a:rPr lang="en-US" sz="1200" b="0" kern="1200" baseline="0" dirty="0">
                <a:solidFill>
                  <a:schemeClr val="tx1"/>
                </a:solidFill>
                <a:latin typeface="Arial" charset="0"/>
                <a:ea typeface="ＭＳ Ｐゴシック" pitchFamily="-107" charset="-128"/>
                <a:cs typeface="ＭＳ Ｐゴシック" pitchFamily="-107" charset="-128"/>
              </a:rPr>
              <a:t>stream as close as possible. For example, there should be an approximately</a:t>
            </a:r>
          </a:p>
          <a:p>
            <a:r>
              <a:rPr lang="en-US" sz="1200" b="0" kern="1200" baseline="0" dirty="0">
                <a:solidFill>
                  <a:schemeClr val="tx1"/>
                </a:solidFill>
                <a:latin typeface="Arial" charset="0"/>
                <a:ea typeface="ＭＳ Ｐゴシック" pitchFamily="-107" charset="-128"/>
                <a:cs typeface="ＭＳ Ｐゴシック" pitchFamily="-107" charset="-128"/>
              </a:rPr>
              <a:t>equal number of 1s and 0s. If the keystream is treated as a stream of bytes,</a:t>
            </a:r>
          </a:p>
          <a:p>
            <a:r>
              <a:rPr lang="en-US" sz="1200" b="0" kern="1200" baseline="0" dirty="0">
                <a:solidFill>
                  <a:schemeClr val="tx1"/>
                </a:solidFill>
                <a:latin typeface="Arial" charset="0"/>
                <a:ea typeface="ＭＳ Ｐゴシック" pitchFamily="-107" charset="-128"/>
                <a:cs typeface="ＭＳ Ｐゴシック" pitchFamily="-107" charset="-128"/>
              </a:rPr>
              <a:t>then all of the 256 possible byte values should appear approximately equally</a:t>
            </a:r>
          </a:p>
          <a:p>
            <a:r>
              <a:rPr lang="en-US" sz="1200" b="0" kern="1200" baseline="0" dirty="0">
                <a:solidFill>
                  <a:schemeClr val="tx1"/>
                </a:solidFill>
                <a:latin typeface="Arial" charset="0"/>
                <a:ea typeface="ＭＳ Ｐゴシック" pitchFamily="-107" charset="-128"/>
                <a:cs typeface="ＭＳ Ｐゴシック" pitchFamily="-107" charset="-128"/>
              </a:rPr>
              <a:t>often. The more random-appearing the keystream is, the more randomized the</a:t>
            </a:r>
          </a:p>
          <a:p>
            <a:r>
              <a:rPr lang="en-US" sz="1200" b="0" kern="1200" baseline="0" dirty="0">
                <a:solidFill>
                  <a:schemeClr val="tx1"/>
                </a:solidFill>
                <a:latin typeface="Arial" charset="0"/>
                <a:ea typeface="ＭＳ Ｐゴシック" pitchFamily="-107" charset="-128"/>
                <a:cs typeface="ＭＳ Ｐゴシック" pitchFamily="-107" charset="-128"/>
              </a:rPr>
              <a:t>ciphertext is, making cryptanalysis more difficult.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3. Note from Figure 2.7 that the output of the pseudorandom number generator</a:t>
            </a:r>
          </a:p>
          <a:p>
            <a:r>
              <a:rPr lang="en-US" sz="1200" b="0" kern="1200" baseline="0" dirty="0">
                <a:solidFill>
                  <a:schemeClr val="tx1"/>
                </a:solidFill>
                <a:latin typeface="Arial" charset="0"/>
                <a:ea typeface="ＭＳ Ｐゴシック" pitchFamily="-107" charset="-128"/>
                <a:cs typeface="ＭＳ Ｐゴシック" pitchFamily="-107" charset="-128"/>
              </a:rPr>
              <a:t>is conditioned on the value of the input key. To guard against brute-force</a:t>
            </a:r>
          </a:p>
          <a:p>
            <a:r>
              <a:rPr lang="en-US" sz="1200" b="0" kern="1200" baseline="0" dirty="0">
                <a:solidFill>
                  <a:schemeClr val="tx1"/>
                </a:solidFill>
                <a:latin typeface="Arial" charset="0"/>
                <a:ea typeface="ＭＳ Ｐゴシック" pitchFamily="-107" charset="-128"/>
                <a:cs typeface="ＭＳ Ｐゴシック" pitchFamily="-107" charset="-128"/>
              </a:rPr>
              <a:t>attacks, the key needs to be sufficiently long. The same considerations as apply</a:t>
            </a:r>
          </a:p>
          <a:p>
            <a:r>
              <a:rPr lang="en-US" sz="1200" b="0" kern="1200" baseline="0" dirty="0">
                <a:solidFill>
                  <a:schemeClr val="tx1"/>
                </a:solidFill>
                <a:latin typeface="Arial" charset="0"/>
                <a:ea typeface="ＭＳ Ｐゴシック" pitchFamily="-107" charset="-128"/>
                <a:cs typeface="ＭＳ Ｐゴシック" pitchFamily="-107" charset="-128"/>
              </a:rPr>
              <a:t>for block ciphers are valid here. Thus, with current technology, a key length of</a:t>
            </a:r>
          </a:p>
          <a:p>
            <a:r>
              <a:rPr lang="en-US" sz="1200" b="0" kern="1200" baseline="0" dirty="0">
                <a:solidFill>
                  <a:schemeClr val="tx1"/>
                </a:solidFill>
                <a:latin typeface="Arial" charset="0"/>
                <a:ea typeface="ＭＳ Ｐゴシック" pitchFamily="-107" charset="-128"/>
                <a:cs typeface="ＭＳ Ｐゴシック" pitchFamily="-107" charset="-128"/>
              </a:rPr>
              <a:t>at least 128 bits is desirable.</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59219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E57DE8F-507D-804F-9E2C-ED4BAF3ED482}" type="slidenum">
              <a:rPr lang="en-AU">
                <a:latin typeface="Arial" pitchFamily="-84" charset="0"/>
              </a:rPr>
              <a:pPr/>
              <a:t>62</a:t>
            </a:fld>
            <a:endParaRPr lang="en-AU" dirty="0">
              <a:latin typeface="Arial"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RC4 is a stream cipher designed in 1987 by Ron Rivest for RSA Security. It is</a:t>
            </a:r>
          </a:p>
          <a:p>
            <a:r>
              <a:rPr lang="en-US" sz="1200" kern="1200" baseline="0" dirty="0">
                <a:solidFill>
                  <a:schemeClr val="tx1"/>
                </a:solidFill>
                <a:latin typeface="Arial" charset="0"/>
                <a:ea typeface="ＭＳ Ｐゴシック" pitchFamily="-107" charset="-128"/>
                <a:cs typeface="ＭＳ Ｐゴシック" pitchFamily="-107" charset="-128"/>
              </a:rPr>
              <a:t>a variable key-size stream cipher with byte-oriented operations. The algorithm</a:t>
            </a:r>
          </a:p>
          <a:p>
            <a:r>
              <a:rPr lang="en-US" sz="1200" kern="1200" baseline="0" dirty="0">
                <a:solidFill>
                  <a:schemeClr val="tx1"/>
                </a:solidFill>
                <a:latin typeface="Arial" charset="0"/>
                <a:ea typeface="ＭＳ Ｐゴシック" pitchFamily="-107" charset="-128"/>
                <a:cs typeface="ＭＳ Ｐゴシック" pitchFamily="-107" charset="-128"/>
              </a:rPr>
              <a:t>is based on the use of a random permutation. Analysis shows that the period of</a:t>
            </a:r>
          </a:p>
          <a:p>
            <a:r>
              <a:rPr lang="en-US" sz="1200" kern="1200" baseline="0" dirty="0">
                <a:solidFill>
                  <a:schemeClr val="tx1"/>
                </a:solidFill>
                <a:latin typeface="Arial" charset="0"/>
                <a:ea typeface="ＭＳ Ｐゴシック" pitchFamily="-107" charset="-128"/>
                <a:cs typeface="ＭＳ Ｐゴシック" pitchFamily="-107" charset="-128"/>
              </a:rPr>
              <a:t>the cipher is overwhelmingly likely to be greater than 10100 [ROBS95a]. Eight</a:t>
            </a:r>
          </a:p>
          <a:p>
            <a:r>
              <a:rPr lang="en-US" sz="1200" kern="1200" baseline="0" dirty="0">
                <a:solidFill>
                  <a:schemeClr val="tx1"/>
                </a:solidFill>
                <a:latin typeface="Arial" charset="0"/>
                <a:ea typeface="ＭＳ Ｐゴシック" pitchFamily="-107" charset="-128"/>
                <a:cs typeface="ＭＳ Ｐゴシック" pitchFamily="-107" charset="-128"/>
              </a:rPr>
              <a:t>to sixteen machine operations are required per output byte, and the cipher can</a:t>
            </a:r>
          </a:p>
          <a:p>
            <a:r>
              <a:rPr lang="en-US" sz="1200" kern="1200" baseline="0" dirty="0">
                <a:solidFill>
                  <a:schemeClr val="tx1"/>
                </a:solidFill>
                <a:latin typeface="Arial" charset="0"/>
                <a:ea typeface="ＭＳ Ｐゴシック" pitchFamily="-107" charset="-128"/>
                <a:cs typeface="ＭＳ Ｐゴシック" pitchFamily="-107" charset="-128"/>
              </a:rPr>
              <a:t>be expected to run very quickly in software. RC4 is used in the Secure Sockets</a:t>
            </a:r>
          </a:p>
          <a:p>
            <a:r>
              <a:rPr lang="en-US" sz="1200" kern="1200" baseline="0" dirty="0">
                <a:solidFill>
                  <a:schemeClr val="tx1"/>
                </a:solidFill>
                <a:latin typeface="Arial" charset="0"/>
                <a:ea typeface="ＭＳ Ｐゴシック" pitchFamily="-107" charset="-128"/>
                <a:cs typeface="ＭＳ Ｐゴシック" pitchFamily="-107" charset="-128"/>
              </a:rPr>
              <a:t>Layer/Transport Layer Security (SSL/TLS) standards that have been defined</a:t>
            </a:r>
          </a:p>
          <a:p>
            <a:r>
              <a:rPr lang="en-US" sz="1200" kern="1200" baseline="0" dirty="0">
                <a:solidFill>
                  <a:schemeClr val="tx1"/>
                </a:solidFill>
                <a:latin typeface="Arial" charset="0"/>
                <a:ea typeface="ＭＳ Ｐゴシック" pitchFamily="-107" charset="-128"/>
                <a:cs typeface="ＭＳ Ｐゴシック" pitchFamily="-107" charset="-128"/>
              </a:rPr>
              <a:t>for communication between Web browsers and servers. It is also used in the</a:t>
            </a:r>
          </a:p>
          <a:p>
            <a:r>
              <a:rPr lang="en-US" sz="1200" kern="1200" baseline="0" dirty="0">
                <a:solidFill>
                  <a:schemeClr val="tx1"/>
                </a:solidFill>
                <a:latin typeface="Arial" charset="0"/>
                <a:ea typeface="ＭＳ Ｐゴシック" pitchFamily="-107" charset="-128"/>
                <a:cs typeface="ＭＳ Ｐゴシック" pitchFamily="-107" charset="-128"/>
              </a:rPr>
              <a:t>Wired Equivalent Privacy (WEP) protocol and the newer WiFi Protected Access</a:t>
            </a:r>
          </a:p>
          <a:p>
            <a:r>
              <a:rPr lang="en-US" sz="1200" kern="1200" baseline="0" dirty="0">
                <a:solidFill>
                  <a:schemeClr val="tx1"/>
                </a:solidFill>
                <a:latin typeface="Arial" charset="0"/>
                <a:ea typeface="ＭＳ Ｐゴシック" pitchFamily="-107" charset="-128"/>
                <a:cs typeface="ＭＳ Ｐゴシック" pitchFamily="-107" charset="-128"/>
              </a:rPr>
              <a:t>(WPA) protocol that are part of the IEEE 802.11 wireless LAN standard. RC4</a:t>
            </a:r>
          </a:p>
          <a:p>
            <a:r>
              <a:rPr lang="en-US" sz="1200" kern="1200" baseline="0" dirty="0">
                <a:solidFill>
                  <a:schemeClr val="tx1"/>
                </a:solidFill>
                <a:latin typeface="Arial" charset="0"/>
                <a:ea typeface="ＭＳ Ｐゴシック" pitchFamily="-107" charset="-128"/>
                <a:cs typeface="ＭＳ Ｐゴシック" pitchFamily="-107" charset="-128"/>
              </a:rPr>
              <a:t>was kept as a trade secret by RSA Security. In September 1994, the RC4 algorithm</a:t>
            </a:r>
          </a:p>
          <a:p>
            <a:r>
              <a:rPr lang="en-US" sz="1200" kern="1200" baseline="0" dirty="0">
                <a:solidFill>
                  <a:schemeClr val="tx1"/>
                </a:solidFill>
                <a:latin typeface="Arial" charset="0"/>
                <a:ea typeface="ＭＳ Ｐゴシック" pitchFamily="-107" charset="-128"/>
                <a:cs typeface="ＭＳ Ｐゴシック" pitchFamily="-107" charset="-128"/>
              </a:rPr>
              <a:t>was anonymously posted on the Internet on the Cypherpunks anonymous</a:t>
            </a:r>
          </a:p>
          <a:p>
            <a:r>
              <a:rPr lang="en-US" sz="1200" kern="1200" baseline="0" dirty="0">
                <a:solidFill>
                  <a:schemeClr val="tx1"/>
                </a:solidFill>
                <a:latin typeface="Arial" charset="0"/>
                <a:ea typeface="ＭＳ Ｐゴシック" pitchFamily="-107" charset="-128"/>
                <a:cs typeface="ＭＳ Ｐゴシック" pitchFamily="-107" charset="-128"/>
              </a:rPr>
              <a:t>remailers list.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RC4 algorithm is remarkably simple and quite easy to explain. A</a:t>
            </a:r>
          </a:p>
          <a:p>
            <a:r>
              <a:rPr lang="en-US" sz="1200" kern="1200" baseline="0" dirty="0">
                <a:solidFill>
                  <a:schemeClr val="tx1"/>
                </a:solidFill>
                <a:latin typeface="Arial" charset="0"/>
                <a:ea typeface="ＭＳ Ｐゴシック" pitchFamily="-107" charset="-128"/>
                <a:cs typeface="ＭＳ Ｐゴシック" pitchFamily="-107" charset="-128"/>
              </a:rPr>
              <a:t>variable-length key of from 1 to 256 bytes (8 to 2048 bits) is used to initialize a</a:t>
            </a:r>
          </a:p>
          <a:p>
            <a:r>
              <a:rPr lang="en-US" sz="1200" kern="1200" baseline="0" dirty="0">
                <a:solidFill>
                  <a:schemeClr val="tx1"/>
                </a:solidFill>
                <a:latin typeface="Arial" charset="0"/>
                <a:ea typeface="ＭＳ Ｐゴシック" pitchFamily="-107" charset="-128"/>
                <a:cs typeface="ＭＳ Ｐゴシック" pitchFamily="-107" charset="-128"/>
              </a:rPr>
              <a:t>256-byte state vector S, with elements S[0], S[1], . . . , S[255]. At all times, S contains</a:t>
            </a:r>
          </a:p>
          <a:p>
            <a:r>
              <a:rPr lang="en-US" sz="1200" kern="1200" baseline="0" dirty="0">
                <a:solidFill>
                  <a:schemeClr val="tx1"/>
                </a:solidFill>
                <a:latin typeface="Arial" charset="0"/>
                <a:ea typeface="ＭＳ Ｐゴシック" pitchFamily="-107" charset="-128"/>
                <a:cs typeface="ＭＳ Ｐゴシック" pitchFamily="-107" charset="-128"/>
              </a:rPr>
              <a:t>a permutation of all 8-bit numbers from 0 through 255. For encryption and decryption,</a:t>
            </a:r>
          </a:p>
          <a:p>
            <a:r>
              <a:rPr lang="en-US" sz="1200" kern="1200" baseline="0" dirty="0">
                <a:solidFill>
                  <a:schemeClr val="tx1"/>
                </a:solidFill>
                <a:latin typeface="Arial" charset="0"/>
                <a:ea typeface="ＭＳ Ｐゴシック" pitchFamily="-107" charset="-128"/>
                <a:cs typeface="ＭＳ Ｐゴシック" pitchFamily="-107" charset="-128"/>
              </a:rPr>
              <a:t>a byte k  (see Figure 2.7) is generated from S by selecting one of the 255 entries</a:t>
            </a:r>
          </a:p>
          <a:p>
            <a:r>
              <a:rPr lang="en-US" sz="1200" kern="1200" baseline="0" dirty="0">
                <a:solidFill>
                  <a:schemeClr val="tx1"/>
                </a:solidFill>
                <a:latin typeface="Arial" charset="0"/>
                <a:ea typeface="ＭＳ Ｐゴシック" pitchFamily="-107" charset="-128"/>
                <a:cs typeface="ＭＳ Ｐゴシック" pitchFamily="-107" charset="-128"/>
              </a:rPr>
              <a:t>in a systematic fashion. As each value of k  is generated, the entries in S are once</a:t>
            </a:r>
          </a:p>
          <a:p>
            <a:r>
              <a:rPr lang="en-US" sz="1200" kern="1200" baseline="0" dirty="0">
                <a:solidFill>
                  <a:schemeClr val="tx1"/>
                </a:solidFill>
                <a:latin typeface="Arial" charset="0"/>
                <a:ea typeface="ＭＳ Ｐゴシック" pitchFamily="-107" charset="-128"/>
                <a:cs typeface="ＭＳ Ｐゴシック" pitchFamily="-107" charset="-128"/>
              </a:rPr>
              <a:t>again permuted.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number of papers have been published analyzing methods</a:t>
            </a:r>
          </a:p>
          <a:p>
            <a:r>
              <a:rPr lang="en-US" sz="1200" kern="1200" baseline="0" dirty="0">
                <a:solidFill>
                  <a:schemeClr val="tx1"/>
                </a:solidFill>
                <a:latin typeface="Arial" charset="0"/>
                <a:ea typeface="ＭＳ Ｐゴシック" pitchFamily="-107" charset="-128"/>
                <a:cs typeface="ＭＳ Ｐゴシック" pitchFamily="-107" charset="-128"/>
              </a:rPr>
              <a:t>of attacking RC4 (e.g., [KNUD98], [FLUH00], [MANT01]). None of these</a:t>
            </a:r>
          </a:p>
          <a:p>
            <a:r>
              <a:rPr lang="en-US" sz="1200" kern="1200" baseline="0" dirty="0">
                <a:solidFill>
                  <a:schemeClr val="tx1"/>
                </a:solidFill>
                <a:latin typeface="Arial" charset="0"/>
                <a:ea typeface="ＭＳ Ｐゴシック" pitchFamily="-107" charset="-128"/>
                <a:cs typeface="ＭＳ Ｐゴシック" pitchFamily="-107" charset="-128"/>
              </a:rPr>
              <a:t>approaches is practical against RC4 with a reasonable key length, such as 128 bits.</a:t>
            </a:r>
          </a:p>
          <a:p>
            <a:r>
              <a:rPr lang="en-US" sz="1200" kern="1200" baseline="0" dirty="0">
                <a:solidFill>
                  <a:schemeClr val="tx1"/>
                </a:solidFill>
                <a:latin typeface="Arial" charset="0"/>
                <a:ea typeface="ＭＳ Ｐゴシック" pitchFamily="-107" charset="-128"/>
                <a:cs typeface="ＭＳ Ｐゴシック" pitchFamily="-107" charset="-128"/>
              </a:rPr>
              <a:t>A more serious problem is reported in [FLUH01]. The authors demonstrate that</a:t>
            </a:r>
          </a:p>
          <a:p>
            <a:r>
              <a:rPr lang="en-US" sz="1200" kern="1200" baseline="0" dirty="0">
                <a:solidFill>
                  <a:schemeClr val="tx1"/>
                </a:solidFill>
                <a:latin typeface="Arial" charset="0"/>
                <a:ea typeface="ＭＳ Ｐゴシック" pitchFamily="-107" charset="-128"/>
                <a:cs typeface="ＭＳ Ｐゴシック" pitchFamily="-107" charset="-128"/>
              </a:rPr>
              <a:t>the WEP protocol, intended to provide confidentiality on 802.11 wireless LAN</a:t>
            </a:r>
          </a:p>
          <a:p>
            <a:r>
              <a:rPr lang="en-US" sz="1200" kern="1200" baseline="0" dirty="0">
                <a:solidFill>
                  <a:schemeClr val="tx1"/>
                </a:solidFill>
                <a:latin typeface="Arial" charset="0"/>
                <a:ea typeface="ＭＳ Ｐゴシック" pitchFamily="-107" charset="-128"/>
                <a:cs typeface="ＭＳ Ｐゴシック" pitchFamily="-107" charset="-128"/>
              </a:rPr>
              <a:t> networks, is vulnerable to a particular attack approach. In essence, the problem is</a:t>
            </a:r>
          </a:p>
          <a:p>
            <a:r>
              <a:rPr lang="en-US" sz="1200" kern="1200" baseline="0" dirty="0">
                <a:solidFill>
                  <a:schemeClr val="tx1"/>
                </a:solidFill>
                <a:latin typeface="Arial" charset="0"/>
                <a:ea typeface="ＭＳ Ｐゴシック" pitchFamily="-107" charset="-128"/>
                <a:cs typeface="ＭＳ Ｐゴシック" pitchFamily="-107" charset="-128"/>
              </a:rPr>
              <a:t>not with RC4 itself but the way in which keys are generated for use as input to RC4.</a:t>
            </a:r>
          </a:p>
          <a:p>
            <a:r>
              <a:rPr lang="en-US" sz="1200" kern="1200" baseline="0" dirty="0">
                <a:solidFill>
                  <a:schemeClr val="tx1"/>
                </a:solidFill>
                <a:latin typeface="Arial" charset="0"/>
                <a:ea typeface="ＭＳ Ｐゴシック" pitchFamily="-107" charset="-128"/>
                <a:cs typeface="ＭＳ Ｐゴシック" pitchFamily="-107" charset="-128"/>
              </a:rPr>
              <a:t>This particular problem does not appear to be relevant to other applications using</a:t>
            </a:r>
          </a:p>
          <a:p>
            <a:r>
              <a:rPr lang="en-US" sz="1200" kern="1200" baseline="0" dirty="0">
                <a:solidFill>
                  <a:schemeClr val="tx1"/>
                </a:solidFill>
                <a:latin typeface="Arial" charset="0"/>
                <a:ea typeface="ＭＳ Ｐゴシック" pitchFamily="-107" charset="-128"/>
                <a:cs typeface="ＭＳ Ｐゴシック" pitchFamily="-107" charset="-128"/>
              </a:rPr>
              <a:t>RC4 and can be remedied in WEP by changing the way in which keys are generated.</a:t>
            </a:r>
          </a:p>
          <a:p>
            <a:r>
              <a:rPr lang="en-US" sz="1200" kern="1200" baseline="0" dirty="0">
                <a:solidFill>
                  <a:schemeClr val="tx1"/>
                </a:solidFill>
                <a:latin typeface="Arial" charset="0"/>
                <a:ea typeface="ＭＳ Ｐゴシック" pitchFamily="-107" charset="-128"/>
                <a:cs typeface="ＭＳ Ｐゴシック" pitchFamily="-107" charset="-128"/>
              </a:rPr>
              <a:t>This problem points out the difficulty in designing a secure system that involves</a:t>
            </a:r>
          </a:p>
          <a:p>
            <a:r>
              <a:rPr lang="en-US" sz="1200" kern="1200" baseline="0" dirty="0">
                <a:solidFill>
                  <a:schemeClr val="tx1"/>
                </a:solidFill>
                <a:latin typeface="Arial" charset="0"/>
                <a:ea typeface="ＭＳ Ｐゴシック" pitchFamily="-107" charset="-128"/>
                <a:cs typeface="ＭＳ Ｐゴシック" pitchFamily="-107" charset="-128"/>
              </a:rPr>
              <a:t>both cryptographic functions and protocols that make use of them.</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805390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6C89AAF-D792-C74E-B439-0F277549AD13}" type="slidenum">
              <a:rPr lang="en-AU">
                <a:latin typeface="Arial" pitchFamily="-84" charset="0"/>
              </a:rPr>
              <a:pPr/>
              <a:t>63</a:t>
            </a:fld>
            <a:endParaRPr lang="en-AU" dirty="0">
              <a:latin typeface="Arial" pitchFamily="-84" charset="0"/>
            </a:endParaRPr>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noFill/>
          <a:ln/>
        </p:spPr>
        <p:txBody>
          <a:bodyPr/>
          <a:lstStyle/>
          <a:p>
            <a:pPr eaLnBrk="1" hangingPunct="1"/>
            <a:r>
              <a:rPr lang="en-US" sz="1200" kern="1200" baseline="0" dirty="0">
                <a:solidFill>
                  <a:schemeClr val="tx1"/>
                </a:solidFill>
                <a:latin typeface="Arial" charset="0"/>
                <a:ea typeface="ＭＳ Ｐゴシック" pitchFamily="-107" charset="-128"/>
                <a:cs typeface="ＭＳ Ｐゴシック" pitchFamily="-107" charset="-128"/>
              </a:rPr>
              <a:t> Figure 2.8 illustrates the RC4 logic.</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560419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F50DD5E-9E9E-F145-AF71-76DFFF4A2639}" type="slidenum">
              <a:rPr lang="en-AU">
                <a:latin typeface="Arial" pitchFamily="-84" charset="0"/>
              </a:rPr>
              <a:pPr/>
              <a:t>64</a:t>
            </a:fld>
            <a:endParaRPr lang="en-AU" dirty="0">
              <a:latin typeface="Arial" pitchFamily="-84" charset="0"/>
            </a:endParaRPr>
          </a:p>
        </p:txBody>
      </p:sp>
      <p:sp>
        <p:nvSpPr>
          <p:cNvPr id="87043" name="Rectangle 1026"/>
          <p:cNvSpPr>
            <a:spLocks noGrp="1" noRot="1" noChangeAspect="1" noChangeArrowheads="1" noTextEdit="1"/>
          </p:cNvSpPr>
          <p:nvPr>
            <p:ph type="sldImg"/>
          </p:nvPr>
        </p:nvSpPr>
        <p:spPr>
          <a:solidFill>
            <a:srgbClr val="FFFFFF"/>
          </a:solidFill>
          <a:ln/>
        </p:spPr>
      </p:sp>
      <p:sp>
        <p:nvSpPr>
          <p:cNvPr id="87044"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 symmetric block cipher processes one block of data at a time. In the case of</a:t>
            </a:r>
          </a:p>
          <a:p>
            <a:r>
              <a:rPr lang="en-US" sz="1200" kern="1200" baseline="0" dirty="0">
                <a:solidFill>
                  <a:schemeClr val="tx1"/>
                </a:solidFill>
                <a:latin typeface="Arial" charset="0"/>
                <a:ea typeface="ＭＳ Ｐゴシック" pitchFamily="-107" charset="-128"/>
                <a:cs typeface="ＭＳ Ｐゴシック" pitchFamily="-107" charset="-128"/>
              </a:rPr>
              <a:t>DES and 3DES, the block length is b =  64 bits; for AES, the block length is</a:t>
            </a:r>
          </a:p>
          <a:p>
            <a:r>
              <a:rPr lang="en-US" sz="1200" kern="1200" baseline="0" dirty="0">
                <a:solidFill>
                  <a:schemeClr val="tx1"/>
                </a:solidFill>
                <a:latin typeface="Arial" charset="0"/>
                <a:ea typeface="ＭＳ Ｐゴシック" pitchFamily="-107" charset="-128"/>
                <a:cs typeface="ＭＳ Ｐゴシック" pitchFamily="-107" charset="-128"/>
              </a:rPr>
              <a:t>b =  128 bits. For longer amounts of plaintext, it is necessary to break the plaintext</a:t>
            </a:r>
          </a:p>
          <a:p>
            <a:r>
              <a:rPr lang="en-US" sz="1200" kern="1200" baseline="0" dirty="0">
                <a:solidFill>
                  <a:schemeClr val="tx1"/>
                </a:solidFill>
                <a:latin typeface="Arial" charset="0"/>
                <a:ea typeface="ＭＳ Ｐゴシック" pitchFamily="-107" charset="-128"/>
                <a:cs typeface="ＭＳ Ｐゴシック" pitchFamily="-107" charset="-128"/>
              </a:rPr>
              <a:t>into b -bit blocks (padding the last block if necessary). To apply a block cipher in a</a:t>
            </a:r>
          </a:p>
          <a:p>
            <a:r>
              <a:rPr lang="en-US" sz="1200" kern="1200" baseline="0" dirty="0">
                <a:solidFill>
                  <a:schemeClr val="tx1"/>
                </a:solidFill>
                <a:latin typeface="Arial" charset="0"/>
                <a:ea typeface="ＭＳ Ｐゴシック" pitchFamily="-107" charset="-128"/>
                <a:cs typeface="ＭＳ Ｐゴシック" pitchFamily="-107" charset="-128"/>
              </a:rPr>
              <a:t>variety of applications, five modes of operation  have been defined by NIST</a:t>
            </a:r>
          </a:p>
          <a:p>
            <a:r>
              <a:rPr lang="en-US" sz="1200" kern="1200" baseline="0" dirty="0">
                <a:solidFill>
                  <a:schemeClr val="tx1"/>
                </a:solidFill>
                <a:latin typeface="Arial" charset="0"/>
                <a:ea typeface="ＭＳ Ｐゴシック" pitchFamily="-107" charset="-128"/>
                <a:cs typeface="ＭＳ Ｐゴシック" pitchFamily="-107" charset="-128"/>
              </a:rPr>
              <a:t>(Special Publication 800-38A). The five modes are intended to cover virtually all</a:t>
            </a:r>
          </a:p>
          <a:p>
            <a:r>
              <a:rPr lang="en-US" sz="1200" kern="1200" baseline="0" dirty="0">
                <a:solidFill>
                  <a:schemeClr val="tx1"/>
                </a:solidFill>
                <a:latin typeface="Arial" charset="0"/>
                <a:ea typeface="ＭＳ Ｐゴシック" pitchFamily="-107" charset="-128"/>
                <a:cs typeface="ＭＳ Ｐゴシック" pitchFamily="-107" charset="-128"/>
              </a:rPr>
              <a:t>of the possible applications of encryption for which a block cipher could be used.</a:t>
            </a:r>
          </a:p>
          <a:p>
            <a:r>
              <a:rPr lang="en-US" sz="1200" kern="1200" baseline="0" dirty="0">
                <a:solidFill>
                  <a:schemeClr val="tx1"/>
                </a:solidFill>
                <a:latin typeface="Arial" charset="0"/>
                <a:ea typeface="ＭＳ Ｐゴシック" pitchFamily="-107" charset="-128"/>
                <a:cs typeface="ＭＳ Ｐゴシック" pitchFamily="-107" charset="-128"/>
              </a:rPr>
              <a:t>These modes are intended for use with any symmetric block cipher, including triple</a:t>
            </a:r>
          </a:p>
          <a:p>
            <a:r>
              <a:rPr lang="en-US" sz="1200" kern="1200" baseline="0" dirty="0">
                <a:solidFill>
                  <a:schemeClr val="tx1"/>
                </a:solidFill>
                <a:latin typeface="Arial" charset="0"/>
                <a:ea typeface="ＭＳ Ｐゴシック" pitchFamily="-107" charset="-128"/>
                <a:cs typeface="ＭＳ Ｐゴシック" pitchFamily="-107" charset="-128"/>
              </a:rPr>
              <a:t>DES and AES. The most important modes are described briefly in the remainder</a:t>
            </a:r>
          </a:p>
          <a:p>
            <a:r>
              <a:rPr lang="en-US" sz="1200" kern="1200" baseline="0" dirty="0">
                <a:solidFill>
                  <a:schemeClr val="tx1"/>
                </a:solidFill>
                <a:latin typeface="Arial" charset="0"/>
                <a:ea typeface="ＭＳ Ｐゴシック" pitchFamily="-107" charset="-128"/>
                <a:cs typeface="ＭＳ Ｐゴシック" pitchFamily="-107" charset="-128"/>
              </a:rPr>
              <a:t>of this section.</a:t>
            </a:r>
            <a:endParaRPr lang="en-AU" dirty="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9324515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BCF10F4-F82F-5E40-80D8-4EFB66319B27}" type="slidenum">
              <a:rPr lang="en-AU">
                <a:latin typeface="Arial" pitchFamily="-84" charset="0"/>
              </a:rPr>
              <a:pPr/>
              <a:t>65</a:t>
            </a:fld>
            <a:endParaRPr lang="en-AU" dirty="0">
              <a:latin typeface="Arial" pitchFamily="-84" charset="0"/>
            </a:endParaRPr>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simplest way to proceed is using what is known as electronic codebook (ECB)</a:t>
            </a:r>
          </a:p>
          <a:p>
            <a:r>
              <a:rPr lang="en-US" sz="1200" kern="1200" baseline="0" dirty="0">
                <a:solidFill>
                  <a:schemeClr val="tx1"/>
                </a:solidFill>
                <a:latin typeface="Arial" charset="0"/>
                <a:ea typeface="ＭＳ Ｐゴシック" pitchFamily="-107" charset="-128"/>
                <a:cs typeface="ＭＳ Ｐゴシック" pitchFamily="-107" charset="-128"/>
              </a:rPr>
              <a:t>mode , in which plaintext is handled b  bits at a time and each block of plaintext is</a:t>
            </a:r>
          </a:p>
          <a:p>
            <a:r>
              <a:rPr lang="en-US" sz="1200" kern="1200" baseline="0" dirty="0">
                <a:solidFill>
                  <a:schemeClr val="tx1"/>
                </a:solidFill>
                <a:latin typeface="Arial" charset="0"/>
                <a:ea typeface="ＭＳ Ｐゴシック" pitchFamily="-107" charset="-128"/>
                <a:cs typeface="ＭＳ Ｐゴシック" pitchFamily="-107" charset="-128"/>
              </a:rPr>
              <a:t>encrypted using the same key. The term codebook  is used because, for a given key,</a:t>
            </a:r>
          </a:p>
          <a:p>
            <a:r>
              <a:rPr lang="en-US" sz="1200" kern="1200" baseline="0" dirty="0">
                <a:solidFill>
                  <a:schemeClr val="tx1"/>
                </a:solidFill>
                <a:latin typeface="Arial" charset="0"/>
                <a:ea typeface="ＭＳ Ｐゴシック" pitchFamily="-107" charset="-128"/>
                <a:cs typeface="ＭＳ Ｐゴシック" pitchFamily="-107" charset="-128"/>
              </a:rPr>
              <a:t>there is a unique ciphertext for every b -bit block of plaintext. Therefore, one can</a:t>
            </a:r>
          </a:p>
          <a:p>
            <a:r>
              <a:rPr lang="en-US" sz="1200" kern="1200" baseline="0" dirty="0">
                <a:solidFill>
                  <a:schemeClr val="tx1"/>
                </a:solidFill>
                <a:latin typeface="Arial" charset="0"/>
                <a:ea typeface="ＭＳ Ｐゴシック" pitchFamily="-107" charset="-128"/>
                <a:cs typeface="ＭＳ Ｐゴシック" pitchFamily="-107" charset="-128"/>
              </a:rPr>
              <a:t>imagine a gigantic codebook in which there is an entry for every possible b -bit plaintext</a:t>
            </a:r>
          </a:p>
          <a:p>
            <a:r>
              <a:rPr lang="en-US" sz="1200" kern="1200" baseline="0" dirty="0">
                <a:solidFill>
                  <a:schemeClr val="tx1"/>
                </a:solidFill>
                <a:latin typeface="Arial" charset="0"/>
                <a:ea typeface="ＭＳ Ｐゴシック" pitchFamily="-107" charset="-128"/>
                <a:cs typeface="ＭＳ Ｐゴシック" pitchFamily="-107" charset="-128"/>
              </a:rPr>
              <a:t>pattern showing its corresponding ciphertext.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With ECB, if the same </a:t>
            </a:r>
            <a:r>
              <a:rPr lang="en-US" sz="1200" b="1" kern="1200" baseline="0" dirty="0">
                <a:solidFill>
                  <a:schemeClr val="tx1"/>
                </a:solidFill>
                <a:latin typeface="Arial" charset="0"/>
                <a:ea typeface="ＭＳ Ｐゴシック" pitchFamily="-107" charset="-128"/>
                <a:cs typeface="ＭＳ Ｐゴシック" pitchFamily="-107" charset="-128"/>
              </a:rPr>
              <a:t>b -bit block of plaintext appears more than once in</a:t>
            </a:r>
          </a:p>
          <a:p>
            <a:r>
              <a:rPr lang="en-US" sz="1200" kern="1200" baseline="0" dirty="0">
                <a:solidFill>
                  <a:schemeClr val="tx1"/>
                </a:solidFill>
                <a:latin typeface="Arial" charset="0"/>
                <a:ea typeface="ＭＳ Ｐゴシック" pitchFamily="-107" charset="-128"/>
                <a:cs typeface="ＭＳ Ｐゴシック" pitchFamily="-107" charset="-128"/>
              </a:rPr>
              <a:t>the message, it always produces the same ciphertext. Because of this, for lengthy</a:t>
            </a:r>
          </a:p>
          <a:p>
            <a:r>
              <a:rPr lang="en-US" sz="1200" kern="1200" baseline="0" dirty="0">
                <a:solidFill>
                  <a:schemeClr val="tx1"/>
                </a:solidFill>
                <a:latin typeface="Arial" charset="0"/>
                <a:ea typeface="ＭＳ Ｐゴシック" pitchFamily="-107" charset="-128"/>
                <a:cs typeface="ＭＳ Ｐゴシック" pitchFamily="-107" charset="-128"/>
              </a:rPr>
              <a:t>messages, the ECB mode may not be secure. If the message is highly structured,</a:t>
            </a:r>
          </a:p>
          <a:p>
            <a:r>
              <a:rPr lang="en-US" sz="1200" kern="1200" baseline="0" dirty="0">
                <a:solidFill>
                  <a:schemeClr val="tx1"/>
                </a:solidFill>
                <a:latin typeface="Arial" charset="0"/>
                <a:ea typeface="ＭＳ Ｐゴシック" pitchFamily="-107" charset="-128"/>
                <a:cs typeface="ＭＳ Ｐゴシック" pitchFamily="-107" charset="-128"/>
              </a:rPr>
              <a:t>it may be possible for a cryptanalyst to exploit these regularities. For example,</a:t>
            </a:r>
          </a:p>
          <a:p>
            <a:r>
              <a:rPr lang="en-US" sz="1200" kern="1200" baseline="0" dirty="0">
                <a:solidFill>
                  <a:schemeClr val="tx1"/>
                </a:solidFill>
                <a:latin typeface="Arial" charset="0"/>
                <a:ea typeface="ＭＳ Ｐゴシック" pitchFamily="-107" charset="-128"/>
                <a:cs typeface="ＭＳ Ｐゴシック" pitchFamily="-107" charset="-128"/>
              </a:rPr>
              <a:t>if it is known that the message always starts out with certain predefined fields,</a:t>
            </a:r>
          </a:p>
          <a:p>
            <a:r>
              <a:rPr lang="en-US" sz="1200" kern="1200" baseline="0" dirty="0">
                <a:solidFill>
                  <a:schemeClr val="tx1"/>
                </a:solidFill>
                <a:latin typeface="Arial" charset="0"/>
                <a:ea typeface="ＭＳ Ｐゴシック" pitchFamily="-107" charset="-128"/>
                <a:cs typeface="ＭＳ Ｐゴシック" pitchFamily="-107" charset="-128"/>
              </a:rPr>
              <a:t>then the cryptanalyst may have a number of known plaintext–ciphertext pairs to</a:t>
            </a:r>
          </a:p>
          <a:p>
            <a:r>
              <a:rPr lang="en-US" sz="1200" kern="1200" baseline="0" dirty="0">
                <a:solidFill>
                  <a:schemeClr val="tx1"/>
                </a:solidFill>
                <a:latin typeface="Arial" charset="0"/>
                <a:ea typeface="ＭＳ Ｐゴシック" pitchFamily="-107" charset="-128"/>
                <a:cs typeface="ＭＳ Ｐゴシック" pitchFamily="-107" charset="-128"/>
              </a:rPr>
              <a:t> work with. If the message has repetitive elements with a period of repetition a</a:t>
            </a:r>
          </a:p>
          <a:p>
            <a:r>
              <a:rPr lang="en-US" sz="1200" kern="1200" baseline="0" dirty="0">
                <a:solidFill>
                  <a:schemeClr val="tx1"/>
                </a:solidFill>
                <a:latin typeface="Arial" charset="0"/>
                <a:ea typeface="ＭＳ Ｐゴシック" pitchFamily="-107" charset="-128"/>
                <a:cs typeface="ＭＳ Ｐゴシック" pitchFamily="-107" charset="-128"/>
              </a:rPr>
              <a:t>multiple of </a:t>
            </a:r>
            <a:r>
              <a:rPr lang="en-US" sz="1200" b="1" kern="1200" baseline="0" dirty="0">
                <a:solidFill>
                  <a:schemeClr val="tx1"/>
                </a:solidFill>
                <a:latin typeface="Arial" charset="0"/>
                <a:ea typeface="ＭＳ Ｐゴシック" pitchFamily="-107" charset="-128"/>
                <a:cs typeface="ＭＳ Ｐゴシック" pitchFamily="-107" charset="-128"/>
              </a:rPr>
              <a:t>b  bits, then these elements can be identified by the analyst. This may</a:t>
            </a:r>
          </a:p>
          <a:p>
            <a:r>
              <a:rPr lang="en-US" sz="1200" kern="1200" baseline="0" dirty="0">
                <a:solidFill>
                  <a:schemeClr val="tx1"/>
                </a:solidFill>
                <a:latin typeface="Arial" charset="0"/>
                <a:ea typeface="ＭＳ Ｐゴシック" pitchFamily="-107" charset="-128"/>
                <a:cs typeface="ＭＳ Ｐゴシック" pitchFamily="-107" charset="-128"/>
              </a:rPr>
              <a:t>help in the analysis or may provide an opportunity for substituting or rearranging</a:t>
            </a:r>
          </a:p>
          <a:p>
            <a:r>
              <a:rPr lang="en-US" sz="1200" kern="1200" baseline="0" dirty="0">
                <a:solidFill>
                  <a:schemeClr val="tx1"/>
                </a:solidFill>
                <a:latin typeface="Arial" charset="0"/>
                <a:ea typeface="ＭＳ Ｐゴシック" pitchFamily="-107" charset="-128"/>
                <a:cs typeface="ＭＳ Ｐゴシック" pitchFamily="-107" charset="-128"/>
              </a:rPr>
              <a:t>blocks.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To overcome the security deficiencies of ECB, we would like a technique in</a:t>
            </a:r>
          </a:p>
          <a:p>
            <a:r>
              <a:rPr lang="en-US" sz="1200" kern="1200" baseline="0" dirty="0">
                <a:solidFill>
                  <a:schemeClr val="tx1"/>
                </a:solidFill>
                <a:latin typeface="Arial" charset="0"/>
                <a:ea typeface="ＭＳ Ｐゴシック" pitchFamily="-107" charset="-128"/>
                <a:cs typeface="ＭＳ Ｐゴシック" pitchFamily="-107" charset="-128"/>
              </a:rPr>
              <a:t>which the same plaintext block, if repeated, produces different ciphertext blocks.</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1736052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E034574-170A-9C4A-9FEB-656C705F6335}" type="slidenum">
              <a:rPr lang="en-AU">
                <a:latin typeface="Arial" pitchFamily="-84" charset="0"/>
              </a:rPr>
              <a:pPr/>
              <a:t>66</a:t>
            </a:fld>
            <a:endParaRPr lang="en-AU" dirty="0">
              <a:latin typeface="Arial" pitchFamily="-84"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In the cipher block chaining (CBC) mode  (Figure 2.9), the input to the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 is the XOR of the current plaintext block and the preceding ciphertext</a:t>
            </a:r>
          </a:p>
          <a:p>
            <a:r>
              <a:rPr lang="en-US" sz="1200" kern="1200" baseline="0" dirty="0">
                <a:solidFill>
                  <a:schemeClr val="tx1"/>
                </a:solidFill>
                <a:latin typeface="Arial" charset="0"/>
                <a:ea typeface="ＭＳ Ｐゴシック" pitchFamily="-107" charset="-128"/>
                <a:cs typeface="ＭＳ Ｐゴシック" pitchFamily="-107" charset="-128"/>
              </a:rPr>
              <a:t>block; the same key is used for each block. In effect, we have chained together the</a:t>
            </a:r>
          </a:p>
          <a:p>
            <a:r>
              <a:rPr lang="en-US" sz="1200" kern="1200" baseline="0" dirty="0">
                <a:solidFill>
                  <a:schemeClr val="tx1"/>
                </a:solidFill>
                <a:latin typeface="Arial" charset="0"/>
                <a:ea typeface="ＭＳ Ｐゴシック" pitchFamily="-107" charset="-128"/>
                <a:cs typeface="ＭＳ Ｐゴシック" pitchFamily="-107" charset="-128"/>
              </a:rPr>
              <a:t>processing of the sequence of plaintext blocks. The input to the encryption function</a:t>
            </a:r>
          </a:p>
          <a:p>
            <a:r>
              <a:rPr lang="en-US" sz="1200" kern="1200" baseline="0" dirty="0">
                <a:solidFill>
                  <a:schemeClr val="tx1"/>
                </a:solidFill>
                <a:latin typeface="Arial" charset="0"/>
                <a:ea typeface="ＭＳ Ｐゴシック" pitchFamily="-107" charset="-128"/>
                <a:cs typeface="ＭＳ Ｐゴシック" pitchFamily="-107" charset="-128"/>
              </a:rPr>
              <a:t> for each plaintext block bears no fixed relationship to the plaintext block. Therefore,</a:t>
            </a:r>
          </a:p>
          <a:p>
            <a:r>
              <a:rPr lang="en-US" sz="1200" kern="1200" baseline="0" dirty="0">
                <a:solidFill>
                  <a:schemeClr val="tx1"/>
                </a:solidFill>
                <a:latin typeface="Arial" charset="0"/>
                <a:ea typeface="ＭＳ Ｐゴシック" pitchFamily="-107" charset="-128"/>
                <a:cs typeface="ＭＳ Ｐゴシック" pitchFamily="-107" charset="-128"/>
              </a:rPr>
              <a:t>repeating patterns of b  bits are not exposed.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For decryption, each cipher block is passed through the decryption algorithm.</a:t>
            </a:r>
          </a:p>
          <a:p>
            <a:r>
              <a:rPr lang="en-US" sz="1200" kern="1200" baseline="0" dirty="0">
                <a:solidFill>
                  <a:schemeClr val="tx1"/>
                </a:solidFill>
                <a:latin typeface="Arial" charset="0"/>
                <a:ea typeface="ＭＳ Ｐゴシック" pitchFamily="-107" charset="-128"/>
                <a:cs typeface="ＭＳ Ｐゴシック" pitchFamily="-107" charset="-128"/>
              </a:rPr>
              <a:t>The result is XORed with the preceding ciphertext block to produce the plaintext</a:t>
            </a:r>
          </a:p>
          <a:p>
            <a:r>
              <a:rPr lang="en-US" sz="1200" kern="1200" baseline="0" dirty="0">
                <a:solidFill>
                  <a:schemeClr val="tx1"/>
                </a:solidFill>
                <a:latin typeface="Arial" charset="0"/>
                <a:ea typeface="ＭＳ Ｐゴシック" pitchFamily="-107" charset="-128"/>
                <a:cs typeface="ＭＳ Ｐゴシック" pitchFamily="-107" charset="-128"/>
              </a:rPr>
              <a:t>block.</a:t>
            </a:r>
          </a:p>
          <a:p>
            <a:endParaRPr lang="en-AU" dirty="0">
              <a:latin typeface="Arial" pitchFamily="-84" charset="0"/>
              <a:ea typeface="ＭＳ Ｐゴシック" pitchFamily="-84" charset="-128"/>
              <a:cs typeface="ＭＳ Ｐゴシック" pitchFamily="-84"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To produce the first block of ciphertext, an initialization vector (IV) is XORed</a:t>
            </a:r>
          </a:p>
          <a:p>
            <a:r>
              <a:rPr lang="en-US" sz="1200" kern="1200" baseline="0" dirty="0">
                <a:solidFill>
                  <a:schemeClr val="tx1"/>
                </a:solidFill>
                <a:latin typeface="Arial" charset="0"/>
                <a:ea typeface="ＭＳ Ｐゴシック" pitchFamily="-107" charset="-128"/>
                <a:cs typeface="ＭＳ Ｐゴシック" pitchFamily="-107" charset="-128"/>
              </a:rPr>
              <a:t>with the first block of plaintext. On decryption, the IV is XORed with the output of</a:t>
            </a:r>
          </a:p>
          <a:p>
            <a:r>
              <a:rPr lang="en-US" sz="1200" kern="1200" baseline="0" dirty="0">
                <a:solidFill>
                  <a:schemeClr val="tx1"/>
                </a:solidFill>
                <a:latin typeface="Arial" charset="0"/>
                <a:ea typeface="ＭＳ Ｐゴシック" pitchFamily="-107" charset="-128"/>
                <a:cs typeface="ＭＳ Ｐゴシック" pitchFamily="-107" charset="-128"/>
              </a:rPr>
              <a:t>the decryption algorithm to recover the first block of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 IV must be known to both the sender and receiver. For maximum security,</a:t>
            </a:r>
          </a:p>
          <a:p>
            <a:r>
              <a:rPr lang="en-US" sz="1200" kern="1200" baseline="0" dirty="0">
                <a:solidFill>
                  <a:schemeClr val="tx1"/>
                </a:solidFill>
                <a:latin typeface="Arial" charset="0"/>
                <a:ea typeface="ＭＳ Ｐゴシック" pitchFamily="-107" charset="-128"/>
                <a:cs typeface="ＭＳ Ｐゴシック" pitchFamily="-107" charset="-128"/>
              </a:rPr>
              <a:t>the IV should be protected as well as the key. This could be done by sending</a:t>
            </a:r>
          </a:p>
          <a:p>
            <a:r>
              <a:rPr lang="en-US" sz="1200" kern="1200" baseline="0" dirty="0">
                <a:solidFill>
                  <a:schemeClr val="tx1"/>
                </a:solidFill>
                <a:latin typeface="Arial" charset="0"/>
                <a:ea typeface="ＭＳ Ｐゴシック" pitchFamily="-107" charset="-128"/>
                <a:cs typeface="ＭＳ Ｐゴシック" pitchFamily="-107" charset="-128"/>
              </a:rPr>
              <a:t>the IV using ECB encryption. One reason for protecting the IV is as follows: If an</a:t>
            </a:r>
          </a:p>
          <a:p>
            <a:r>
              <a:rPr lang="en-US" sz="1200" kern="1200" baseline="0" dirty="0">
                <a:solidFill>
                  <a:schemeClr val="tx1"/>
                </a:solidFill>
                <a:latin typeface="Arial" charset="0"/>
                <a:ea typeface="ＭＳ Ｐゴシック" pitchFamily="-107" charset="-128"/>
                <a:cs typeface="ＭＳ Ｐゴシック" pitchFamily="-107" charset="-128"/>
              </a:rPr>
              <a:t>opponent is able to fool the receiver into using a different value for IV, then the</a:t>
            </a:r>
          </a:p>
          <a:p>
            <a:r>
              <a:rPr lang="en-US" sz="1200" kern="1200" baseline="0" dirty="0">
                <a:solidFill>
                  <a:schemeClr val="tx1"/>
                </a:solidFill>
                <a:latin typeface="Arial" charset="0"/>
                <a:ea typeface="ＭＳ Ｐゴシック" pitchFamily="-107" charset="-128"/>
                <a:cs typeface="ＭＳ Ｐゴシック" pitchFamily="-107" charset="-128"/>
              </a:rPr>
              <a:t>opponent is able to invert selected bits in the first block of plaintext.</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8303701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9C386A6-509D-C740-8853-B2D6FCF20CCA}" type="slidenum">
              <a:rPr lang="en-AU">
                <a:latin typeface="Arial" pitchFamily="-84" charset="0"/>
              </a:rPr>
              <a:pPr/>
              <a:t>67</a:t>
            </a:fld>
            <a:endParaRPr lang="en-AU" dirty="0">
              <a:latin typeface="Arial" pitchFamily="-84" charset="0"/>
            </a:endParaRPr>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xfrm>
            <a:off x="685800" y="4343400"/>
            <a:ext cx="5486400" cy="4341813"/>
          </a:xfrm>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It is possible to convert any block cipher into a stream cipher by using the cipher</a:t>
            </a:r>
          </a:p>
          <a:p>
            <a:r>
              <a:rPr lang="en-US" sz="1200" kern="1200" baseline="0" dirty="0">
                <a:solidFill>
                  <a:schemeClr val="tx1"/>
                </a:solidFill>
                <a:latin typeface="Arial" charset="0"/>
                <a:ea typeface="ＭＳ Ｐゴシック" pitchFamily="-107" charset="-128"/>
                <a:cs typeface="ＭＳ Ｐゴシック" pitchFamily="-107" charset="-128"/>
              </a:rPr>
              <a:t>feedback (CFB) mode . A stream cipher eliminates the need to pad a message to</a:t>
            </a:r>
          </a:p>
          <a:p>
            <a:r>
              <a:rPr lang="en-US" sz="1200" kern="1200" baseline="0" dirty="0">
                <a:solidFill>
                  <a:schemeClr val="tx1"/>
                </a:solidFill>
                <a:latin typeface="Arial" charset="0"/>
                <a:ea typeface="ＭＳ Ｐゴシック" pitchFamily="-107" charset="-128"/>
                <a:cs typeface="ＭＳ Ｐゴシック" pitchFamily="-107" charset="-128"/>
              </a:rPr>
              <a:t>be an integral number of blocks. It also can operate in real time. Thus, if a character</a:t>
            </a:r>
          </a:p>
          <a:p>
            <a:r>
              <a:rPr lang="en-US" sz="1200" kern="1200" baseline="0" dirty="0">
                <a:solidFill>
                  <a:schemeClr val="tx1"/>
                </a:solidFill>
                <a:latin typeface="Arial" charset="0"/>
                <a:ea typeface="ＭＳ Ｐゴシック" pitchFamily="-107" charset="-128"/>
                <a:cs typeface="ＭＳ Ｐゴシック" pitchFamily="-107" charset="-128"/>
              </a:rPr>
              <a:t>stream is being transmitted, each character can be encrypted and transmitted</a:t>
            </a:r>
          </a:p>
          <a:p>
            <a:r>
              <a:rPr lang="en-US" sz="1200" kern="1200" baseline="0" dirty="0">
                <a:solidFill>
                  <a:schemeClr val="tx1"/>
                </a:solidFill>
                <a:latin typeface="Arial" charset="0"/>
                <a:ea typeface="ＭＳ Ｐゴシック" pitchFamily="-107" charset="-128"/>
                <a:cs typeface="ＭＳ Ｐゴシック" pitchFamily="-107" charset="-128"/>
              </a:rPr>
              <a:t>immediately using a character-oriented stream cipher.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One desirable property of a stream cipher is that the ciphertext be of the same</a:t>
            </a:r>
          </a:p>
          <a:p>
            <a:r>
              <a:rPr lang="en-US" sz="1200" kern="1200" baseline="0" dirty="0">
                <a:solidFill>
                  <a:schemeClr val="tx1"/>
                </a:solidFill>
                <a:latin typeface="Arial" charset="0"/>
                <a:ea typeface="ＭＳ Ｐゴシック" pitchFamily="-107" charset="-128"/>
                <a:cs typeface="ＭＳ Ｐゴシック" pitchFamily="-107" charset="-128"/>
              </a:rPr>
              <a:t>length as the plaintext. Thus, if 8-bit characters are being transmitted, each character</a:t>
            </a:r>
          </a:p>
          <a:p>
            <a:r>
              <a:rPr lang="en-US" sz="1200" kern="1200" baseline="0" dirty="0">
                <a:solidFill>
                  <a:schemeClr val="tx1"/>
                </a:solidFill>
                <a:latin typeface="Arial" charset="0"/>
                <a:ea typeface="ＭＳ Ｐゴシック" pitchFamily="-107" charset="-128"/>
                <a:cs typeface="ＭＳ Ｐゴシック" pitchFamily="-107" charset="-128"/>
              </a:rPr>
              <a:t>should be encrypted using 8 bits. If more than 8 bits are used, transmission</a:t>
            </a:r>
          </a:p>
          <a:p>
            <a:r>
              <a:rPr lang="en-US" sz="1200" kern="1200" baseline="0" dirty="0">
                <a:solidFill>
                  <a:schemeClr val="tx1"/>
                </a:solidFill>
                <a:latin typeface="Arial" charset="0"/>
                <a:ea typeface="ＭＳ Ｐゴシック" pitchFamily="-107" charset="-128"/>
                <a:cs typeface="ＭＳ Ｐゴシック" pitchFamily="-107" charset="-128"/>
              </a:rPr>
              <a:t>capacity is wasted.</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Figure 2.10 depicts the CFB scheme. In the figure, it is assumed that the unit</a:t>
            </a:r>
          </a:p>
          <a:p>
            <a:r>
              <a:rPr lang="en-US" sz="1200" kern="1200" baseline="0" dirty="0">
                <a:solidFill>
                  <a:schemeClr val="tx1"/>
                </a:solidFill>
                <a:latin typeface="Arial" charset="0"/>
                <a:ea typeface="ＭＳ Ｐゴシック" pitchFamily="-107" charset="-128"/>
                <a:cs typeface="ＭＳ Ｐゴシック" pitchFamily="-107" charset="-128"/>
              </a:rPr>
              <a:t>of transmission is s  bits; a common value is s =  8. As with CBC, the units of plaintext</a:t>
            </a:r>
          </a:p>
          <a:p>
            <a:r>
              <a:rPr lang="en-US" sz="1200" kern="1200" baseline="0" dirty="0">
                <a:solidFill>
                  <a:schemeClr val="tx1"/>
                </a:solidFill>
                <a:latin typeface="Arial" charset="0"/>
                <a:ea typeface="ＭＳ Ｐゴシック" pitchFamily="-107" charset="-128"/>
                <a:cs typeface="ＭＳ Ｐゴシック" pitchFamily="-107" charset="-128"/>
              </a:rPr>
              <a:t>are chained together, so that the ciphertext of any plaintext unit is a function of</a:t>
            </a:r>
          </a:p>
          <a:p>
            <a:r>
              <a:rPr lang="en-US" sz="1200" kern="1200" baseline="0" dirty="0">
                <a:solidFill>
                  <a:schemeClr val="tx1"/>
                </a:solidFill>
                <a:latin typeface="Arial" charset="0"/>
                <a:ea typeface="ＭＳ Ｐゴシック" pitchFamily="-107" charset="-128"/>
                <a:cs typeface="ＭＳ Ｐゴシック" pitchFamily="-107" charset="-128"/>
              </a:rPr>
              <a:t>all the preceding plaintext.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13493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8FAEB76-4A41-1145-A0DC-253CE5337531}" type="slidenum">
              <a:rPr lang="en-AU">
                <a:latin typeface="Arial" pitchFamily="-84" charset="0"/>
              </a:rPr>
              <a:pPr/>
              <a:t>68</a:t>
            </a:fld>
            <a:endParaRPr lang="en-AU" dirty="0">
              <a:latin typeface="Arial" pitchFamily="-8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Although interest in the counter mode (CTR)  has increased recently, with applications</a:t>
            </a:r>
          </a:p>
          <a:p>
            <a:r>
              <a:rPr lang="en-US" sz="1200" kern="1200" baseline="0" dirty="0">
                <a:solidFill>
                  <a:schemeClr val="tx1"/>
                </a:solidFill>
                <a:latin typeface="Arial" charset="0"/>
                <a:ea typeface="ＭＳ Ｐゴシック" pitchFamily="-107" charset="-128"/>
                <a:cs typeface="ＭＳ Ｐゴシック" pitchFamily="-107" charset="-128"/>
              </a:rPr>
              <a:t>to ATM (asynchronous transfer mode) network security and IPSec (IP security),</a:t>
            </a:r>
          </a:p>
          <a:p>
            <a:r>
              <a:rPr lang="en-US" sz="1200" kern="1200" baseline="0" dirty="0">
                <a:solidFill>
                  <a:schemeClr val="tx1"/>
                </a:solidFill>
                <a:latin typeface="Arial" charset="0"/>
                <a:ea typeface="ＭＳ Ｐゴシック" pitchFamily="-107" charset="-128"/>
                <a:cs typeface="ＭＳ Ｐゴシック" pitchFamily="-107" charset="-128"/>
              </a:rPr>
              <a:t>this mode was proposed early on (e.g., [DIFF79]).</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Figure 2.11 depicts the CTR mode. A counter equal to the plaintext block</a:t>
            </a:r>
          </a:p>
          <a:p>
            <a:r>
              <a:rPr lang="en-US" sz="1200" kern="1200" baseline="0" dirty="0">
                <a:solidFill>
                  <a:schemeClr val="tx1"/>
                </a:solidFill>
                <a:latin typeface="Arial" charset="0"/>
                <a:ea typeface="ＭＳ Ｐゴシック" pitchFamily="-107" charset="-128"/>
                <a:cs typeface="ＭＳ Ｐゴシック" pitchFamily="-107" charset="-128"/>
              </a:rPr>
              <a:t>size is used. The only requirement stated in SP 800-38A is that the counter value</a:t>
            </a:r>
          </a:p>
          <a:p>
            <a:r>
              <a:rPr lang="en-US" sz="1200" kern="1200" baseline="0" dirty="0">
                <a:solidFill>
                  <a:schemeClr val="tx1"/>
                </a:solidFill>
                <a:latin typeface="Arial" charset="0"/>
                <a:ea typeface="ＭＳ Ｐゴシック" pitchFamily="-107" charset="-128"/>
                <a:cs typeface="ＭＳ Ｐゴシック" pitchFamily="-107" charset="-128"/>
              </a:rPr>
              <a:t>must be different for each plaintext block that is encrypted. Typically, the counter</a:t>
            </a:r>
          </a:p>
          <a:p>
            <a:r>
              <a:rPr lang="en-US" sz="1200" kern="1200" baseline="0" dirty="0">
                <a:solidFill>
                  <a:schemeClr val="tx1"/>
                </a:solidFill>
                <a:latin typeface="Arial" charset="0"/>
                <a:ea typeface="ＭＳ Ｐゴシック" pitchFamily="-107" charset="-128"/>
                <a:cs typeface="ＭＳ Ｐゴシック" pitchFamily="-107" charset="-128"/>
              </a:rPr>
              <a:t>is initialized to some value and then incremented by 1 for each subsequent block</a:t>
            </a:r>
          </a:p>
          <a:p>
            <a:r>
              <a:rPr lang="en-US" sz="1200" kern="1200" baseline="0" dirty="0">
                <a:solidFill>
                  <a:schemeClr val="tx1"/>
                </a:solidFill>
                <a:latin typeface="Arial" charset="0"/>
                <a:ea typeface="ＭＳ Ｐゴシック" pitchFamily="-107" charset="-128"/>
                <a:cs typeface="ＭＳ Ｐゴシック" pitchFamily="-107" charset="-128"/>
              </a:rPr>
              <a:t>(modulo 2</a:t>
            </a:r>
            <a:r>
              <a:rPr lang="en-US" sz="1200" b="1" kern="1200" baseline="0" dirty="0">
                <a:solidFill>
                  <a:schemeClr val="tx1"/>
                </a:solidFill>
                <a:latin typeface="Arial" charset="0"/>
                <a:ea typeface="ＭＳ Ｐゴシック" pitchFamily="-107" charset="-128"/>
                <a:cs typeface="ＭＳ Ｐゴシック" pitchFamily="-107" charset="-128"/>
              </a:rPr>
              <a:t>b , where b  is the block size). For encryption, the counter is encrypted and</a:t>
            </a:r>
          </a:p>
          <a:p>
            <a:r>
              <a:rPr lang="en-US" sz="1200" kern="1200" baseline="0" dirty="0">
                <a:solidFill>
                  <a:schemeClr val="tx1"/>
                </a:solidFill>
                <a:latin typeface="Arial" charset="0"/>
                <a:ea typeface="ＭＳ Ｐゴシック" pitchFamily="-107" charset="-128"/>
                <a:cs typeface="ＭＳ Ｐゴシック" pitchFamily="-107" charset="-128"/>
              </a:rPr>
              <a:t>then XORed with the plaintext block to produce the ciphertext block; there is no</a:t>
            </a:r>
          </a:p>
          <a:p>
            <a:r>
              <a:rPr lang="en-US" sz="1200" kern="1200" baseline="0" dirty="0">
                <a:solidFill>
                  <a:schemeClr val="tx1"/>
                </a:solidFill>
                <a:latin typeface="Arial" charset="0"/>
                <a:ea typeface="ＭＳ Ｐゴシック" pitchFamily="-107" charset="-128"/>
                <a:cs typeface="ＭＳ Ｐゴシック" pitchFamily="-107" charset="-128"/>
              </a:rPr>
              <a:t>chaining. For decryption, the same sequence of counter values is used, with each</a:t>
            </a:r>
          </a:p>
          <a:p>
            <a:r>
              <a:rPr lang="en-US" sz="1200" kern="1200" baseline="0" dirty="0">
                <a:solidFill>
                  <a:schemeClr val="tx1"/>
                </a:solidFill>
                <a:latin typeface="Arial" charset="0"/>
                <a:ea typeface="ＭＳ Ｐゴシック" pitchFamily="-107" charset="-128"/>
                <a:cs typeface="ＭＳ Ｐゴシック" pitchFamily="-107" charset="-128"/>
              </a:rPr>
              <a:t>encrypted counter XORed with a ciphertext block to recover the corresponding</a:t>
            </a:r>
          </a:p>
          <a:p>
            <a:r>
              <a:rPr lang="en-US" sz="1200" kern="1200" baseline="0" dirty="0">
                <a:solidFill>
                  <a:schemeClr val="tx1"/>
                </a:solidFill>
                <a:latin typeface="Arial" charset="0"/>
                <a:ea typeface="ＭＳ Ｐゴシック" pitchFamily="-107" charset="-128"/>
                <a:cs typeface="ＭＳ Ｐゴシック" pitchFamily="-107" charset="-128"/>
              </a:rPr>
              <a:t>plaintext block.</a:t>
            </a:r>
            <a:endParaRPr lang="en-US"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512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3EFB224-AA17-DD40-9BD6-F5E0B03D5268}" type="slidenum">
              <a:rPr lang="en-AU">
                <a:latin typeface="Arial" pitchFamily="-84" charset="0"/>
              </a:rPr>
              <a:pPr/>
              <a:t>69</a:t>
            </a:fld>
            <a:endParaRPr lang="en-AU" dirty="0">
              <a:latin typeface="Arial" pitchFamily="-8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[LIPM00] lists the following advantages of CTR mode.</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Hardware efficiency: Unlike the chaining modes, encryption (or decryption)</a:t>
            </a:r>
          </a:p>
          <a:p>
            <a:r>
              <a:rPr lang="en-US" sz="1200" b="0" kern="1200" baseline="0" dirty="0">
                <a:solidFill>
                  <a:schemeClr val="tx1"/>
                </a:solidFill>
                <a:latin typeface="Arial" charset="0"/>
                <a:ea typeface="ＭＳ Ｐゴシック" pitchFamily="-107" charset="-128"/>
                <a:cs typeface="ＭＳ Ｐゴシック" pitchFamily="-107" charset="-128"/>
              </a:rPr>
              <a:t>in CTR mode can be done in parallel on multiple blocks of plaintext or</a:t>
            </a:r>
          </a:p>
          <a:p>
            <a:r>
              <a:rPr lang="en-US" sz="1200" b="0" kern="1200" baseline="0" dirty="0">
                <a:solidFill>
                  <a:schemeClr val="tx1"/>
                </a:solidFill>
                <a:latin typeface="Arial" charset="0"/>
                <a:ea typeface="ＭＳ Ｐゴシック" pitchFamily="-107" charset="-128"/>
                <a:cs typeface="ＭＳ Ｐゴシック" pitchFamily="-107" charset="-128"/>
              </a:rPr>
              <a:t> ciphertext. For the chaining modes, the algorithm must complete the computation</a:t>
            </a:r>
          </a:p>
          <a:p>
            <a:r>
              <a:rPr lang="en-US" sz="1200" b="0" kern="1200" baseline="0" dirty="0">
                <a:solidFill>
                  <a:schemeClr val="tx1"/>
                </a:solidFill>
                <a:latin typeface="Arial" charset="0"/>
                <a:ea typeface="ＭＳ Ｐゴシック" pitchFamily="-107" charset="-128"/>
                <a:cs typeface="ＭＳ Ｐゴシック" pitchFamily="-107" charset="-128"/>
              </a:rPr>
              <a:t>on one block before beginning on the next block. This limits the maximum</a:t>
            </a:r>
          </a:p>
          <a:p>
            <a:r>
              <a:rPr lang="en-US" sz="1200" b="0" kern="1200" baseline="0" dirty="0">
                <a:solidFill>
                  <a:schemeClr val="tx1"/>
                </a:solidFill>
                <a:latin typeface="Arial" charset="0"/>
                <a:ea typeface="ＭＳ Ｐゴシック" pitchFamily="-107" charset="-128"/>
                <a:cs typeface="ＭＳ Ｐゴシック" pitchFamily="-107" charset="-128"/>
              </a:rPr>
              <a:t>throughput of the algorithm to the reciprocal of the time for one execution of</a:t>
            </a:r>
          </a:p>
          <a:p>
            <a:r>
              <a:rPr lang="en-US" sz="1200" b="0" kern="1200" baseline="0" dirty="0">
                <a:solidFill>
                  <a:schemeClr val="tx1"/>
                </a:solidFill>
                <a:latin typeface="Arial" charset="0"/>
                <a:ea typeface="ＭＳ Ｐゴシック" pitchFamily="-107" charset="-128"/>
                <a:cs typeface="ＭＳ Ｐゴシック" pitchFamily="-107" charset="-128"/>
              </a:rPr>
              <a:t>block encryption or decryption. In CTR mode, the throughput is only limited</a:t>
            </a:r>
          </a:p>
          <a:p>
            <a:r>
              <a:rPr lang="en-US" sz="1200" b="0" kern="1200" baseline="0" dirty="0">
                <a:solidFill>
                  <a:schemeClr val="tx1"/>
                </a:solidFill>
                <a:latin typeface="Arial" charset="0"/>
                <a:ea typeface="ＭＳ Ｐゴシック" pitchFamily="-107" charset="-128"/>
                <a:cs typeface="ＭＳ Ｐゴシック" pitchFamily="-107" charset="-128"/>
              </a:rPr>
              <a:t>by the amount of parallelism that is achieved.</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Software efficiency:  Similarly, because of the opportunities for parallel execution</a:t>
            </a:r>
          </a:p>
          <a:p>
            <a:r>
              <a:rPr lang="en-US" sz="1200" b="0" kern="1200" baseline="0" dirty="0">
                <a:solidFill>
                  <a:schemeClr val="tx1"/>
                </a:solidFill>
                <a:latin typeface="Arial" charset="0"/>
                <a:ea typeface="ＭＳ Ｐゴシック" pitchFamily="-107" charset="-128"/>
                <a:cs typeface="ＭＳ Ｐゴシック" pitchFamily="-107" charset="-128"/>
              </a:rPr>
              <a:t>in CTR mode, processors that support parallel features (such as aggressive</a:t>
            </a:r>
          </a:p>
          <a:p>
            <a:r>
              <a:rPr lang="en-US" sz="1200" b="0" kern="1200" baseline="0" dirty="0">
                <a:solidFill>
                  <a:schemeClr val="tx1"/>
                </a:solidFill>
                <a:latin typeface="Arial" charset="0"/>
                <a:ea typeface="ＭＳ Ｐゴシック" pitchFamily="-107" charset="-128"/>
                <a:cs typeface="ＭＳ Ｐゴシック" pitchFamily="-107" charset="-128"/>
              </a:rPr>
              <a:t>pipelining, multiple instruction dispatch per clock cycle, a large number of</a:t>
            </a:r>
          </a:p>
          <a:p>
            <a:r>
              <a:rPr lang="en-US" sz="1200" b="0" kern="1200" baseline="0" dirty="0">
                <a:solidFill>
                  <a:schemeClr val="tx1"/>
                </a:solidFill>
                <a:latin typeface="Arial" charset="0"/>
                <a:ea typeface="ＭＳ Ｐゴシック" pitchFamily="-107" charset="-128"/>
                <a:cs typeface="ＭＳ Ｐゴシック" pitchFamily="-107" charset="-128"/>
              </a:rPr>
              <a:t>registers, and SIMD instructions) can be effectively utilized.</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Preprocessing:  The execution of the underlying encryption algorithm does not</a:t>
            </a:r>
          </a:p>
          <a:p>
            <a:r>
              <a:rPr lang="en-US" sz="1200" b="0" kern="1200" baseline="0" dirty="0">
                <a:solidFill>
                  <a:schemeClr val="tx1"/>
                </a:solidFill>
                <a:latin typeface="Arial" charset="0"/>
                <a:ea typeface="ＭＳ Ｐゴシック" pitchFamily="-107" charset="-128"/>
                <a:cs typeface="ＭＳ Ｐゴシック" pitchFamily="-107" charset="-128"/>
              </a:rPr>
              <a:t>depend on input of the plaintext or ciphertext. Therefore, if sufficient memory</a:t>
            </a:r>
          </a:p>
          <a:p>
            <a:r>
              <a:rPr lang="en-US" sz="1200" b="0" kern="1200" baseline="0" dirty="0">
                <a:solidFill>
                  <a:schemeClr val="tx1"/>
                </a:solidFill>
                <a:latin typeface="Arial" charset="0"/>
                <a:ea typeface="ＭＳ Ｐゴシック" pitchFamily="-107" charset="-128"/>
                <a:cs typeface="ＭＳ Ｐゴシック" pitchFamily="-107" charset="-128"/>
              </a:rPr>
              <a:t>is available and security is maintained, preprocessing can be used to prepare the</a:t>
            </a:r>
          </a:p>
          <a:p>
            <a:r>
              <a:rPr lang="en-US" sz="1200" b="0" kern="1200" baseline="0" dirty="0">
                <a:solidFill>
                  <a:schemeClr val="tx1"/>
                </a:solidFill>
                <a:latin typeface="Arial" charset="0"/>
                <a:ea typeface="ＭＳ Ｐゴシック" pitchFamily="-107" charset="-128"/>
                <a:cs typeface="ＭＳ Ｐゴシック" pitchFamily="-107" charset="-128"/>
              </a:rPr>
              <a:t>output of the encryption boxes that feed into the XOR functions in Figure 2.11.</a:t>
            </a:r>
          </a:p>
          <a:p>
            <a:r>
              <a:rPr lang="en-US" sz="1200" b="0" kern="1200" baseline="0" dirty="0">
                <a:solidFill>
                  <a:schemeClr val="tx1"/>
                </a:solidFill>
                <a:latin typeface="Arial" charset="0"/>
                <a:ea typeface="ＭＳ Ｐゴシック" pitchFamily="-107" charset="-128"/>
                <a:cs typeface="ＭＳ Ｐゴシック" pitchFamily="-107" charset="-128"/>
              </a:rPr>
              <a:t>When the plaintext or ciphertext input is presented, then the only computation</a:t>
            </a:r>
          </a:p>
          <a:p>
            <a:r>
              <a:rPr lang="en-US" sz="1200" b="0" kern="1200" baseline="0" dirty="0">
                <a:solidFill>
                  <a:schemeClr val="tx1"/>
                </a:solidFill>
                <a:latin typeface="Arial" charset="0"/>
                <a:ea typeface="ＭＳ Ｐゴシック" pitchFamily="-107" charset="-128"/>
                <a:cs typeface="ＭＳ Ｐゴシック" pitchFamily="-107" charset="-128"/>
              </a:rPr>
              <a:t>is a series of XORs. Such a strategy greatly enhances throughput.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Random access:  The</a:t>
            </a:r>
            <a:r>
              <a:rPr lang="en-US" sz="1200" b="0" i="1" kern="1200" baseline="0" dirty="0">
                <a:solidFill>
                  <a:schemeClr val="tx1"/>
                </a:solidFill>
                <a:latin typeface="Arial" charset="0"/>
                <a:ea typeface="ＭＳ Ｐゴシック" pitchFamily="-107" charset="-128"/>
                <a:cs typeface="ＭＳ Ｐゴシック" pitchFamily="-107" charset="-128"/>
              </a:rPr>
              <a:t> it</a:t>
            </a:r>
            <a:r>
              <a:rPr lang="en-US" sz="1200" b="0" i="0" kern="1200" baseline="0" dirty="0">
                <a:solidFill>
                  <a:schemeClr val="tx1"/>
                </a:solidFill>
                <a:latin typeface="Arial" charset="0"/>
                <a:ea typeface="ＭＳ Ｐゴシック" pitchFamily="-107" charset="-128"/>
                <a:cs typeface="ＭＳ Ｐゴシック" pitchFamily="-107" charset="-128"/>
              </a:rPr>
              <a:t>h</a:t>
            </a:r>
            <a:r>
              <a:rPr lang="en-US" sz="1200" b="0" i="1" kern="1200" baseline="0" dirty="0">
                <a:solidFill>
                  <a:schemeClr val="tx1"/>
                </a:solidFill>
                <a:latin typeface="Arial" charset="0"/>
                <a:ea typeface="ＭＳ Ｐゴシック" pitchFamily="-107" charset="-128"/>
                <a:cs typeface="ＭＳ Ｐゴシック" pitchFamily="-107" charset="-128"/>
              </a:rPr>
              <a:t> </a:t>
            </a:r>
            <a:r>
              <a:rPr lang="en-US" sz="1200" b="0" kern="1200" baseline="0" dirty="0">
                <a:solidFill>
                  <a:schemeClr val="tx1"/>
                </a:solidFill>
                <a:latin typeface="Arial" charset="0"/>
                <a:ea typeface="ＭＳ Ｐゴシック" pitchFamily="-107" charset="-128"/>
                <a:cs typeface="ＭＳ Ｐゴシック" pitchFamily="-107" charset="-128"/>
              </a:rPr>
              <a:t>block of plaintext or ciphertext can be processed in</a:t>
            </a:r>
          </a:p>
          <a:p>
            <a:r>
              <a:rPr lang="en-US" sz="1200" b="0" kern="1200" baseline="0" dirty="0">
                <a:solidFill>
                  <a:schemeClr val="tx1"/>
                </a:solidFill>
                <a:latin typeface="Arial" charset="0"/>
                <a:ea typeface="ＭＳ Ｐゴシック" pitchFamily="-107" charset="-128"/>
                <a:cs typeface="ＭＳ Ｐゴシック" pitchFamily="-107" charset="-128"/>
              </a:rPr>
              <a:t>random-access fashion. With the chaining modes, block Ci  cannot be computed</a:t>
            </a:r>
          </a:p>
          <a:p>
            <a:r>
              <a:rPr lang="en-US" sz="1200" b="0" kern="1200" baseline="0" dirty="0">
                <a:solidFill>
                  <a:schemeClr val="tx1"/>
                </a:solidFill>
                <a:latin typeface="Arial" charset="0"/>
                <a:ea typeface="ＭＳ Ｐゴシック" pitchFamily="-107" charset="-128"/>
                <a:cs typeface="ＭＳ Ｐゴシック" pitchFamily="-107" charset="-128"/>
              </a:rPr>
              <a:t>until the i- 1 prior block are computed. There may be applications in</a:t>
            </a:r>
          </a:p>
          <a:p>
            <a:r>
              <a:rPr lang="en-US" sz="1200" b="0" kern="1200" baseline="0" dirty="0">
                <a:solidFill>
                  <a:schemeClr val="tx1"/>
                </a:solidFill>
                <a:latin typeface="Arial" charset="0"/>
                <a:ea typeface="ＭＳ Ｐゴシック" pitchFamily="-107" charset="-128"/>
                <a:cs typeface="ＭＳ Ｐゴシック" pitchFamily="-107" charset="-128"/>
              </a:rPr>
              <a:t>which a ciphertext is stored, and it is desired to decrypt just one block; for such</a:t>
            </a:r>
          </a:p>
          <a:p>
            <a:r>
              <a:rPr lang="en-US" sz="1200" b="0" kern="1200" baseline="0" dirty="0">
                <a:solidFill>
                  <a:schemeClr val="tx1"/>
                </a:solidFill>
                <a:latin typeface="Arial" charset="0"/>
                <a:ea typeface="ＭＳ Ｐゴシック" pitchFamily="-107" charset="-128"/>
                <a:cs typeface="ＭＳ Ｐゴシック" pitchFamily="-107" charset="-128"/>
              </a:rPr>
              <a:t>applications, the random access feature is attractive.</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Provable security:  It can be shown that CTR is at least as secure as the other</a:t>
            </a:r>
          </a:p>
          <a:p>
            <a:r>
              <a:rPr lang="en-US" sz="1200" b="0" kern="1200" baseline="0" dirty="0">
                <a:solidFill>
                  <a:schemeClr val="tx1"/>
                </a:solidFill>
                <a:latin typeface="Arial" charset="0"/>
                <a:ea typeface="ＭＳ Ｐゴシック" pitchFamily="-107" charset="-128"/>
                <a:cs typeface="ＭＳ Ｐゴシック" pitchFamily="-107" charset="-128"/>
              </a:rPr>
              <a:t>modes discussed in this section.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 Simplicity:  Unlike ECB and CBC modes, CTR mode requires only the</a:t>
            </a:r>
          </a:p>
          <a:p>
            <a:r>
              <a:rPr lang="en-US" sz="1200" b="0" kern="1200" baseline="0" dirty="0">
                <a:solidFill>
                  <a:schemeClr val="tx1"/>
                </a:solidFill>
                <a:latin typeface="Arial" charset="0"/>
                <a:ea typeface="ＭＳ Ｐゴシック" pitchFamily="-107" charset="-128"/>
                <a:cs typeface="ＭＳ Ｐゴシック" pitchFamily="-107" charset="-128"/>
              </a:rPr>
              <a:t>implementation of the encryption algorithm and not the decryption algorithm.</a:t>
            </a:r>
          </a:p>
          <a:p>
            <a:r>
              <a:rPr lang="en-US" sz="1200" b="0" kern="1200" baseline="0" dirty="0">
                <a:solidFill>
                  <a:schemeClr val="tx1"/>
                </a:solidFill>
                <a:latin typeface="Arial" charset="0"/>
                <a:ea typeface="ＭＳ Ｐゴシック" pitchFamily="-107" charset="-128"/>
                <a:cs typeface="ＭＳ Ｐゴシック" pitchFamily="-107" charset="-128"/>
              </a:rPr>
              <a:t>This matters most when the decryption algorithm differs substantially</a:t>
            </a:r>
          </a:p>
          <a:p>
            <a:r>
              <a:rPr lang="en-US" sz="1200" b="0" kern="1200" baseline="0" dirty="0">
                <a:solidFill>
                  <a:schemeClr val="tx1"/>
                </a:solidFill>
                <a:latin typeface="Arial" charset="0"/>
                <a:ea typeface="ＭＳ Ｐゴシック" pitchFamily="-107" charset="-128"/>
                <a:cs typeface="ＭＳ Ｐゴシック" pitchFamily="-107" charset="-128"/>
              </a:rPr>
              <a:t>from the encryption algorithm, as it does for AES. In addition, the decryption</a:t>
            </a:r>
          </a:p>
          <a:p>
            <a:r>
              <a:rPr lang="en-US" sz="1200" b="0" kern="1200" baseline="0" dirty="0">
                <a:solidFill>
                  <a:schemeClr val="tx1"/>
                </a:solidFill>
                <a:latin typeface="Arial" charset="0"/>
                <a:ea typeface="ＭＳ Ｐゴシック" pitchFamily="-107" charset="-128"/>
                <a:cs typeface="ＭＳ Ｐゴシック" pitchFamily="-107" charset="-128"/>
              </a:rPr>
              <a:t>key scheduling need not be implemented.</a:t>
            </a:r>
            <a:endParaRPr lang="en-US"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17047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a:t>This definition introduces three key objectives that are at the heart of computer</a:t>
            </a:r>
          </a:p>
          <a:p>
            <a:pPr>
              <a:defRPr/>
            </a:pPr>
            <a:r>
              <a:rPr lang="en-US" dirty="0"/>
              <a:t>security:</a:t>
            </a:r>
          </a:p>
          <a:p>
            <a:pPr>
              <a:defRPr/>
            </a:pPr>
            <a:endParaRPr lang="en-US" dirty="0"/>
          </a:p>
          <a:p>
            <a:pPr>
              <a:defRPr/>
            </a:pPr>
            <a:r>
              <a:rPr lang="en-US" dirty="0"/>
              <a:t>• Confidentiality:  This term covers two related concepts:</a:t>
            </a:r>
          </a:p>
          <a:p>
            <a:pPr>
              <a:defRPr/>
            </a:pPr>
            <a:endParaRPr lang="en-US" dirty="0"/>
          </a:p>
          <a:p>
            <a:pPr>
              <a:defRPr/>
            </a:pPr>
            <a:r>
              <a:rPr lang="en-US" dirty="0"/>
              <a:t>Data confidentiality:  Assures that private or confidential information is</a:t>
            </a:r>
          </a:p>
          <a:p>
            <a:pPr>
              <a:defRPr/>
            </a:pPr>
            <a:r>
              <a:rPr lang="en-US" dirty="0"/>
              <a:t>not made available or disclosed to unauthorized individuals.</a:t>
            </a:r>
          </a:p>
          <a:p>
            <a:pPr>
              <a:defRPr/>
            </a:pPr>
            <a:endParaRPr lang="en-US" dirty="0"/>
          </a:p>
          <a:p>
            <a:pPr>
              <a:defRPr/>
            </a:pPr>
            <a:r>
              <a:rPr lang="en-US" dirty="0"/>
              <a:t> Privacy: Assures that individuals control or influence what information</a:t>
            </a:r>
          </a:p>
          <a:p>
            <a:pPr>
              <a:defRPr/>
            </a:pPr>
            <a:r>
              <a:rPr lang="en-US" dirty="0"/>
              <a:t>related to them may be collected and stored and by whom and to whom</a:t>
            </a:r>
          </a:p>
          <a:p>
            <a:pPr>
              <a:defRPr/>
            </a:pPr>
            <a:r>
              <a:rPr lang="en-US" dirty="0"/>
              <a:t>that information may be disclosed.</a:t>
            </a:r>
          </a:p>
          <a:p>
            <a:pPr>
              <a:defRPr/>
            </a:pPr>
            <a:endParaRPr lang="en-US" dirty="0"/>
          </a:p>
          <a:p>
            <a:pPr>
              <a:defRPr/>
            </a:pPr>
            <a:r>
              <a:rPr lang="en-US" dirty="0"/>
              <a:t>•Integrity: This term covers two related concepts:</a:t>
            </a:r>
          </a:p>
          <a:p>
            <a:pPr>
              <a:defRPr/>
            </a:pPr>
            <a:r>
              <a:rPr lang="en-US" dirty="0"/>
              <a:t> </a:t>
            </a:r>
          </a:p>
          <a:p>
            <a:pPr>
              <a:defRPr/>
            </a:pPr>
            <a:r>
              <a:rPr lang="en-US" dirty="0"/>
              <a:t>Data integrity: Assures that information and programs are changed only in</a:t>
            </a:r>
          </a:p>
          <a:p>
            <a:pPr>
              <a:defRPr/>
            </a:pPr>
            <a:r>
              <a:rPr lang="en-US" dirty="0"/>
              <a:t>a specified and authorized manner.</a:t>
            </a:r>
          </a:p>
          <a:p>
            <a:pPr>
              <a:defRPr/>
            </a:pPr>
            <a:endParaRPr lang="en-US" dirty="0"/>
          </a:p>
          <a:p>
            <a:pPr>
              <a:defRPr/>
            </a:pPr>
            <a:r>
              <a:rPr lang="en-US" dirty="0"/>
              <a:t> System integrity: Assures that a system performs its intended function in</a:t>
            </a:r>
          </a:p>
          <a:p>
            <a:pPr>
              <a:defRPr/>
            </a:pPr>
            <a:r>
              <a:rPr lang="en-US" dirty="0"/>
              <a:t>an unimpaired manner, free from deliberate or inadvertent unauthorized</a:t>
            </a:r>
          </a:p>
          <a:p>
            <a:pPr>
              <a:defRPr/>
            </a:pPr>
            <a:r>
              <a:rPr lang="en-US" dirty="0"/>
              <a:t>manipulation of the system.</a:t>
            </a:r>
          </a:p>
          <a:p>
            <a:pPr>
              <a:defRPr/>
            </a:pPr>
            <a:endParaRPr lang="en-US" dirty="0"/>
          </a:p>
          <a:p>
            <a:pPr>
              <a:defRPr/>
            </a:pPr>
            <a:r>
              <a:rPr lang="en-US" dirty="0"/>
              <a:t>•  Availability: Assures that systems work promptly and service is not denied to</a:t>
            </a:r>
          </a:p>
          <a:p>
            <a:pPr>
              <a:defRPr/>
            </a:pPr>
            <a:r>
              <a:rPr lang="en-US" dirty="0"/>
              <a:t>authorized users.</a:t>
            </a:r>
          </a:p>
        </p:txBody>
      </p:sp>
      <p:sp>
        <p:nvSpPr>
          <p:cNvPr id="30724" name="Slide Number Placeholder 3"/>
          <p:cNvSpPr>
            <a:spLocks noGrp="1"/>
          </p:cNvSpPr>
          <p:nvPr>
            <p:ph type="sldNum" sz="quarter" idx="5"/>
          </p:nvPr>
        </p:nvSpPr>
        <p:spPr>
          <a:noFill/>
        </p:spPr>
        <p:txBody>
          <a:bodyPr/>
          <a:lstStyle/>
          <a:p>
            <a:fld id="{5E0809F9-280C-484D-86B2-85B77F512DA4}" type="slidenum">
              <a:rPr lang="en-AU" smtClean="0">
                <a:latin typeface="Arial" pitchFamily="-1" charset="0"/>
              </a:rPr>
              <a:pPr/>
              <a:t>7</a:t>
            </a:fld>
            <a:endParaRPr lang="en-AU" dirty="0">
              <a:latin typeface="Arial" pitchFamily="-1"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 2 summary.</a:t>
            </a:r>
          </a:p>
        </p:txBody>
      </p:sp>
      <p:sp>
        <p:nvSpPr>
          <p:cNvPr id="4" name="Slide Number Placeholder 3"/>
          <p:cNvSpPr>
            <a:spLocks noGrp="1"/>
          </p:cNvSpPr>
          <p:nvPr>
            <p:ph type="sldNum" sz="quarter" idx="10"/>
          </p:nvPr>
        </p:nvSpPr>
        <p:spPr/>
        <p:txBody>
          <a:bodyPr/>
          <a:lstStyle/>
          <a:p>
            <a:pPr>
              <a:defRPr/>
            </a:pPr>
            <a:fld id="{BDC5CFF1-0DCF-8E42-B5D0-BB34D519AD86}" type="slidenum">
              <a:rPr lang="en-AU" smtClean="0"/>
              <a:pPr>
                <a:defRPr/>
              </a:pPr>
              <a:t>70</a:t>
            </a:fld>
            <a:endParaRPr lang="en-AU" dirty="0"/>
          </a:p>
        </p:txBody>
      </p:sp>
    </p:spTree>
    <p:extLst>
      <p:ext uri="{BB962C8B-B14F-4D97-AF65-F5344CB8AC3E}">
        <p14:creationId xmlns:p14="http://schemas.microsoft.com/office/powerpoint/2010/main" val="49671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71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3</a:t>
            </a:r>
            <a:r>
              <a:rPr lang="en-US" baseline="0" dirty="0">
                <a:latin typeface="Arial" pitchFamily="-1" charset="0"/>
                <a:ea typeface="ＭＳ Ｐゴシック" pitchFamily="-1" charset="-128"/>
                <a:cs typeface="ＭＳ Ｐゴシック" pitchFamily="-1" charset="-128"/>
              </a:rPr>
              <a:t> –  “</a:t>
            </a:r>
            <a:r>
              <a:rPr lang="en-AU" dirty="0">
                <a:latin typeface="Arial" pitchFamily="-84" charset="0"/>
                <a:ea typeface="ＭＳ Ｐゴシック" pitchFamily="-84" charset="-128"/>
                <a:cs typeface="ＭＳ Ｐゴシック" pitchFamily="-84" charset="-128"/>
              </a:rPr>
              <a:t>Public Key Cryptography and Message Authentication</a:t>
            </a:r>
            <a:r>
              <a:rPr lang="en-US" dirty="0">
                <a:latin typeface="Arial" pitchFamily="-84" charset="0"/>
                <a:ea typeface="ＭＳ Ｐゴシック" pitchFamily="-84" charset="-128"/>
                <a:cs typeface="ＭＳ Ｐゴシック" pitchFamily="-84" charset="-128"/>
              </a:rPr>
              <a:t>”.</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5350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In addition to message confidentiality, message authentication is an important network</a:t>
            </a:r>
          </a:p>
          <a:p>
            <a:r>
              <a:rPr lang="en-US" sz="1200" kern="1200" baseline="0" dirty="0">
                <a:solidFill>
                  <a:schemeClr val="tx1"/>
                </a:solidFill>
                <a:latin typeface="Arial" charset="0"/>
                <a:ea typeface="ＭＳ Ｐゴシック" pitchFamily="-107" charset="-128"/>
                <a:cs typeface="ＭＳ Ｐゴシック" pitchFamily="-107" charset="-128"/>
              </a:rPr>
              <a:t>security function. This chapter examines three aspects of message authentication.</a:t>
            </a:r>
          </a:p>
          <a:p>
            <a:r>
              <a:rPr lang="en-US" sz="1200" kern="1200" baseline="0" dirty="0">
                <a:solidFill>
                  <a:schemeClr val="tx1"/>
                </a:solidFill>
                <a:latin typeface="Arial" charset="0"/>
                <a:ea typeface="ＭＳ Ｐゴシック" pitchFamily="-107" charset="-128"/>
                <a:cs typeface="ＭＳ Ｐゴシック" pitchFamily="-107" charset="-128"/>
              </a:rPr>
              <a:t>First, we look at the use of message authentication codes and hash functions to</a:t>
            </a:r>
          </a:p>
          <a:p>
            <a:r>
              <a:rPr lang="en-US" sz="1200" kern="1200" baseline="0" dirty="0">
                <a:solidFill>
                  <a:schemeClr val="tx1"/>
                </a:solidFill>
                <a:latin typeface="Arial" charset="0"/>
                <a:ea typeface="ＭＳ Ｐゴシック" pitchFamily="-107" charset="-128"/>
                <a:cs typeface="ＭＳ Ｐゴシック" pitchFamily="-107" charset="-128"/>
              </a:rPr>
              <a:t>provide message authentication. Then we look at public-key encryption principles</a:t>
            </a:r>
          </a:p>
          <a:p>
            <a:r>
              <a:rPr lang="en-US" sz="1200" kern="1200" baseline="0" dirty="0">
                <a:solidFill>
                  <a:schemeClr val="tx1"/>
                </a:solidFill>
                <a:latin typeface="Arial" charset="0"/>
                <a:ea typeface="ＭＳ Ｐゴシック" pitchFamily="-107" charset="-128"/>
                <a:cs typeface="ＭＳ Ｐゴシック" pitchFamily="-107" charset="-128"/>
              </a:rPr>
              <a:t>and two specific public-key algorithms. These algorithms are useful in the exchange</a:t>
            </a:r>
          </a:p>
          <a:p>
            <a:r>
              <a:rPr lang="en-US" sz="1200" kern="1200" baseline="0" dirty="0">
                <a:solidFill>
                  <a:schemeClr val="tx1"/>
                </a:solidFill>
                <a:latin typeface="Arial" charset="0"/>
                <a:ea typeface="ＭＳ Ｐゴシック" pitchFamily="-107" charset="-128"/>
                <a:cs typeface="ＭＳ Ｐゴシック" pitchFamily="-107" charset="-128"/>
              </a:rPr>
              <a:t>of conventional encryption keys. Then we look at the use of public-key encryption</a:t>
            </a:r>
          </a:p>
          <a:p>
            <a:r>
              <a:rPr lang="en-US" sz="1200" kern="1200" baseline="0" dirty="0">
                <a:solidFill>
                  <a:schemeClr val="tx1"/>
                </a:solidFill>
                <a:latin typeface="Arial" charset="0"/>
                <a:ea typeface="ＭＳ Ｐゴシック" pitchFamily="-107" charset="-128"/>
                <a:cs typeface="ＭＳ Ｐゴシック" pitchFamily="-107" charset="-128"/>
              </a:rPr>
              <a:t>to produce digital signatures, which provides an enhanced form of message</a:t>
            </a:r>
          </a:p>
          <a:p>
            <a:r>
              <a:rPr lang="en-US" sz="1200" kern="1200" baseline="0" dirty="0">
                <a:solidFill>
                  <a:schemeClr val="tx1"/>
                </a:solidFill>
                <a:latin typeface="Arial" charset="0"/>
                <a:ea typeface="ＭＳ Ｐゴシック" pitchFamily="-107" charset="-128"/>
                <a:cs typeface="ＭＳ Ｐゴシック" pitchFamily="-107" charset="-128"/>
              </a:rPr>
              <a:t>authentication.</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72</a:t>
            </a:fld>
            <a:endParaRPr lang="en-AU" dirty="0">
              <a:latin typeface="Arial" pitchFamily="-1" charset="0"/>
            </a:endParaRPr>
          </a:p>
        </p:txBody>
      </p:sp>
    </p:spTree>
    <p:extLst>
      <p:ext uri="{BB962C8B-B14F-4D97-AF65-F5344CB8AC3E}">
        <p14:creationId xmlns:p14="http://schemas.microsoft.com/office/powerpoint/2010/main" val="33489387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p:spPr>
        <p:txBody>
          <a:bodyPr/>
          <a:lstStyle/>
          <a:p>
            <a:fld id="{5382DB67-DDBC-CB49-BA07-89DC3A31AB89}" type="slidenum">
              <a:rPr lang="en-AU">
                <a:latin typeface="Arial" pitchFamily="-1" charset="0"/>
              </a:rPr>
              <a:pPr/>
              <a:t>73</a:t>
            </a:fld>
            <a:endParaRPr lang="en-AU" dirty="0">
              <a:latin typeface="Arial" pitchFamily="-1" charset="0"/>
            </a:endParaRPr>
          </a:p>
        </p:txBody>
      </p:sp>
      <p:sp>
        <p:nvSpPr>
          <p:cNvPr id="18435" name="Rectangle 1026"/>
          <p:cNvSpPr>
            <a:spLocks noGrp="1" noRot="1" noChangeAspect="1" noChangeArrowheads="1" noTextEdit="1"/>
          </p:cNvSpPr>
          <p:nvPr>
            <p:ph type="sldImg"/>
          </p:nvPr>
        </p:nvSpPr>
        <p:spPr>
          <a:ln/>
        </p:spPr>
      </p:sp>
      <p:sp>
        <p:nvSpPr>
          <p:cNvPr id="18436" name="Rectangle 1027"/>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Encryption protects against passive attack (eavesdropping). A different requirement</a:t>
            </a:r>
          </a:p>
          <a:p>
            <a:r>
              <a:rPr lang="en-US" sz="1200" kern="1200" baseline="0" dirty="0">
                <a:solidFill>
                  <a:schemeClr val="tx1"/>
                </a:solidFill>
                <a:latin typeface="Arial" charset="0"/>
                <a:ea typeface="ＭＳ Ｐゴシック" pitchFamily="-107" charset="-128"/>
                <a:cs typeface="ＭＳ Ｐゴシック" pitchFamily="-107" charset="-128"/>
              </a:rPr>
              <a:t>is to protect against active attack (falsification of data and transactions).</a:t>
            </a:r>
          </a:p>
          <a:p>
            <a:r>
              <a:rPr lang="en-US" sz="1200" kern="1200" baseline="0" dirty="0">
                <a:solidFill>
                  <a:schemeClr val="tx1"/>
                </a:solidFill>
                <a:latin typeface="Arial" charset="0"/>
                <a:ea typeface="ＭＳ Ｐゴシック" pitchFamily="-107" charset="-128"/>
                <a:cs typeface="ＭＳ Ｐゴシック" pitchFamily="-107" charset="-128"/>
              </a:rPr>
              <a:t>Protection against such attacks is known as message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message, file, document, or other collection of data is said to be authentic</a:t>
            </a:r>
          </a:p>
          <a:p>
            <a:r>
              <a:rPr lang="en-US" sz="1200" kern="1200" baseline="0" dirty="0">
                <a:solidFill>
                  <a:schemeClr val="tx1"/>
                </a:solidFill>
                <a:latin typeface="Arial" charset="0"/>
                <a:ea typeface="ＭＳ Ｐゴシック" pitchFamily="-107" charset="-128"/>
                <a:cs typeface="ＭＳ Ｐゴシック" pitchFamily="-107" charset="-128"/>
              </a:rPr>
              <a:t>when it is genuine and comes from its alleged source. Message authentication is a</a:t>
            </a:r>
          </a:p>
          <a:p>
            <a:r>
              <a:rPr lang="en-US" sz="1200" kern="1200" baseline="0" dirty="0">
                <a:solidFill>
                  <a:schemeClr val="tx1"/>
                </a:solidFill>
                <a:latin typeface="Arial" charset="0"/>
                <a:ea typeface="ＭＳ Ｐゴシック" pitchFamily="-107" charset="-128"/>
                <a:cs typeface="ＭＳ Ｐゴシック" pitchFamily="-107" charset="-128"/>
              </a:rPr>
              <a:t>procedure that allows communicating parties to verify that received messages are</a:t>
            </a:r>
          </a:p>
          <a:p>
            <a:r>
              <a:rPr lang="en-US" sz="1200" kern="1200" baseline="0" dirty="0">
                <a:solidFill>
                  <a:schemeClr val="tx1"/>
                </a:solidFill>
                <a:latin typeface="Arial" charset="0"/>
                <a:ea typeface="ＭＳ Ｐゴシック" pitchFamily="-107" charset="-128"/>
                <a:cs typeface="ＭＳ Ｐゴシック" pitchFamily="-107" charset="-128"/>
              </a:rPr>
              <a:t>authentic.  The two important aspects are to verify that the contents of the message</a:t>
            </a:r>
          </a:p>
          <a:p>
            <a:r>
              <a:rPr lang="en-US" sz="1200" kern="1200" baseline="0" dirty="0">
                <a:solidFill>
                  <a:schemeClr val="tx1"/>
                </a:solidFill>
                <a:latin typeface="Arial" charset="0"/>
                <a:ea typeface="ＭＳ Ｐゴシック" pitchFamily="-107" charset="-128"/>
                <a:cs typeface="ＭＳ Ｐゴシック" pitchFamily="-107" charset="-128"/>
              </a:rPr>
              <a:t>have not been altered and that the source is authentic. We may also wish to</a:t>
            </a:r>
          </a:p>
          <a:p>
            <a:r>
              <a:rPr lang="en-US" sz="1200" kern="1200" baseline="0" dirty="0">
                <a:solidFill>
                  <a:schemeClr val="tx1"/>
                </a:solidFill>
                <a:latin typeface="Arial" charset="0"/>
                <a:ea typeface="ＭＳ Ｐゴシック" pitchFamily="-107" charset="-128"/>
                <a:cs typeface="ＭＳ Ｐゴシック" pitchFamily="-107" charset="-128"/>
              </a:rPr>
              <a:t>verify a message’s timeliness (it has not been artificially delayed and replayed) and</a:t>
            </a:r>
          </a:p>
          <a:p>
            <a:r>
              <a:rPr lang="en-US" sz="1200" kern="1200" baseline="0" dirty="0">
                <a:solidFill>
                  <a:schemeClr val="tx1"/>
                </a:solidFill>
                <a:latin typeface="Arial" charset="0"/>
                <a:ea typeface="ＭＳ Ｐゴシック" pitchFamily="-107" charset="-128"/>
                <a:cs typeface="ＭＳ Ｐゴシック" pitchFamily="-107" charset="-128"/>
              </a:rPr>
              <a:t>sequence relative to other messages flowing between two parties. All of these concerns</a:t>
            </a:r>
          </a:p>
          <a:p>
            <a:r>
              <a:rPr lang="en-US" sz="1200" kern="1200" baseline="0" dirty="0">
                <a:solidFill>
                  <a:schemeClr val="tx1"/>
                </a:solidFill>
                <a:latin typeface="Arial" charset="0"/>
                <a:ea typeface="ＭＳ Ｐゴシック" pitchFamily="-107" charset="-128"/>
                <a:cs typeface="ＭＳ Ｐゴシック" pitchFamily="-107" charset="-128"/>
              </a:rPr>
              <a:t>come under the category of data integrity as described in Chapter 1.</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511967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CC599145-B612-8A4E-B214-ACD726C16CA2}" type="slidenum">
              <a:rPr lang="en-AU">
                <a:latin typeface="Arial" pitchFamily="-84" charset="0"/>
              </a:rPr>
              <a:pPr/>
              <a:t>74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It would seem possible to perform authentication simply by the use of symmetric</a:t>
            </a:r>
          </a:p>
          <a:p>
            <a:r>
              <a:rPr lang="en-US" sz="1200" b="0" kern="1200" baseline="0" dirty="0">
                <a:solidFill>
                  <a:schemeClr val="tx1"/>
                </a:solidFill>
                <a:latin typeface="Arial" charset="0"/>
                <a:ea typeface="ＭＳ Ｐゴシック" pitchFamily="-107" charset="-128"/>
                <a:cs typeface="ＭＳ Ｐゴシック" pitchFamily="-107" charset="-128"/>
              </a:rPr>
              <a:t>encryption. If we assume that only the sender and receiver share a key (which</a:t>
            </a:r>
          </a:p>
          <a:p>
            <a:r>
              <a:rPr lang="en-US" sz="1200" b="0" kern="1200" baseline="0" dirty="0">
                <a:solidFill>
                  <a:schemeClr val="tx1"/>
                </a:solidFill>
                <a:latin typeface="Arial" charset="0"/>
                <a:ea typeface="ＭＳ Ｐゴシック" pitchFamily="-107" charset="-128"/>
                <a:cs typeface="ＭＳ Ｐゴシック" pitchFamily="-107" charset="-128"/>
              </a:rPr>
              <a:t>is as it should be), then only the genuine sender would be able to encrypt a message</a:t>
            </a:r>
          </a:p>
          <a:p>
            <a:r>
              <a:rPr lang="en-US" sz="1200" b="0" kern="1200" baseline="0" dirty="0">
                <a:solidFill>
                  <a:schemeClr val="tx1"/>
                </a:solidFill>
                <a:latin typeface="Arial" charset="0"/>
                <a:ea typeface="ＭＳ Ｐゴシック" pitchFamily="-107" charset="-128"/>
                <a:cs typeface="ＭＳ Ｐゴシック" pitchFamily="-107" charset="-128"/>
              </a:rPr>
              <a:t>successfully for the other participant, provided the receiver can recognize a</a:t>
            </a:r>
          </a:p>
          <a:p>
            <a:r>
              <a:rPr lang="en-US" sz="1200" b="0" kern="1200" baseline="0" dirty="0">
                <a:solidFill>
                  <a:schemeClr val="tx1"/>
                </a:solidFill>
                <a:latin typeface="Arial" charset="0"/>
                <a:ea typeface="ＭＳ Ｐゴシック" pitchFamily="-107" charset="-128"/>
                <a:cs typeface="ＭＳ Ｐゴシック" pitchFamily="-107" charset="-128"/>
              </a:rPr>
              <a:t>valid message. Furthermore, if the message includes an error-detection code and a</a:t>
            </a:r>
          </a:p>
          <a:p>
            <a:r>
              <a:rPr lang="en-US" sz="1200" b="0" kern="1200" baseline="0" dirty="0">
                <a:solidFill>
                  <a:schemeClr val="tx1"/>
                </a:solidFill>
                <a:latin typeface="Arial" charset="0"/>
                <a:ea typeface="ＭＳ Ｐゴシック" pitchFamily="-107" charset="-128"/>
                <a:cs typeface="ＭＳ Ｐゴシック" pitchFamily="-107" charset="-128"/>
              </a:rPr>
              <a:t>sequence number, the receiver is assured that no alterations have been made and</a:t>
            </a:r>
          </a:p>
          <a:p>
            <a:r>
              <a:rPr lang="en-US" sz="1200" b="0" kern="1200" baseline="0" dirty="0">
                <a:solidFill>
                  <a:schemeClr val="tx1"/>
                </a:solidFill>
                <a:latin typeface="Arial" charset="0"/>
                <a:ea typeface="ＭＳ Ｐゴシック" pitchFamily="-107" charset="-128"/>
                <a:cs typeface="ＭＳ Ｐゴシック" pitchFamily="-107" charset="-128"/>
              </a:rPr>
              <a:t>that sequencing is proper. If the message also includes a timestamp, the receiver is</a:t>
            </a:r>
          </a:p>
          <a:p>
            <a:r>
              <a:rPr lang="en-US" sz="1200" b="0" kern="1200" baseline="0" dirty="0">
                <a:solidFill>
                  <a:schemeClr val="tx1"/>
                </a:solidFill>
                <a:latin typeface="Arial" charset="0"/>
                <a:ea typeface="ＭＳ Ｐゴシック" pitchFamily="-107" charset="-128"/>
                <a:cs typeface="ＭＳ Ｐゴシック" pitchFamily="-107" charset="-128"/>
              </a:rPr>
              <a:t>assured that the message has not been delayed beyond that normally expected for</a:t>
            </a:r>
          </a:p>
          <a:p>
            <a:r>
              <a:rPr lang="en-US" sz="1200" b="0" kern="1200" baseline="0" dirty="0">
                <a:solidFill>
                  <a:schemeClr val="tx1"/>
                </a:solidFill>
                <a:latin typeface="Arial" charset="0"/>
                <a:ea typeface="ＭＳ Ｐゴシック" pitchFamily="-107" charset="-128"/>
                <a:cs typeface="ＭＳ Ｐゴシック" pitchFamily="-107" charset="-128"/>
              </a:rPr>
              <a:t>network transit</a:t>
            </a:r>
            <a:r>
              <a:rPr lang="en-US" sz="1200" b="1" kern="1200" baseline="0" dirty="0">
                <a:solidFill>
                  <a:schemeClr val="tx1"/>
                </a:solidFill>
                <a:latin typeface="Arial" charset="0"/>
                <a:ea typeface="ＭＳ Ｐゴシック" pitchFamily="-107" charset="-128"/>
                <a:cs typeface="ＭＳ Ｐゴシック" pitchFamily="-107" charset="-128"/>
              </a:rPr>
              <a:t>. In fact, symmetric encryption alone is not a suitable tool for data authentication.</a:t>
            </a:r>
          </a:p>
          <a:p>
            <a:r>
              <a:rPr lang="en-US" sz="1200" b="0" kern="1200" baseline="0" dirty="0">
                <a:solidFill>
                  <a:schemeClr val="tx1"/>
                </a:solidFill>
                <a:latin typeface="Arial" charset="0"/>
                <a:ea typeface="ＭＳ Ｐゴシック" pitchFamily="-107" charset="-128"/>
                <a:cs typeface="ＭＳ Ｐゴシック" pitchFamily="-107" charset="-128"/>
              </a:rPr>
              <a:t>To give one simple example, in the ECB mode of encryption, if an attacker</a:t>
            </a:r>
          </a:p>
          <a:p>
            <a:r>
              <a:rPr lang="en-US" sz="1200" b="0" kern="1200" baseline="0" dirty="0">
                <a:solidFill>
                  <a:schemeClr val="tx1"/>
                </a:solidFill>
                <a:latin typeface="Arial" charset="0"/>
                <a:ea typeface="ＭＳ Ｐゴシック" pitchFamily="-107" charset="-128"/>
                <a:cs typeface="ＭＳ Ｐゴシック" pitchFamily="-107" charset="-128"/>
              </a:rPr>
              <a:t>reorders the blocks of ciphertext, then each block will still decrypt successfully.</a:t>
            </a:r>
          </a:p>
          <a:p>
            <a:r>
              <a:rPr lang="en-US" sz="1200" b="0" kern="1200" baseline="0" dirty="0">
                <a:solidFill>
                  <a:schemeClr val="tx1"/>
                </a:solidFill>
                <a:latin typeface="Arial" charset="0"/>
                <a:ea typeface="ＭＳ Ｐゴシック" pitchFamily="-107" charset="-128"/>
                <a:cs typeface="ＭＳ Ｐゴシック" pitchFamily="-107" charset="-128"/>
              </a:rPr>
              <a:t>However, the reordering may alter the meaning of the overall data sequence.</a:t>
            </a:r>
          </a:p>
          <a:p>
            <a:r>
              <a:rPr lang="en-US" sz="1200" b="0" kern="1200" baseline="0" dirty="0">
                <a:solidFill>
                  <a:schemeClr val="tx1"/>
                </a:solidFill>
                <a:latin typeface="Arial" charset="0"/>
                <a:ea typeface="ＭＳ Ｐゴシック" pitchFamily="-107" charset="-128"/>
                <a:cs typeface="ＭＳ Ｐゴシック" pitchFamily="-107" charset="-128"/>
              </a:rPr>
              <a:t>Although sequence numbers may be used at some level (e.g., each IP packet), it is</a:t>
            </a:r>
          </a:p>
          <a:p>
            <a:r>
              <a:rPr lang="en-US" sz="1200" b="0" kern="1200" baseline="0" dirty="0">
                <a:solidFill>
                  <a:schemeClr val="tx1"/>
                </a:solidFill>
                <a:latin typeface="Arial" charset="0"/>
                <a:ea typeface="ＭＳ Ｐゴシック" pitchFamily="-107" charset="-128"/>
                <a:cs typeface="ＭＳ Ｐゴシック" pitchFamily="-107" charset="-128"/>
              </a:rPr>
              <a:t>typically not the case that a separate sequence number will be associated with each</a:t>
            </a:r>
          </a:p>
          <a:p>
            <a:r>
              <a:rPr lang="en-US" sz="1200" b="0" kern="1200" baseline="0" dirty="0">
                <a:solidFill>
                  <a:schemeClr val="tx1"/>
                </a:solidFill>
                <a:latin typeface="Arial" charset="0"/>
                <a:ea typeface="ＭＳ Ｐゴシック" pitchFamily="-107" charset="-128"/>
                <a:cs typeface="ＭＳ Ｐゴシック" pitchFamily="-107" charset="-128"/>
              </a:rPr>
              <a:t>b -bit block of plaintext. Thus, block reordering is a threat.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this section, we examine several approaches to message authentication that do</a:t>
            </a:r>
          </a:p>
          <a:p>
            <a:r>
              <a:rPr lang="en-US" sz="1200" kern="1200" baseline="0" dirty="0">
                <a:solidFill>
                  <a:schemeClr val="tx1"/>
                </a:solidFill>
                <a:latin typeface="Arial" charset="0"/>
                <a:ea typeface="ＭＳ Ｐゴシック" pitchFamily="-107" charset="-128"/>
                <a:cs typeface="ＭＳ Ｐゴシック" pitchFamily="-107" charset="-128"/>
              </a:rPr>
              <a:t>not rely on encryption. In all of these approaches, an authentication tag is generated</a:t>
            </a:r>
          </a:p>
          <a:p>
            <a:r>
              <a:rPr lang="en-US" sz="1200" kern="1200" baseline="0" dirty="0">
                <a:solidFill>
                  <a:schemeClr val="tx1"/>
                </a:solidFill>
                <a:latin typeface="Arial" charset="0"/>
                <a:ea typeface="ＭＳ Ｐゴシック" pitchFamily="-107" charset="-128"/>
                <a:cs typeface="ＭＳ Ｐゴシック" pitchFamily="-107" charset="-128"/>
              </a:rPr>
              <a:t>and appended to each message for transmission. The message itself is not encrypted</a:t>
            </a:r>
          </a:p>
          <a:p>
            <a:r>
              <a:rPr lang="en-US" sz="1200" kern="1200" baseline="0" dirty="0">
                <a:solidFill>
                  <a:schemeClr val="tx1"/>
                </a:solidFill>
                <a:latin typeface="Arial" charset="0"/>
                <a:ea typeface="ＭＳ Ｐゴシック" pitchFamily="-107" charset="-128"/>
                <a:cs typeface="ＭＳ Ｐゴシック" pitchFamily="-107" charset="-128"/>
              </a:rPr>
              <a:t>and can be read at the destination independent of the authentication function at the</a:t>
            </a:r>
          </a:p>
          <a:p>
            <a:r>
              <a:rPr lang="en-US" sz="1200" kern="1200" baseline="0" dirty="0">
                <a:solidFill>
                  <a:schemeClr val="tx1"/>
                </a:solidFill>
                <a:latin typeface="Arial" charset="0"/>
                <a:ea typeface="ＭＳ Ｐゴシック" pitchFamily="-107" charset="-128"/>
                <a:cs typeface="ＭＳ Ｐゴシック" pitchFamily="-107" charset="-128"/>
              </a:rPr>
              <a:t>destination.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Because the approaches discussed in this section do not encrypt the message,</a:t>
            </a:r>
          </a:p>
          <a:p>
            <a:r>
              <a:rPr lang="en-US" sz="1200" kern="1200" baseline="0" dirty="0">
                <a:solidFill>
                  <a:schemeClr val="tx1"/>
                </a:solidFill>
                <a:latin typeface="Arial" charset="0"/>
                <a:ea typeface="ＭＳ Ｐゴシック" pitchFamily="-107" charset="-128"/>
                <a:cs typeface="ＭＳ Ｐゴシック" pitchFamily="-107" charset="-128"/>
              </a:rPr>
              <a:t>message confidentiality is not provided. As was mentioned, message encryption by</a:t>
            </a:r>
          </a:p>
          <a:p>
            <a:r>
              <a:rPr lang="en-US" sz="1200" kern="1200" baseline="0" dirty="0">
                <a:solidFill>
                  <a:schemeClr val="tx1"/>
                </a:solidFill>
                <a:latin typeface="Arial" charset="0"/>
                <a:ea typeface="ＭＳ Ｐゴシック" pitchFamily="-107" charset="-128"/>
                <a:cs typeface="ＭＳ Ｐゴシック" pitchFamily="-107" charset="-128"/>
              </a:rPr>
              <a:t>itself does not provide a secure form of authentication. However, it is possible to</a:t>
            </a:r>
          </a:p>
          <a:p>
            <a:r>
              <a:rPr lang="en-US" sz="1200" kern="1200" baseline="0" dirty="0">
                <a:solidFill>
                  <a:schemeClr val="tx1"/>
                </a:solidFill>
                <a:latin typeface="Arial" charset="0"/>
                <a:ea typeface="ＭＳ Ｐゴシック" pitchFamily="-107" charset="-128"/>
                <a:cs typeface="ＭＳ Ｐゴシック" pitchFamily="-107" charset="-128"/>
              </a:rPr>
              <a:t>combine authentication and confidentiality in a single algorithm by encrypting a</a:t>
            </a:r>
          </a:p>
          <a:p>
            <a:r>
              <a:rPr lang="en-US" sz="1200" kern="1200" baseline="0" dirty="0">
                <a:solidFill>
                  <a:schemeClr val="tx1"/>
                </a:solidFill>
                <a:latin typeface="Arial" charset="0"/>
                <a:ea typeface="ＭＳ Ｐゴシック" pitchFamily="-107" charset="-128"/>
                <a:cs typeface="ＭＳ Ｐゴシック" pitchFamily="-107" charset="-128"/>
              </a:rPr>
              <a:t> message plus its authentication tag. Typically, however, message authentication is</a:t>
            </a:r>
          </a:p>
          <a:p>
            <a:r>
              <a:rPr lang="en-US" sz="1200" kern="1200" baseline="0" dirty="0">
                <a:solidFill>
                  <a:schemeClr val="tx1"/>
                </a:solidFill>
                <a:latin typeface="Arial" charset="0"/>
                <a:ea typeface="ＭＳ Ｐゴシック" pitchFamily="-107" charset="-128"/>
                <a:cs typeface="ＭＳ Ｐゴシック" pitchFamily="-107" charset="-128"/>
              </a:rPr>
              <a:t>provided as a separate function from message encryption.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There is a place for both authentication and encryption in meeting security</a:t>
            </a:r>
          </a:p>
          <a:p>
            <a:r>
              <a:rPr lang="en-US" sz="1200" kern="1200" baseline="0" dirty="0">
                <a:solidFill>
                  <a:schemeClr val="tx1"/>
                </a:solidFill>
                <a:latin typeface="Arial" charset="0"/>
                <a:ea typeface="ＭＳ Ｐゴシック" pitchFamily="-107" charset="-128"/>
                <a:cs typeface="ＭＳ Ｐゴシック" pitchFamily="-107" charset="-128"/>
              </a:rPr>
              <a:t>requirements.</a:t>
            </a:r>
            <a:endParaRPr lang="en-AU" b="0"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710614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One authentication technique involves the use</a:t>
            </a:r>
          </a:p>
          <a:p>
            <a:r>
              <a:rPr lang="en-US" sz="1200" kern="1200" baseline="0" dirty="0">
                <a:solidFill>
                  <a:schemeClr val="tx1"/>
                </a:solidFill>
                <a:latin typeface="Arial" charset="0"/>
                <a:ea typeface="ＭＳ Ｐゴシック" pitchFamily="-107" charset="-128"/>
                <a:cs typeface="ＭＳ Ｐゴシック" pitchFamily="-107" charset="-128"/>
              </a:rPr>
              <a:t>of a secret key to generate a small block of data, known as a </a:t>
            </a:r>
            <a:r>
              <a:rPr lang="en-US" sz="1200" b="1" kern="1200" baseline="0" dirty="0">
                <a:solidFill>
                  <a:schemeClr val="tx1"/>
                </a:solidFill>
                <a:latin typeface="Arial" charset="0"/>
                <a:ea typeface="ＭＳ Ｐゴシック" pitchFamily="-107" charset="-128"/>
                <a:cs typeface="ＭＳ Ｐゴシック" pitchFamily="-107" charset="-128"/>
              </a:rPr>
              <a:t> message authentication</a:t>
            </a:r>
          </a:p>
          <a:p>
            <a:r>
              <a:rPr lang="en-US" sz="1200" b="1" kern="1200" baseline="0" dirty="0">
                <a:solidFill>
                  <a:schemeClr val="tx1"/>
                </a:solidFill>
                <a:latin typeface="Arial" charset="0"/>
                <a:ea typeface="ＭＳ Ｐゴシック" pitchFamily="-107" charset="-128"/>
                <a:cs typeface="ＭＳ Ｐゴシック" pitchFamily="-107" charset="-128"/>
              </a:rPr>
              <a:t>code</a:t>
            </a:r>
            <a:r>
              <a:rPr lang="en-US" sz="1200" kern="1200" baseline="0" dirty="0">
                <a:solidFill>
                  <a:schemeClr val="tx1"/>
                </a:solidFill>
                <a:latin typeface="Arial" charset="0"/>
                <a:ea typeface="ＭＳ Ｐゴシック" pitchFamily="-107" charset="-128"/>
                <a:cs typeface="ＭＳ Ｐゴシック" pitchFamily="-107" charset="-128"/>
              </a:rPr>
              <a:t> (MAC) , that is appended to the message.</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This technique assumes that</a:t>
            </a:r>
          </a:p>
          <a:p>
            <a:r>
              <a:rPr lang="en-US" sz="1200" b="0" kern="1200" baseline="0" dirty="0">
                <a:solidFill>
                  <a:schemeClr val="tx1"/>
                </a:solidFill>
                <a:latin typeface="Arial" charset="0"/>
                <a:ea typeface="ＭＳ Ｐゴシック" pitchFamily="-107" charset="-128"/>
                <a:cs typeface="ＭＳ Ｐゴシック" pitchFamily="-107" charset="-128"/>
              </a:rPr>
              <a:t>two communicating parties, say A and B, share a common secret key K</a:t>
            </a:r>
            <a:r>
              <a:rPr lang="en-US" sz="1200" b="0" kern="1200" baseline="-25000" dirty="0">
                <a:solidFill>
                  <a:schemeClr val="tx1"/>
                </a:solidFill>
                <a:latin typeface="Arial" charset="0"/>
                <a:ea typeface="ＭＳ Ｐゴシック" pitchFamily="-107" charset="-128"/>
                <a:cs typeface="ＭＳ Ｐゴシック" pitchFamily="-107" charset="-128"/>
              </a:rPr>
              <a:t>AB</a:t>
            </a:r>
            <a:r>
              <a:rPr lang="en-US" sz="1200" b="0" kern="1200" baseline="0" dirty="0">
                <a:solidFill>
                  <a:schemeClr val="tx1"/>
                </a:solidFill>
                <a:latin typeface="Arial" charset="0"/>
                <a:ea typeface="ＭＳ Ｐゴシック" pitchFamily="-107" charset="-128"/>
                <a:cs typeface="ＭＳ Ｐゴシック" pitchFamily="-107" charset="-128"/>
              </a:rPr>
              <a:t>.  When</a:t>
            </a:r>
          </a:p>
          <a:p>
            <a:r>
              <a:rPr lang="en-US" sz="1200" b="0" kern="1200" baseline="0" dirty="0">
                <a:solidFill>
                  <a:schemeClr val="tx1"/>
                </a:solidFill>
                <a:latin typeface="Arial" charset="0"/>
                <a:ea typeface="ＭＳ Ｐゴシック" pitchFamily="-107" charset="-128"/>
                <a:cs typeface="ＭＳ Ｐゴシック" pitchFamily="-107" charset="-128"/>
              </a:rPr>
              <a:t>A has a message to send to B, it calculates the message authentication code as a</a:t>
            </a:r>
          </a:p>
          <a:p>
            <a:r>
              <a:rPr lang="en-US" sz="1200" b="0" kern="1200" baseline="0" dirty="0">
                <a:solidFill>
                  <a:schemeClr val="tx1"/>
                </a:solidFill>
                <a:latin typeface="Arial" charset="0"/>
                <a:ea typeface="ＭＳ Ｐゴシック" pitchFamily="-107" charset="-128"/>
                <a:cs typeface="ＭＳ Ｐゴシック" pitchFamily="-107" charset="-128"/>
              </a:rPr>
              <a:t>function of the message and the key: MAC</a:t>
            </a:r>
            <a:r>
              <a:rPr lang="en-US" sz="1200" b="0" kern="1200" baseline="-25000" dirty="0">
                <a:solidFill>
                  <a:schemeClr val="tx1"/>
                </a:solidFill>
                <a:latin typeface="Arial" charset="0"/>
                <a:ea typeface="ＭＳ Ｐゴシック" pitchFamily="-107" charset="-128"/>
                <a:cs typeface="ＭＳ Ｐゴシック" pitchFamily="-107" charset="-128"/>
              </a:rPr>
              <a:t>M</a:t>
            </a:r>
            <a:r>
              <a:rPr lang="en-US" sz="1200" b="0" kern="1200" baseline="0" dirty="0">
                <a:solidFill>
                  <a:schemeClr val="tx1"/>
                </a:solidFill>
                <a:latin typeface="Arial" charset="0"/>
                <a:ea typeface="ＭＳ Ｐゴシック" pitchFamily="-107" charset="-128"/>
                <a:cs typeface="ＭＳ Ｐゴシック" pitchFamily="-107" charset="-128"/>
              </a:rPr>
              <a:t> =  F(K</a:t>
            </a:r>
            <a:r>
              <a:rPr lang="en-US" sz="1200" b="0" kern="1200" baseline="-25000" dirty="0">
                <a:solidFill>
                  <a:schemeClr val="tx1"/>
                </a:solidFill>
                <a:latin typeface="Arial" charset="0"/>
                <a:ea typeface="ＭＳ Ｐゴシック" pitchFamily="-107" charset="-128"/>
                <a:cs typeface="ＭＳ Ｐゴシック" pitchFamily="-107" charset="-128"/>
              </a:rPr>
              <a:t>AB</a:t>
            </a:r>
            <a:r>
              <a:rPr lang="en-US" sz="1200" b="0" kern="1200" baseline="0" dirty="0">
                <a:solidFill>
                  <a:schemeClr val="tx1"/>
                </a:solidFill>
                <a:latin typeface="Arial" charset="0"/>
                <a:ea typeface="ＭＳ Ｐゴシック" pitchFamily="-107" charset="-128"/>
                <a:cs typeface="ＭＳ Ｐゴシック" pitchFamily="-107" charset="-128"/>
              </a:rPr>
              <a:t> , M ). The message plus code</a:t>
            </a:r>
          </a:p>
          <a:p>
            <a:r>
              <a:rPr lang="en-US" sz="1200" b="0" kern="1200" baseline="0" dirty="0">
                <a:solidFill>
                  <a:schemeClr val="tx1"/>
                </a:solidFill>
                <a:latin typeface="Arial" charset="0"/>
                <a:ea typeface="ＭＳ Ｐゴシック" pitchFamily="-107" charset="-128"/>
                <a:cs typeface="ＭＳ Ｐゴシック" pitchFamily="-107" charset="-128"/>
              </a:rPr>
              <a:t>are transmitted to the intended recipient. The recipient performs the same calculation</a:t>
            </a:r>
          </a:p>
          <a:p>
            <a:r>
              <a:rPr lang="en-US" sz="1200" b="0" kern="1200" baseline="0" dirty="0">
                <a:solidFill>
                  <a:schemeClr val="tx1"/>
                </a:solidFill>
                <a:latin typeface="Arial" charset="0"/>
                <a:ea typeface="ＭＳ Ｐゴシック" pitchFamily="-107" charset="-128"/>
                <a:cs typeface="ＭＳ Ｐゴシック" pitchFamily="-107" charset="-128"/>
              </a:rPr>
              <a:t>on the received message, using the same secret key, to generate a new message</a:t>
            </a:r>
          </a:p>
          <a:p>
            <a:r>
              <a:rPr lang="en-US" sz="1200" b="0" kern="1200" baseline="0" dirty="0">
                <a:solidFill>
                  <a:schemeClr val="tx1"/>
                </a:solidFill>
                <a:latin typeface="Arial" charset="0"/>
                <a:ea typeface="ＭＳ Ｐゴシック" pitchFamily="-107" charset="-128"/>
                <a:cs typeface="ＭＳ Ｐゴシック" pitchFamily="-107" charset="-128"/>
              </a:rPr>
              <a:t>authentication code. The received code is compared to the calculated code</a:t>
            </a:r>
          </a:p>
          <a:p>
            <a:r>
              <a:rPr lang="en-US" sz="1200" b="0" kern="1200" baseline="0" dirty="0">
                <a:solidFill>
                  <a:schemeClr val="tx1"/>
                </a:solidFill>
                <a:latin typeface="Arial" charset="0"/>
                <a:ea typeface="ＭＳ Ｐゴシック" pitchFamily="-107" charset="-128"/>
                <a:cs typeface="ＭＳ Ｐゴシック" pitchFamily="-107" charset="-128"/>
              </a:rPr>
              <a:t>(Figure 3.1).</a:t>
            </a:r>
          </a:p>
          <a:p>
            <a:endParaRPr lang="en-US" b="0" dirty="0"/>
          </a:p>
          <a:p>
            <a:r>
              <a:rPr lang="en-US" sz="1200" kern="1200" baseline="0" dirty="0">
                <a:solidFill>
                  <a:schemeClr val="tx1"/>
                </a:solidFill>
                <a:latin typeface="Arial" charset="0"/>
                <a:ea typeface="ＭＳ Ｐゴシック" pitchFamily="-107" charset="-128"/>
                <a:cs typeface="ＭＳ Ｐゴシック" pitchFamily="-107" charset="-128"/>
              </a:rPr>
              <a:t>If we assume that only the receiver and the sender know the identity</a:t>
            </a:r>
          </a:p>
          <a:p>
            <a:r>
              <a:rPr lang="en-US" sz="1200" kern="1200" baseline="0" dirty="0">
                <a:solidFill>
                  <a:schemeClr val="tx1"/>
                </a:solidFill>
                <a:latin typeface="Arial" charset="0"/>
                <a:ea typeface="ＭＳ Ｐゴシック" pitchFamily="-107" charset="-128"/>
                <a:cs typeface="ＭＳ Ｐゴシック" pitchFamily="-107" charset="-128"/>
              </a:rPr>
              <a:t>of the secret key, and if the received code matches the calculated code, then the following</a:t>
            </a:r>
          </a:p>
          <a:p>
            <a:r>
              <a:rPr lang="en-US" sz="1200" kern="1200" baseline="0" dirty="0">
                <a:solidFill>
                  <a:schemeClr val="tx1"/>
                </a:solidFill>
                <a:latin typeface="Arial" charset="0"/>
                <a:ea typeface="ＭＳ Ｐゴシック" pitchFamily="-107" charset="-128"/>
                <a:cs typeface="ＭＳ Ｐゴシック" pitchFamily="-107" charset="-128"/>
              </a:rPr>
              <a:t>statements apply: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The receiver is assured that the message has not been altered. If an attacker</a:t>
            </a:r>
          </a:p>
          <a:p>
            <a:r>
              <a:rPr lang="en-US" sz="1200" kern="1200" baseline="0" dirty="0">
                <a:solidFill>
                  <a:schemeClr val="tx1"/>
                </a:solidFill>
                <a:latin typeface="Arial" charset="0"/>
                <a:ea typeface="ＭＳ Ｐゴシック" pitchFamily="-107" charset="-128"/>
                <a:cs typeface="ＭＳ Ｐゴシック" pitchFamily="-107" charset="-128"/>
              </a:rPr>
              <a:t>alters the message but does not alter the code, then the receiver’s calculation</a:t>
            </a:r>
          </a:p>
          <a:p>
            <a:r>
              <a:rPr lang="en-US" sz="1200" kern="1200" baseline="0" dirty="0">
                <a:solidFill>
                  <a:schemeClr val="tx1"/>
                </a:solidFill>
                <a:latin typeface="Arial" charset="0"/>
                <a:ea typeface="ＭＳ Ｐゴシック" pitchFamily="-107" charset="-128"/>
                <a:cs typeface="ＭＳ Ｐゴシック" pitchFamily="-107" charset="-128"/>
              </a:rPr>
              <a:t>of the code will differ from the received code. Because the attacker is assumed</a:t>
            </a:r>
          </a:p>
          <a:p>
            <a:r>
              <a:rPr lang="en-US" sz="1200" kern="1200" baseline="0" dirty="0">
                <a:solidFill>
                  <a:schemeClr val="tx1"/>
                </a:solidFill>
                <a:latin typeface="Arial" charset="0"/>
                <a:ea typeface="ＭＳ Ｐゴシック" pitchFamily="-107" charset="-128"/>
                <a:cs typeface="ＭＳ Ｐゴシック" pitchFamily="-107" charset="-128"/>
              </a:rPr>
              <a:t>not to know the secret key, the attacker cannot alter the code to correspond to</a:t>
            </a:r>
          </a:p>
          <a:p>
            <a:r>
              <a:rPr lang="en-US" sz="1200" kern="1200" baseline="0" dirty="0">
                <a:solidFill>
                  <a:schemeClr val="tx1"/>
                </a:solidFill>
                <a:latin typeface="Arial" charset="0"/>
                <a:ea typeface="ＭＳ Ｐゴシック" pitchFamily="-107" charset="-128"/>
                <a:cs typeface="ＭＳ Ｐゴシック" pitchFamily="-107" charset="-128"/>
              </a:rPr>
              <a:t>the alterations in the message.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The receiver is assured that the message is from the alleged sender. Because</a:t>
            </a:r>
          </a:p>
          <a:p>
            <a:r>
              <a:rPr lang="en-US" sz="1200" kern="1200" baseline="0" dirty="0">
                <a:solidFill>
                  <a:schemeClr val="tx1"/>
                </a:solidFill>
                <a:latin typeface="Arial" charset="0"/>
                <a:ea typeface="ＭＳ Ｐゴシック" pitchFamily="-107" charset="-128"/>
                <a:cs typeface="ＭＳ Ｐゴシック" pitchFamily="-107" charset="-128"/>
              </a:rPr>
              <a:t>no one else knows the secret key, no one else could prepare a message with a</a:t>
            </a:r>
          </a:p>
          <a:p>
            <a:r>
              <a:rPr lang="en-US" sz="1200" kern="1200" baseline="0" dirty="0">
                <a:solidFill>
                  <a:schemeClr val="tx1"/>
                </a:solidFill>
                <a:latin typeface="Arial" charset="0"/>
                <a:ea typeface="ＭＳ Ｐゴシック" pitchFamily="-107" charset="-128"/>
                <a:cs typeface="ＭＳ Ｐゴシック" pitchFamily="-107" charset="-128"/>
              </a:rPr>
              <a:t>proper code.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3.  </a:t>
            </a:r>
            <a:r>
              <a:rPr lang="en-US" sz="1200" b="1" kern="1200" baseline="0" dirty="0">
                <a:solidFill>
                  <a:schemeClr val="tx1"/>
                </a:solidFill>
                <a:latin typeface="Arial" charset="0"/>
                <a:ea typeface="ＭＳ Ｐゴシック" pitchFamily="-107" charset="-128"/>
                <a:cs typeface="ＭＳ Ｐゴシック" pitchFamily="-107" charset="-128"/>
              </a:rPr>
              <a:t>If the message includes a sequence number (such as is used with HDLC and</a:t>
            </a:r>
          </a:p>
          <a:p>
            <a:r>
              <a:rPr lang="en-US" sz="1200" b="1" kern="1200" baseline="0" dirty="0">
                <a:solidFill>
                  <a:schemeClr val="tx1"/>
                </a:solidFill>
                <a:latin typeface="Arial" charset="0"/>
                <a:ea typeface="ＭＳ Ｐゴシック" pitchFamily="-107" charset="-128"/>
                <a:cs typeface="ＭＳ Ｐゴシック" pitchFamily="-107" charset="-128"/>
              </a:rPr>
              <a:t>TCP), then the receiver can be assured of the proper sequence</a:t>
            </a:r>
            <a:r>
              <a:rPr lang="en-US" sz="1200" kern="1200" baseline="0" dirty="0">
                <a:solidFill>
                  <a:schemeClr val="tx1"/>
                </a:solidFill>
                <a:latin typeface="Arial" charset="0"/>
                <a:ea typeface="ＭＳ Ｐゴシック" pitchFamily="-107" charset="-128"/>
                <a:cs typeface="ＭＳ Ｐゴシック" pitchFamily="-107" charset="-128"/>
              </a:rPr>
              <a:t>, because an</a:t>
            </a:r>
          </a:p>
          <a:p>
            <a:r>
              <a:rPr lang="en-US" sz="1200" kern="1200" baseline="0" dirty="0">
                <a:solidFill>
                  <a:schemeClr val="tx1"/>
                </a:solidFill>
                <a:latin typeface="Arial" charset="0"/>
                <a:ea typeface="ＭＳ Ｐゴシック" pitchFamily="-107" charset="-128"/>
                <a:cs typeface="ＭＳ Ｐゴシック" pitchFamily="-107" charset="-128"/>
              </a:rPr>
              <a:t>attacker cannot successfully alter the sequence number.</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number of algorithms could be used to generate the code. The NIST specification,</a:t>
            </a:r>
          </a:p>
          <a:p>
            <a:r>
              <a:rPr lang="en-US" sz="1200" kern="1200" baseline="0" dirty="0">
                <a:solidFill>
                  <a:schemeClr val="tx1"/>
                </a:solidFill>
                <a:latin typeface="Arial" charset="0"/>
                <a:ea typeface="ＭＳ Ｐゴシック" pitchFamily="-107" charset="-128"/>
                <a:cs typeface="ＭＳ Ｐゴシック" pitchFamily="-107" charset="-128"/>
              </a:rPr>
              <a:t>FIPS PUB 113, recommends the use of DES. DES is used to generate an</a:t>
            </a:r>
          </a:p>
          <a:p>
            <a:r>
              <a:rPr lang="en-US" sz="1200" kern="1200" baseline="0" dirty="0">
                <a:solidFill>
                  <a:schemeClr val="tx1"/>
                </a:solidFill>
                <a:latin typeface="Arial" charset="0"/>
                <a:ea typeface="ＭＳ Ｐゴシック" pitchFamily="-107" charset="-128"/>
                <a:cs typeface="ＭＳ Ｐゴシック" pitchFamily="-107" charset="-128"/>
              </a:rPr>
              <a:t>encrypted version of the message, and the last number of bits of ciphertext are used</a:t>
            </a:r>
          </a:p>
          <a:p>
            <a:r>
              <a:rPr lang="en-US" sz="1200" kern="1200" baseline="0" dirty="0">
                <a:solidFill>
                  <a:schemeClr val="tx1"/>
                </a:solidFill>
                <a:latin typeface="Arial" charset="0"/>
                <a:ea typeface="ＭＳ Ｐゴシック" pitchFamily="-107" charset="-128"/>
                <a:cs typeface="ＭＳ Ｐゴシック" pitchFamily="-107" charset="-128"/>
              </a:rPr>
              <a:t>as the code. A 16- or 32-bit code is typical.</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process just described is similar to encryption. One difference is that the</a:t>
            </a:r>
          </a:p>
          <a:p>
            <a:r>
              <a:rPr lang="en-US" sz="1200" kern="1200" baseline="0" dirty="0">
                <a:solidFill>
                  <a:schemeClr val="tx1"/>
                </a:solidFill>
                <a:latin typeface="Arial" charset="0"/>
                <a:ea typeface="ＭＳ Ｐゴシック" pitchFamily="-107" charset="-128"/>
                <a:cs typeface="ＭＳ Ｐゴシック" pitchFamily="-107" charset="-128"/>
              </a:rPr>
              <a:t>authentication algorithm need not be reversible, as it must for decryption. Because</a:t>
            </a:r>
          </a:p>
          <a:p>
            <a:r>
              <a:rPr lang="en-US" sz="1200" kern="1200" baseline="0" dirty="0">
                <a:solidFill>
                  <a:schemeClr val="tx1"/>
                </a:solidFill>
                <a:latin typeface="Arial" charset="0"/>
                <a:ea typeface="ＭＳ Ｐゴシック" pitchFamily="-107" charset="-128"/>
                <a:cs typeface="ＭＳ Ｐゴシック" pitchFamily="-107" charset="-128"/>
              </a:rPr>
              <a:t>of the mathematical properties of the authentication function, it is less vulnerable to</a:t>
            </a:r>
          </a:p>
          <a:p>
            <a:r>
              <a:rPr lang="en-US" sz="1200" kern="1200" baseline="0" dirty="0">
                <a:solidFill>
                  <a:schemeClr val="tx1"/>
                </a:solidFill>
                <a:latin typeface="Arial" charset="0"/>
                <a:ea typeface="ＭＳ Ｐゴシック" pitchFamily="-107" charset="-128"/>
                <a:cs typeface="ＭＳ Ｐゴシック" pitchFamily="-107" charset="-128"/>
              </a:rPr>
              <a:t>being broken than encryption.</a:t>
            </a:r>
            <a:endParaRPr lang="en-US" b="0"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75</a:t>
            </a:fld>
            <a:endParaRPr lang="en-AU" dirty="0"/>
          </a:p>
        </p:txBody>
      </p:sp>
    </p:spTree>
    <p:extLst>
      <p:ext uri="{BB962C8B-B14F-4D97-AF65-F5344CB8AC3E}">
        <p14:creationId xmlns:p14="http://schemas.microsoft.com/office/powerpoint/2010/main" val="2895331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36254D3-182C-614E-9F23-933681AC9795}" type="slidenum">
              <a:rPr lang="en-AU">
                <a:latin typeface="Arial" pitchFamily="-84" charset="0"/>
              </a:rPr>
              <a:pPr/>
              <a:t>76</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An alternative to the message authentication code is</a:t>
            </a:r>
          </a:p>
          <a:p>
            <a:r>
              <a:rPr lang="en-US" sz="1200" kern="1200" baseline="0" dirty="0">
                <a:solidFill>
                  <a:schemeClr val="tx1"/>
                </a:solidFill>
                <a:latin typeface="Arial" charset="0"/>
                <a:ea typeface="ＭＳ Ｐゴシック" pitchFamily="-107" charset="-128"/>
                <a:cs typeface="ＭＳ Ｐゴシック" pitchFamily="-107" charset="-128"/>
              </a:rPr>
              <a:t>the one-way hash function. As with the message authentication code, a hash function</a:t>
            </a:r>
          </a:p>
          <a:p>
            <a:r>
              <a:rPr lang="en-US" sz="1200" kern="1200" baseline="0" dirty="0">
                <a:solidFill>
                  <a:schemeClr val="tx1"/>
                </a:solidFill>
                <a:latin typeface="Arial" charset="0"/>
                <a:ea typeface="ＭＳ Ｐゴシック" pitchFamily="-107" charset="-128"/>
                <a:cs typeface="ＭＳ Ｐゴシック" pitchFamily="-107" charset="-128"/>
              </a:rPr>
              <a:t>accepts a variable-size message M  as input and produces a fixed-size message</a:t>
            </a:r>
          </a:p>
          <a:p>
            <a:r>
              <a:rPr lang="en-US" sz="1200" kern="1200" baseline="0" dirty="0">
                <a:solidFill>
                  <a:schemeClr val="tx1"/>
                </a:solidFill>
                <a:latin typeface="Arial" charset="0"/>
                <a:ea typeface="ＭＳ Ｐゴシック" pitchFamily="-107" charset="-128"/>
                <a:cs typeface="ＭＳ Ｐゴシック" pitchFamily="-107" charset="-128"/>
              </a:rPr>
              <a:t>digest H(M ) as output. Unlike the MAC, a hash function does not take a secret key</a:t>
            </a:r>
          </a:p>
          <a:p>
            <a:r>
              <a:rPr lang="en-US" sz="1200" kern="1200" baseline="0" dirty="0">
                <a:solidFill>
                  <a:schemeClr val="tx1"/>
                </a:solidFill>
                <a:latin typeface="Arial" charset="0"/>
                <a:ea typeface="ＭＳ Ｐゴシック" pitchFamily="-107" charset="-128"/>
                <a:cs typeface="ＭＳ Ｐゴシック" pitchFamily="-107" charset="-128"/>
              </a:rPr>
              <a:t>as input. To authenticate a message, the message digest is sent with the message in</a:t>
            </a:r>
          </a:p>
          <a:p>
            <a:r>
              <a:rPr lang="en-US" sz="1200" kern="1200" baseline="0" dirty="0">
                <a:solidFill>
                  <a:schemeClr val="tx1"/>
                </a:solidFill>
                <a:latin typeface="Arial" charset="0"/>
                <a:ea typeface="ＭＳ Ｐゴシック" pitchFamily="-107" charset="-128"/>
                <a:cs typeface="ＭＳ Ｐゴシック" pitchFamily="-107" charset="-128"/>
              </a:rPr>
              <a:t>such a way that the message digest is authentic.</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361254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charset="0"/>
                <a:ea typeface="ＭＳ Ｐゴシック" pitchFamily="-107" charset="-128"/>
                <a:cs typeface="ＭＳ Ｐゴシック" pitchFamily="-107" charset="-128"/>
              </a:rPr>
              <a:t> Figure 3.2 illustrates three ways in which the message can be authenticated.</a:t>
            </a:r>
          </a:p>
          <a:p>
            <a:r>
              <a:rPr lang="en-US" sz="1200" kern="1200" baseline="0" dirty="0">
                <a:solidFill>
                  <a:schemeClr val="tx1"/>
                </a:solidFill>
                <a:latin typeface="Arial" charset="0"/>
                <a:ea typeface="ＭＳ Ｐゴシック" pitchFamily="-107" charset="-128"/>
                <a:cs typeface="ＭＳ Ｐゴシック" pitchFamily="-107" charset="-128"/>
              </a:rPr>
              <a:t>The message digest can be encrypted using conventional encryption (part a); if</a:t>
            </a:r>
          </a:p>
          <a:p>
            <a:r>
              <a:rPr lang="en-US" sz="1200" kern="1200" baseline="0" dirty="0">
                <a:solidFill>
                  <a:schemeClr val="tx1"/>
                </a:solidFill>
                <a:latin typeface="Arial" charset="0"/>
                <a:ea typeface="ＭＳ Ｐゴシック" pitchFamily="-107" charset="-128"/>
                <a:cs typeface="ＭＳ Ｐゴシック" pitchFamily="-107" charset="-128"/>
              </a:rPr>
              <a:t>it is assumed that only the sender and receiver share the encryption key, then</a:t>
            </a:r>
          </a:p>
          <a:p>
            <a:r>
              <a:rPr lang="en-US" sz="1200" kern="1200" baseline="0" dirty="0">
                <a:solidFill>
                  <a:schemeClr val="tx1"/>
                </a:solidFill>
                <a:latin typeface="Arial" charset="0"/>
                <a:ea typeface="ＭＳ Ｐゴシック" pitchFamily="-107" charset="-128"/>
                <a:cs typeface="ＭＳ Ｐゴシック" pitchFamily="-107" charset="-128"/>
              </a:rPr>
              <a:t>authenticity is assured. The message digest can be encrypted using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(part b); this is explained in Section 3.5. The public-key approach</a:t>
            </a:r>
          </a:p>
          <a:p>
            <a:r>
              <a:rPr lang="en-US" sz="1200" kern="1200" baseline="0" dirty="0">
                <a:solidFill>
                  <a:schemeClr val="tx1"/>
                </a:solidFill>
                <a:latin typeface="Arial" charset="0"/>
                <a:ea typeface="ＭＳ Ｐゴシック" pitchFamily="-107" charset="-128"/>
                <a:cs typeface="ＭＳ Ｐゴシック" pitchFamily="-107" charset="-128"/>
              </a:rPr>
              <a:t>has two advantages: (1) It provides a digital signature as well as message</a:t>
            </a:r>
          </a:p>
          <a:p>
            <a:r>
              <a:rPr lang="en-US" sz="1200" kern="1200" baseline="0" dirty="0">
                <a:solidFill>
                  <a:schemeClr val="tx1"/>
                </a:solidFill>
                <a:latin typeface="Arial" charset="0"/>
                <a:ea typeface="ＭＳ Ｐゴシック" pitchFamily="-107" charset="-128"/>
                <a:cs typeface="ＭＳ Ｐゴシック" pitchFamily="-107" charset="-128"/>
              </a:rPr>
              <a:t>authentication. (2) It does not require the distribution of keys to communicating</a:t>
            </a:r>
          </a:p>
          <a:p>
            <a:r>
              <a:rPr lang="en-US" sz="1200" kern="1200" baseline="0" dirty="0">
                <a:solidFill>
                  <a:schemeClr val="tx1"/>
                </a:solidFill>
                <a:latin typeface="Arial" charset="0"/>
                <a:ea typeface="ＭＳ Ｐゴシック" pitchFamily="-107" charset="-128"/>
                <a:cs typeface="ＭＳ Ｐゴシック" pitchFamily="-107" charset="-128"/>
              </a:rPr>
              <a:t>parties.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These two approaches also have an advantage over approaches that encrypt</a:t>
            </a:r>
          </a:p>
          <a:p>
            <a:r>
              <a:rPr lang="en-US" sz="1200" kern="1200" baseline="0" dirty="0">
                <a:solidFill>
                  <a:schemeClr val="tx1"/>
                </a:solidFill>
                <a:latin typeface="Arial" charset="0"/>
                <a:ea typeface="ＭＳ Ｐゴシック" pitchFamily="-107" charset="-128"/>
                <a:cs typeface="ＭＳ Ｐゴシック" pitchFamily="-107" charset="-128"/>
              </a:rPr>
              <a:t>the entire message in that less computation is required. Nevertheless, there has</a:t>
            </a:r>
          </a:p>
          <a:p>
            <a:r>
              <a:rPr lang="en-US" sz="1200" kern="1200" baseline="0" dirty="0">
                <a:solidFill>
                  <a:schemeClr val="tx1"/>
                </a:solidFill>
                <a:latin typeface="Arial" charset="0"/>
                <a:ea typeface="ＭＳ Ｐゴシック" pitchFamily="-107" charset="-128"/>
                <a:cs typeface="ＭＳ Ｐゴシック" pitchFamily="-107" charset="-128"/>
              </a:rPr>
              <a:t>been interest in developing a technique that avoids encryption altogether.</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Figure 3.2c shows a technique that uses a hash function but no encryption for</a:t>
            </a:r>
          </a:p>
          <a:p>
            <a:r>
              <a:rPr lang="en-US" sz="1200" kern="1200" baseline="0" dirty="0">
                <a:solidFill>
                  <a:schemeClr val="tx1"/>
                </a:solidFill>
                <a:latin typeface="Arial" charset="0"/>
                <a:ea typeface="ＭＳ Ｐゴシック" pitchFamily="-107" charset="-128"/>
                <a:cs typeface="ＭＳ Ｐゴシック" pitchFamily="-107" charset="-128"/>
              </a:rPr>
              <a:t>message authentication. Because the secret value itself is</a:t>
            </a:r>
          </a:p>
          <a:p>
            <a:r>
              <a:rPr lang="en-US" sz="1200" kern="1200" baseline="0" dirty="0">
                <a:solidFill>
                  <a:schemeClr val="tx1"/>
                </a:solidFill>
                <a:latin typeface="Arial" charset="0"/>
                <a:ea typeface="ＭＳ Ｐゴシック" pitchFamily="-107" charset="-128"/>
                <a:cs typeface="ＭＳ Ｐゴシック" pitchFamily="-107" charset="-128"/>
              </a:rPr>
              <a:t>not sent, it is not possible for an attacker to modify an intercepted message. As long</a:t>
            </a:r>
          </a:p>
          <a:p>
            <a:r>
              <a:rPr lang="en-US" sz="1200" kern="1200" baseline="0" dirty="0">
                <a:solidFill>
                  <a:schemeClr val="tx1"/>
                </a:solidFill>
                <a:latin typeface="Arial" charset="0"/>
                <a:ea typeface="ＭＳ Ｐゴシック" pitchFamily="-107" charset="-128"/>
                <a:cs typeface="ＭＳ Ｐゴシック" pitchFamily="-107" charset="-128"/>
              </a:rPr>
              <a:t>as the secret value remains secret, it is also not possible for an attacker to generate</a:t>
            </a:r>
          </a:p>
          <a:p>
            <a:r>
              <a:rPr lang="en-US" sz="1200" kern="1200" baseline="0" dirty="0">
                <a:solidFill>
                  <a:schemeClr val="tx1"/>
                </a:solidFill>
                <a:latin typeface="Arial" charset="0"/>
                <a:ea typeface="ＭＳ Ｐゴシック" pitchFamily="-107" charset="-128"/>
                <a:cs typeface="ＭＳ Ｐゴシック" pitchFamily="-107" charset="-128"/>
              </a:rPr>
              <a:t>a false message.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A variation on the third technique, called HMAC, is the one adopted for</a:t>
            </a:r>
          </a:p>
          <a:p>
            <a:r>
              <a:rPr lang="en-US" sz="1200" kern="1200" baseline="0" dirty="0">
                <a:solidFill>
                  <a:schemeClr val="tx1"/>
                </a:solidFill>
                <a:latin typeface="Arial" charset="0"/>
                <a:ea typeface="ＭＳ Ｐゴシック" pitchFamily="-107" charset="-128"/>
                <a:cs typeface="ＭＳ Ｐゴシック" pitchFamily="-107" charset="-128"/>
              </a:rPr>
              <a:t>IP security (described in Chapter 9); it also has been specified for SNMPv3</a:t>
            </a:r>
          </a:p>
          <a:p>
            <a:r>
              <a:rPr lang="en-US" sz="1200" kern="1200" baseline="0" dirty="0">
                <a:solidFill>
                  <a:schemeClr val="tx1"/>
                </a:solidFill>
                <a:latin typeface="Arial" charset="0"/>
                <a:ea typeface="ＭＳ Ｐゴシック" pitchFamily="-107" charset="-128"/>
                <a:cs typeface="ＭＳ Ｐゴシック" pitchFamily="-107" charset="-128"/>
              </a:rPr>
              <a:t>(Chapter 13).</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77</a:t>
            </a:fld>
            <a:endParaRPr lang="en-AU" dirty="0"/>
          </a:p>
        </p:txBody>
      </p:sp>
    </p:spTree>
    <p:extLst>
      <p:ext uri="{BB962C8B-B14F-4D97-AF65-F5344CB8AC3E}">
        <p14:creationId xmlns:p14="http://schemas.microsoft.com/office/powerpoint/2010/main" val="1384077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a:ln/>
        </p:spPr>
      </p:sp>
      <p:sp>
        <p:nvSpPr>
          <p:cNvPr id="23555" name="Notes Placeholder 2"/>
          <p:cNvSpPr>
            <a:spLocks noGrp="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The purpose of a hash function is to produce a “fingerprint” of a file, message, or</a:t>
            </a:r>
          </a:p>
          <a:p>
            <a:r>
              <a:rPr lang="en-US" sz="1200" b="0" kern="1200" baseline="0" dirty="0">
                <a:solidFill>
                  <a:schemeClr val="tx1"/>
                </a:solidFill>
                <a:latin typeface="Arial" charset="0"/>
                <a:ea typeface="ＭＳ Ｐゴシック" pitchFamily="-107" charset="-128"/>
                <a:cs typeface="ＭＳ Ｐゴシック" pitchFamily="-107" charset="-128"/>
              </a:rPr>
              <a:t>other block of data. To be useful for message authentication, a hash function H</a:t>
            </a:r>
          </a:p>
          <a:p>
            <a:r>
              <a:rPr lang="en-US" sz="1200" b="0" kern="1200" baseline="0" dirty="0">
                <a:solidFill>
                  <a:schemeClr val="tx1"/>
                </a:solidFill>
                <a:latin typeface="Arial" charset="0"/>
                <a:ea typeface="ＭＳ Ｐゴシック" pitchFamily="-107" charset="-128"/>
                <a:cs typeface="ＭＳ Ｐゴシック" pitchFamily="-107" charset="-128"/>
              </a:rPr>
              <a:t>must have the following properties:</a:t>
            </a:r>
          </a:p>
          <a:p>
            <a:r>
              <a:rPr lang="en-US" sz="1200" b="0" kern="1200" baseline="0" dirty="0">
                <a:solidFill>
                  <a:schemeClr val="tx1"/>
                </a:solidFill>
                <a:latin typeface="Arial" charset="0"/>
                <a:ea typeface="ＭＳ Ｐゴシック" pitchFamily="-107" charset="-128"/>
                <a:cs typeface="ＭＳ Ｐゴシック" pitchFamily="-107" charset="-128"/>
              </a:rPr>
              <a:t>1.  H can be applied to a block of data of any size.</a:t>
            </a:r>
          </a:p>
          <a:p>
            <a:r>
              <a:rPr lang="en-US" sz="1200" b="0" kern="1200" baseline="0" dirty="0">
                <a:solidFill>
                  <a:schemeClr val="tx1"/>
                </a:solidFill>
                <a:latin typeface="Arial" charset="0"/>
                <a:ea typeface="ＭＳ Ｐゴシック" pitchFamily="-107" charset="-128"/>
                <a:cs typeface="ＭＳ Ｐゴシック" pitchFamily="-107" charset="-128"/>
              </a:rPr>
              <a:t>2.  H produces a fixed-length output.</a:t>
            </a:r>
          </a:p>
          <a:p>
            <a:r>
              <a:rPr lang="en-US" sz="1200" b="0" kern="1200" baseline="0" dirty="0">
                <a:solidFill>
                  <a:schemeClr val="tx1"/>
                </a:solidFill>
                <a:latin typeface="Arial" charset="0"/>
                <a:ea typeface="ＭＳ Ｐゴシック" pitchFamily="-107" charset="-128"/>
                <a:cs typeface="ＭＳ Ｐゴシック" pitchFamily="-107" charset="-128"/>
              </a:rPr>
              <a:t>3.  H(x ) is relatively easy to compute for any given x , making both hardware and</a:t>
            </a:r>
          </a:p>
          <a:p>
            <a:r>
              <a:rPr lang="en-US" sz="1200" b="0" kern="1200" baseline="0" dirty="0">
                <a:solidFill>
                  <a:schemeClr val="tx1"/>
                </a:solidFill>
                <a:latin typeface="Arial" charset="0"/>
                <a:ea typeface="ＭＳ Ｐゴシック" pitchFamily="-107" charset="-128"/>
                <a:cs typeface="ＭＳ Ｐゴシック" pitchFamily="-107" charset="-128"/>
              </a:rPr>
              <a:t>software implementations practical.</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4.  For any given code h , it is computationally infeasible to find x  such that</a:t>
            </a:r>
          </a:p>
          <a:p>
            <a:r>
              <a:rPr lang="en-US" sz="1200" b="0" kern="1200" baseline="0" dirty="0">
                <a:solidFill>
                  <a:schemeClr val="tx1"/>
                </a:solidFill>
                <a:latin typeface="Arial" charset="0"/>
                <a:ea typeface="ＭＳ Ｐゴシック" pitchFamily="-107" charset="-128"/>
                <a:cs typeface="ＭＳ Ｐゴシック" pitchFamily="-107" charset="-128"/>
              </a:rPr>
              <a:t>H(x ) = h.  A hash function with this property is referred to as one-way  or</a:t>
            </a:r>
          </a:p>
          <a:p>
            <a:r>
              <a:rPr lang="en-US" sz="1200" b="0" kern="1200" baseline="0" dirty="0">
                <a:solidFill>
                  <a:schemeClr val="tx1"/>
                </a:solidFill>
                <a:latin typeface="Arial" charset="0"/>
                <a:ea typeface="ＭＳ Ｐゴシック" pitchFamily="-107" charset="-128"/>
                <a:cs typeface="ＭＳ Ｐゴシック" pitchFamily="-107" charset="-128"/>
              </a:rPr>
              <a:t>preimage resistant .</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5. For any given block x, it is computationally infeasible to find y  x with</a:t>
            </a:r>
          </a:p>
          <a:p>
            <a:r>
              <a:rPr lang="en-US" sz="1200" b="0" kern="1200" baseline="0" dirty="0">
                <a:solidFill>
                  <a:schemeClr val="tx1"/>
                </a:solidFill>
                <a:latin typeface="Arial" charset="0"/>
                <a:ea typeface="ＭＳ Ｐゴシック" pitchFamily="-107" charset="-128"/>
                <a:cs typeface="ＭＳ Ｐゴシック" pitchFamily="-107" charset="-128"/>
              </a:rPr>
              <a:t>H(y) = H(x). A hash function with this property is referred to as  second preimage</a:t>
            </a:r>
          </a:p>
          <a:p>
            <a:r>
              <a:rPr lang="en-US" sz="1200" b="0" kern="1200" baseline="0" dirty="0">
                <a:solidFill>
                  <a:schemeClr val="tx1"/>
                </a:solidFill>
                <a:latin typeface="Arial" charset="0"/>
                <a:ea typeface="ＭＳ Ｐゴシック" pitchFamily="-107" charset="-128"/>
                <a:cs typeface="ＭＳ Ｐゴシック" pitchFamily="-107" charset="-128"/>
              </a:rPr>
              <a:t>resistant. This is sometimes referred to as  weak collision resistant.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6. It is computationally infeasible to find any pair (x, y) such that H(x) = H(y).</a:t>
            </a:r>
          </a:p>
          <a:p>
            <a:r>
              <a:rPr lang="en-US" sz="1200" b="0" kern="1200" baseline="0" dirty="0">
                <a:solidFill>
                  <a:schemeClr val="tx1"/>
                </a:solidFill>
                <a:latin typeface="Arial" charset="0"/>
                <a:ea typeface="ＭＳ Ｐゴシック" pitchFamily="-107" charset="-128"/>
                <a:cs typeface="ＭＳ Ｐゴシック" pitchFamily="-107" charset="-128"/>
              </a:rPr>
              <a:t>A hash function with this property is referred to as  collision resistant. This is</a:t>
            </a:r>
          </a:p>
          <a:p>
            <a:r>
              <a:rPr lang="en-US" sz="1200" b="0" kern="1200" baseline="0" dirty="0">
                <a:solidFill>
                  <a:schemeClr val="tx1"/>
                </a:solidFill>
                <a:latin typeface="Arial" charset="0"/>
                <a:ea typeface="ＭＳ Ｐゴシック" pitchFamily="-107" charset="-128"/>
                <a:cs typeface="ＭＳ Ｐゴシック" pitchFamily="-107" charset="-128"/>
              </a:rPr>
              <a:t>sometimes referred to as  strong collision resistant.</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A hash function that satisfies the first five properties in the preceding list is</a:t>
            </a:r>
          </a:p>
          <a:p>
            <a:r>
              <a:rPr lang="en-US" sz="1200" kern="1200" baseline="0" dirty="0">
                <a:solidFill>
                  <a:schemeClr val="tx1"/>
                </a:solidFill>
                <a:latin typeface="Arial" charset="0"/>
                <a:ea typeface="ＭＳ Ｐゴシック" pitchFamily="-107" charset="-128"/>
                <a:cs typeface="ＭＳ Ｐゴシック" pitchFamily="-107" charset="-128"/>
              </a:rPr>
              <a:t>referred to as a weak hash function. If the sixth property is also satisfied, then it is</a:t>
            </a:r>
          </a:p>
          <a:p>
            <a:r>
              <a:rPr lang="en-US" sz="1200" kern="1200" baseline="0" dirty="0">
                <a:solidFill>
                  <a:schemeClr val="tx1"/>
                </a:solidFill>
                <a:latin typeface="Arial" charset="0"/>
                <a:ea typeface="ＭＳ Ｐゴシック" pitchFamily="-107" charset="-128"/>
                <a:cs typeface="ＭＳ Ｐゴシック" pitchFamily="-107" charset="-128"/>
              </a:rPr>
              <a:t>referred to as a strong hash function. The sixth property, collision resistant, protects</a:t>
            </a:r>
          </a:p>
          <a:p>
            <a:r>
              <a:rPr lang="en-US" sz="1200" kern="1200" baseline="0" dirty="0">
                <a:solidFill>
                  <a:schemeClr val="tx1"/>
                </a:solidFill>
                <a:latin typeface="Arial" charset="0"/>
                <a:ea typeface="ＭＳ Ｐゴシック" pitchFamily="-107" charset="-128"/>
                <a:cs typeface="ＭＳ Ｐゴシック" pitchFamily="-107" charset="-128"/>
              </a:rPr>
              <a:t>against a sophisticated class of attack known as the birthday attack.</a:t>
            </a:r>
            <a:endParaRPr lang="en-US" b="0" dirty="0">
              <a:latin typeface="Arial" pitchFamily="-84" charset="0"/>
              <a:ea typeface="ＭＳ Ｐゴシック" pitchFamily="-84" charset="-128"/>
              <a:cs typeface="ＭＳ Ｐゴシック" pitchFamily="-84" charset="-128"/>
            </a:endParaRPr>
          </a:p>
        </p:txBody>
      </p:sp>
      <p:sp>
        <p:nvSpPr>
          <p:cNvPr id="23556" name="Slide Number Placeholder 3"/>
          <p:cNvSpPr>
            <a:spLocks noGrp="1"/>
          </p:cNvSpPr>
          <p:nvPr>
            <p:ph type="sldNum" sz="quarter" idx="5"/>
          </p:nvPr>
        </p:nvSpPr>
        <p:spPr>
          <a:noFill/>
        </p:spPr>
        <p:txBody>
          <a:bodyPr/>
          <a:lstStyle/>
          <a:p>
            <a:fld id="{187A90B9-FA0B-0443-A1C0-7C37EB6B245E}" type="slidenum">
              <a:rPr lang="en-AU" smtClean="0">
                <a:latin typeface="Arial" pitchFamily="-84" charset="0"/>
              </a:rPr>
              <a:pPr/>
              <a:t>78</a:t>
            </a:fld>
            <a:endParaRPr lang="en-AU" dirty="0">
              <a:latin typeface="Arial" pitchFamily="-84" charset="0"/>
            </a:endParaRPr>
          </a:p>
        </p:txBody>
      </p:sp>
    </p:spTree>
    <p:extLst>
      <p:ext uri="{BB962C8B-B14F-4D97-AF65-F5344CB8AC3E}">
        <p14:creationId xmlns:p14="http://schemas.microsoft.com/office/powerpoint/2010/main" val="963639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xfrm>
            <a:off x="457200" y="4343400"/>
            <a:ext cx="6019800" cy="4341813"/>
          </a:xfrm>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As with symmetric encryption, there are two approaches to attacking a secure hash</a:t>
            </a:r>
          </a:p>
          <a:p>
            <a:r>
              <a:rPr lang="en-US" sz="1200" kern="1200" baseline="0" dirty="0">
                <a:solidFill>
                  <a:schemeClr val="tx1"/>
                </a:solidFill>
                <a:latin typeface="Arial" charset="0"/>
                <a:ea typeface="ＭＳ Ｐゴシック" pitchFamily="-107" charset="-128"/>
                <a:cs typeface="ＭＳ Ｐゴシック" pitchFamily="-107" charset="-128"/>
              </a:rPr>
              <a:t>function: cryptanalysis and brute-force attack. As with symmetric encryption algorithms,</a:t>
            </a:r>
          </a:p>
          <a:p>
            <a:r>
              <a:rPr lang="en-US" sz="1200" kern="1200" baseline="0" dirty="0">
                <a:solidFill>
                  <a:schemeClr val="tx1"/>
                </a:solidFill>
                <a:latin typeface="Arial" charset="0"/>
                <a:ea typeface="ＭＳ Ｐゴシック" pitchFamily="-107" charset="-128"/>
                <a:cs typeface="ＭＳ Ｐゴシック" pitchFamily="-107" charset="-128"/>
              </a:rPr>
              <a:t>cryptanalysis of a hash function involves exploiting logical weaknesses in the</a:t>
            </a:r>
          </a:p>
          <a:p>
            <a:r>
              <a:rPr lang="en-US" sz="1200" kern="1200" baseline="0" dirty="0">
                <a:solidFill>
                  <a:schemeClr val="tx1"/>
                </a:solidFill>
                <a:latin typeface="Arial" charset="0"/>
                <a:ea typeface="ＭＳ Ｐゴシック" pitchFamily="-107" charset="-128"/>
                <a:cs typeface="ＭＳ Ｐゴシック" pitchFamily="-107" charset="-128"/>
              </a:rPr>
              <a:t>algorithm.</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strength of a hash function against brute-force attacks depends solely on</a:t>
            </a:r>
          </a:p>
          <a:p>
            <a:r>
              <a:rPr lang="en-US" sz="1200" kern="1200" baseline="0" dirty="0">
                <a:solidFill>
                  <a:schemeClr val="tx1"/>
                </a:solidFill>
                <a:latin typeface="Arial" charset="0"/>
                <a:ea typeface="ＭＳ Ｐゴシック" pitchFamily="-107" charset="-128"/>
                <a:cs typeface="ＭＳ Ｐゴシック" pitchFamily="-107" charset="-128"/>
              </a:rPr>
              <a:t>the length of the hash code produced by the algorithm.</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b="0" kern="1200" baseline="0" dirty="0">
                <a:solidFill>
                  <a:schemeClr val="tx1"/>
                </a:solidFill>
                <a:latin typeface="Arial" charset="0"/>
                <a:ea typeface="ＭＳ Ｐゴシック" pitchFamily="-107" charset="-128"/>
                <a:cs typeface="ＭＳ Ｐゴシック" pitchFamily="-107" charset="-128"/>
              </a:rPr>
              <a:t>If collision resistance is required (and this is desirable for a general-purpose</a:t>
            </a:r>
          </a:p>
          <a:p>
            <a:r>
              <a:rPr lang="en-US" sz="1200" b="0" kern="1200" baseline="0" dirty="0">
                <a:solidFill>
                  <a:schemeClr val="tx1"/>
                </a:solidFill>
                <a:latin typeface="Arial" charset="0"/>
                <a:ea typeface="ＭＳ Ｐゴシック" pitchFamily="-107" charset="-128"/>
                <a:cs typeface="ＭＳ Ｐゴシック" pitchFamily="-107" charset="-128"/>
              </a:rPr>
              <a:t>secure hash code), then the value 2</a:t>
            </a:r>
            <a:r>
              <a:rPr lang="en-US" sz="1200" b="0" kern="1200" baseline="30000" dirty="0">
                <a:solidFill>
                  <a:schemeClr val="tx1"/>
                </a:solidFill>
                <a:latin typeface="Arial" charset="0"/>
                <a:ea typeface="ＭＳ Ｐゴシック" pitchFamily="-107" charset="-128"/>
                <a:cs typeface="ＭＳ Ｐゴシック" pitchFamily="-107" charset="-128"/>
              </a:rPr>
              <a:t>n/2  </a:t>
            </a:r>
            <a:r>
              <a:rPr lang="en-US" sz="1200" b="0" kern="1200" baseline="0" dirty="0">
                <a:solidFill>
                  <a:schemeClr val="tx1"/>
                </a:solidFill>
                <a:latin typeface="Arial" charset="0"/>
                <a:ea typeface="ＭＳ Ｐゴシック" pitchFamily="-107" charset="-128"/>
                <a:cs typeface="ＭＳ Ｐゴシック" pitchFamily="-107" charset="-128"/>
              </a:rPr>
              <a:t>determines the strength of the hash code</a:t>
            </a:r>
          </a:p>
          <a:p>
            <a:r>
              <a:rPr lang="en-US" sz="1200" b="0" kern="1200" baseline="0" dirty="0">
                <a:solidFill>
                  <a:schemeClr val="tx1"/>
                </a:solidFill>
                <a:latin typeface="Arial" charset="0"/>
                <a:ea typeface="ＭＳ Ｐゴシック" pitchFamily="-107" charset="-128"/>
                <a:cs typeface="ＭＳ Ｐゴシック" pitchFamily="-107" charset="-128"/>
              </a:rPr>
              <a:t>against brute-force attacks. Van Oorschot and Wiener [VANO94] presented a</a:t>
            </a:r>
          </a:p>
          <a:p>
            <a:r>
              <a:rPr lang="en-US" sz="1200" b="0" kern="1200" baseline="0" dirty="0">
                <a:solidFill>
                  <a:schemeClr val="tx1"/>
                </a:solidFill>
                <a:latin typeface="Arial" charset="0"/>
                <a:ea typeface="ＭＳ Ｐゴシック" pitchFamily="-107" charset="-128"/>
                <a:cs typeface="ＭＳ Ｐゴシック" pitchFamily="-107" charset="-128"/>
              </a:rPr>
              <a:t>design for a $10 million collision search machine for MD5, which has a 128-bit</a:t>
            </a:r>
          </a:p>
          <a:p>
            <a:r>
              <a:rPr lang="en-US" sz="1200" b="0" kern="1200" baseline="0" dirty="0">
                <a:solidFill>
                  <a:schemeClr val="tx1"/>
                </a:solidFill>
                <a:latin typeface="Arial" charset="0"/>
                <a:ea typeface="ＭＳ Ｐゴシック" pitchFamily="-107" charset="-128"/>
                <a:cs typeface="ＭＳ Ｐゴシック" pitchFamily="-107" charset="-128"/>
              </a:rPr>
              <a:t>hash length, that could find a collision in 24 days. Thus, a 128-bit code may be</a:t>
            </a:r>
          </a:p>
          <a:p>
            <a:r>
              <a:rPr lang="en-US" sz="1200" b="0" kern="1200" baseline="0" dirty="0">
                <a:solidFill>
                  <a:schemeClr val="tx1"/>
                </a:solidFill>
                <a:latin typeface="Arial" charset="0"/>
                <a:ea typeface="ＭＳ Ｐゴシック" pitchFamily="-107" charset="-128"/>
                <a:cs typeface="ＭＳ Ｐゴシック" pitchFamily="-107" charset="-128"/>
              </a:rPr>
              <a:t>viewed as inadequate. The next step up, if a hash code is treated as a sequence</a:t>
            </a:r>
          </a:p>
          <a:p>
            <a:r>
              <a:rPr lang="en-US" sz="1200" b="0" kern="1200" baseline="0" dirty="0">
                <a:solidFill>
                  <a:schemeClr val="tx1"/>
                </a:solidFill>
                <a:latin typeface="Arial" charset="0"/>
                <a:ea typeface="ＭＳ Ｐゴシック" pitchFamily="-107" charset="-128"/>
                <a:cs typeface="ＭＳ Ｐゴシック" pitchFamily="-107" charset="-128"/>
              </a:rPr>
              <a:t>of 32 bits, is a 160-bit hash length. With a hash length of 160 bits, the same</a:t>
            </a:r>
          </a:p>
          <a:p>
            <a:r>
              <a:rPr lang="en-US" sz="1200" b="0" kern="1200" baseline="0" dirty="0">
                <a:solidFill>
                  <a:schemeClr val="tx1"/>
                </a:solidFill>
                <a:latin typeface="Arial" charset="0"/>
                <a:ea typeface="ＭＳ Ｐゴシック" pitchFamily="-107" charset="-128"/>
                <a:cs typeface="ＭＳ Ｐゴシック" pitchFamily="-107" charset="-128"/>
              </a:rPr>
              <a:t>search machine would require over four thousand years to find a collision. With</a:t>
            </a:r>
          </a:p>
          <a:p>
            <a:r>
              <a:rPr lang="en-US" sz="1200" b="0" kern="1200" baseline="0" dirty="0">
                <a:solidFill>
                  <a:schemeClr val="tx1"/>
                </a:solidFill>
                <a:latin typeface="Arial" charset="0"/>
                <a:ea typeface="ＭＳ Ｐゴシック" pitchFamily="-107" charset="-128"/>
                <a:cs typeface="ＭＳ Ｐゴシック" pitchFamily="-107" charset="-128"/>
              </a:rPr>
              <a:t>today’s technology, the time would be much shorter, so that 160 bits now</a:t>
            </a:r>
          </a:p>
          <a:p>
            <a:r>
              <a:rPr lang="en-US" sz="1200" b="0" kern="1200" baseline="0" dirty="0">
                <a:solidFill>
                  <a:schemeClr val="tx1"/>
                </a:solidFill>
                <a:latin typeface="Arial" charset="0"/>
                <a:ea typeface="ＭＳ Ｐゴシック" pitchFamily="-107" charset="-128"/>
                <a:cs typeface="ＭＳ Ｐゴシック" pitchFamily="-107" charset="-128"/>
              </a:rPr>
              <a:t>appears suspect.</a:t>
            </a:r>
          </a:p>
          <a:p>
            <a:endParaRPr lang="en-US" b="0" dirty="0">
              <a:latin typeface="Arial" pitchFamily="-84" charset="0"/>
              <a:ea typeface="ＭＳ Ｐゴシック" pitchFamily="-84" charset="-128"/>
              <a:cs typeface="ＭＳ Ｐゴシック" pitchFamily="-84" charset="-128"/>
            </a:endParaRPr>
          </a:p>
        </p:txBody>
      </p:sp>
      <p:sp>
        <p:nvSpPr>
          <p:cNvPr id="27652" name="Slide Number Placeholder 3"/>
          <p:cNvSpPr>
            <a:spLocks noGrp="1"/>
          </p:cNvSpPr>
          <p:nvPr>
            <p:ph type="sldNum" sz="quarter" idx="5"/>
          </p:nvPr>
        </p:nvSpPr>
        <p:spPr>
          <a:noFill/>
        </p:spPr>
        <p:txBody>
          <a:bodyPr/>
          <a:lstStyle/>
          <a:p>
            <a:fld id="{922E4781-D5DF-3048-9147-7BBCDCC498FC}" type="slidenum">
              <a:rPr lang="en-AU" smtClean="0">
                <a:latin typeface="Arial" pitchFamily="-84" charset="0"/>
              </a:rPr>
              <a:pPr/>
              <a:t>79</a:t>
            </a:fld>
            <a:endParaRPr lang="en-AU" dirty="0">
              <a:latin typeface="Arial" pitchFamily="-84" charset="0"/>
            </a:endParaRPr>
          </a:p>
        </p:txBody>
      </p:sp>
    </p:spTree>
    <p:extLst>
      <p:ext uri="{BB962C8B-B14F-4D97-AF65-F5344CB8AC3E}">
        <p14:creationId xmlns:p14="http://schemas.microsoft.com/office/powerpoint/2010/main" val="2139342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en-US" sz="1200" kern="1200" baseline="0" dirty="0">
                <a:solidFill>
                  <a:schemeClr val="tx1"/>
                </a:solidFill>
                <a:latin typeface="Arial" charset="0"/>
                <a:ea typeface="ＭＳ Ｐゴシック" charset="-128"/>
                <a:cs typeface="ＭＳ Ｐゴシック" charset="-128"/>
              </a:rPr>
              <a:t> These </a:t>
            </a:r>
            <a:r>
              <a:rPr lang="en-US" sz="1200" b="0" kern="1200" baseline="0" dirty="0">
                <a:solidFill>
                  <a:schemeClr val="tx1"/>
                </a:solidFill>
                <a:latin typeface="Arial" charset="0"/>
                <a:ea typeface="ＭＳ Ｐゴシック" charset="-128"/>
                <a:cs typeface="ＭＳ Ｐゴシック" charset="-128"/>
              </a:rPr>
              <a:t>three concepts form what is often referred to as the CIA triad . The</a:t>
            </a:r>
          </a:p>
          <a:p>
            <a:r>
              <a:rPr lang="en-US" sz="1200" b="0" kern="1200" baseline="0" dirty="0">
                <a:solidFill>
                  <a:schemeClr val="tx1"/>
                </a:solidFill>
                <a:latin typeface="Arial" charset="0"/>
                <a:ea typeface="ＭＳ Ｐゴシック" charset="-128"/>
                <a:cs typeface="ＭＳ Ｐゴシック" charset="-128"/>
              </a:rPr>
              <a:t>three concepts embody the fundamental security objectives for both data and for</a:t>
            </a:r>
          </a:p>
          <a:p>
            <a:r>
              <a:rPr lang="en-US" sz="1200" b="0" kern="1200" baseline="0" dirty="0">
                <a:solidFill>
                  <a:schemeClr val="tx1"/>
                </a:solidFill>
                <a:latin typeface="Arial" charset="0"/>
                <a:ea typeface="ＭＳ Ｐゴシック" charset="-128"/>
                <a:cs typeface="ＭＳ Ｐゴシック" charset="-128"/>
              </a:rPr>
              <a:t>information and computing services. For example, the NIST Standards for Security</a:t>
            </a:r>
          </a:p>
          <a:p>
            <a:r>
              <a:rPr lang="en-US" sz="1200" b="0" kern="1200" baseline="0" dirty="0">
                <a:solidFill>
                  <a:schemeClr val="tx1"/>
                </a:solidFill>
                <a:latin typeface="Arial" charset="0"/>
                <a:ea typeface="ＭＳ Ｐゴシック" charset="-128"/>
                <a:cs typeface="ＭＳ Ｐゴシック" charset="-128"/>
              </a:rPr>
              <a:t> Categorization of Federal Information and Information Systems (FIPS 199) lists</a:t>
            </a:r>
          </a:p>
          <a:p>
            <a:r>
              <a:rPr lang="en-US" sz="1200" b="0" kern="1200" baseline="0" dirty="0">
                <a:solidFill>
                  <a:schemeClr val="tx1"/>
                </a:solidFill>
                <a:latin typeface="Arial" charset="0"/>
                <a:ea typeface="ＭＳ Ｐゴシック" charset="-128"/>
                <a:cs typeface="ＭＳ Ｐゴシック" charset="-128"/>
              </a:rPr>
              <a:t>confidentiality, integrity, and availability as the three security objectives for information</a:t>
            </a:r>
          </a:p>
          <a:p>
            <a:r>
              <a:rPr lang="en-US" sz="1200" b="0" kern="1200" baseline="0" dirty="0">
                <a:solidFill>
                  <a:schemeClr val="tx1"/>
                </a:solidFill>
                <a:latin typeface="Arial" charset="0"/>
                <a:ea typeface="ＭＳ Ｐゴシック" charset="-128"/>
                <a:cs typeface="ＭＳ Ｐゴシック" charset="-128"/>
              </a:rPr>
              <a:t>and for information systems. FIPS 199 provides a useful characterization</a:t>
            </a:r>
          </a:p>
          <a:p>
            <a:r>
              <a:rPr lang="en-US" sz="1200" b="0" kern="1200" baseline="0" dirty="0">
                <a:solidFill>
                  <a:schemeClr val="tx1"/>
                </a:solidFill>
                <a:latin typeface="Arial" charset="0"/>
                <a:ea typeface="ＭＳ Ｐゴシック" charset="-128"/>
                <a:cs typeface="ＭＳ Ｐゴシック" charset="-128"/>
              </a:rPr>
              <a:t>of these three objectives in terms of requirements and the definition of a loss of</a:t>
            </a:r>
          </a:p>
          <a:p>
            <a:r>
              <a:rPr lang="en-US" sz="1200" b="0" kern="1200" baseline="0" dirty="0">
                <a:solidFill>
                  <a:schemeClr val="tx1"/>
                </a:solidFill>
                <a:latin typeface="Arial" charset="0"/>
                <a:ea typeface="ＭＳ Ｐゴシック" charset="-128"/>
                <a:cs typeface="ＭＳ Ｐゴシック" charset="-128"/>
              </a:rPr>
              <a:t>security in each category.</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Confidentiality: Preserving authorized restrictions on information access</a:t>
            </a:r>
          </a:p>
          <a:p>
            <a:r>
              <a:rPr lang="en-US" sz="1200" kern="1200" baseline="0" dirty="0">
                <a:solidFill>
                  <a:schemeClr val="tx1"/>
                </a:solidFill>
                <a:latin typeface="Arial" charset="0"/>
                <a:ea typeface="ＭＳ Ｐゴシック" charset="-128"/>
                <a:cs typeface="ＭＳ Ｐゴシック" charset="-128"/>
              </a:rPr>
              <a:t>and disclosure, including means for protecting personal privacy and proprietary</a:t>
            </a:r>
          </a:p>
          <a:p>
            <a:r>
              <a:rPr lang="en-US" sz="1200" kern="1200" baseline="0" dirty="0">
                <a:solidFill>
                  <a:schemeClr val="tx1"/>
                </a:solidFill>
                <a:latin typeface="Arial" charset="0"/>
                <a:ea typeface="ＭＳ Ｐゴシック" charset="-128"/>
                <a:cs typeface="ＭＳ Ｐゴシック" charset="-128"/>
              </a:rPr>
              <a:t>information. A loss of confidentiality is the unauthorized disclosure of</a:t>
            </a:r>
          </a:p>
          <a:p>
            <a:r>
              <a:rPr lang="en-US" sz="1200" kern="1200" baseline="0" dirty="0">
                <a:solidFill>
                  <a:schemeClr val="tx1"/>
                </a:solidFill>
                <a:latin typeface="Arial" charset="0"/>
                <a:ea typeface="ＭＳ Ｐゴシック" charset="-128"/>
                <a:cs typeface="ＭＳ Ｐゴシック" charset="-128"/>
              </a:rPr>
              <a:t>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Integrity: Guarding against improper information modification or destruction,</a:t>
            </a:r>
          </a:p>
          <a:p>
            <a:r>
              <a:rPr lang="en-US" sz="1200" kern="1200" baseline="0" dirty="0">
                <a:solidFill>
                  <a:schemeClr val="tx1"/>
                </a:solidFill>
                <a:latin typeface="Arial" charset="0"/>
                <a:ea typeface="ＭＳ Ｐゴシック" charset="-128"/>
                <a:cs typeface="ＭＳ Ｐゴシック" charset="-128"/>
              </a:rPr>
              <a:t>including ensuring information nonrepudiation and authenticity. A loss of</a:t>
            </a:r>
          </a:p>
          <a:p>
            <a:r>
              <a:rPr lang="en-US" sz="1200" kern="1200" baseline="0" dirty="0">
                <a:solidFill>
                  <a:schemeClr val="tx1"/>
                </a:solidFill>
                <a:latin typeface="Arial" charset="0"/>
                <a:ea typeface="ＭＳ Ｐゴシック" charset="-128"/>
                <a:cs typeface="ＭＳ Ｐゴシック" charset="-128"/>
              </a:rPr>
              <a:t>integrity is the unauthorized modification or destruction of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Availability: Ensuring timely and reliable access to and use of information.</a:t>
            </a:r>
          </a:p>
          <a:p>
            <a:r>
              <a:rPr lang="en-US" sz="1200" kern="1200" baseline="0" dirty="0">
                <a:solidFill>
                  <a:schemeClr val="tx1"/>
                </a:solidFill>
                <a:latin typeface="Arial" charset="0"/>
                <a:ea typeface="ＭＳ Ｐゴシック" charset="-128"/>
                <a:cs typeface="ＭＳ Ｐゴシック" charset="-128"/>
              </a:rPr>
              <a:t>A loss of availability is the disruption of access to or use of information or an</a:t>
            </a:r>
          </a:p>
          <a:p>
            <a:r>
              <a:rPr lang="en-US" sz="1200" kern="1200" baseline="0" dirty="0">
                <a:solidFill>
                  <a:schemeClr val="tx1"/>
                </a:solidFill>
                <a:latin typeface="Arial" charset="0"/>
                <a:ea typeface="ＭＳ Ｐゴシック" charset="-128"/>
                <a:cs typeface="ＭＳ Ｐゴシック" charset="-128"/>
              </a:rPr>
              <a:t>information system.</a:t>
            </a:r>
            <a:endParaRPr lang="en-US" b="0" dirty="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8</a:t>
            </a:fld>
            <a:endParaRPr lang="en-AU" dirty="0">
              <a:latin typeface="Arial" pitchFamily="-1"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All hash functions operate using the following general principles. The input (message,</a:t>
            </a:r>
          </a:p>
          <a:p>
            <a:r>
              <a:rPr lang="en-US" sz="1200" b="0" kern="1200" baseline="0" dirty="0">
                <a:solidFill>
                  <a:schemeClr val="tx1"/>
                </a:solidFill>
                <a:latin typeface="Arial" charset="0"/>
                <a:ea typeface="ＭＳ Ｐゴシック" pitchFamily="-107" charset="-128"/>
                <a:cs typeface="ＭＳ Ｐゴシック" pitchFamily="-107" charset="-128"/>
              </a:rPr>
              <a:t>file, etc.) is viewed as a sequence of n -bit blocks. The input is processed one</a:t>
            </a:r>
          </a:p>
          <a:p>
            <a:r>
              <a:rPr lang="en-US" sz="1200" b="0" kern="1200" baseline="0" dirty="0">
                <a:solidFill>
                  <a:schemeClr val="tx1"/>
                </a:solidFill>
                <a:latin typeface="Arial" charset="0"/>
                <a:ea typeface="ＭＳ Ｐゴシック" pitchFamily="-107" charset="-128"/>
                <a:cs typeface="ＭＳ Ｐゴシック" pitchFamily="-107" charset="-128"/>
              </a:rPr>
              <a:t>block at a time in an iterative fashion to produce an n -bit hash function.</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One of the simplest hash functions is the bit-by-bit exclusive-OR (XOR) of</a:t>
            </a:r>
          </a:p>
          <a:p>
            <a:r>
              <a:rPr lang="en-US" sz="1200" kern="1200" baseline="0" dirty="0">
                <a:solidFill>
                  <a:schemeClr val="tx1"/>
                </a:solidFill>
                <a:latin typeface="Arial" charset="0"/>
                <a:ea typeface="ＭＳ Ｐゴシック" pitchFamily="-107" charset="-128"/>
                <a:cs typeface="ＭＳ Ｐゴシック" pitchFamily="-107" charset="-128"/>
              </a:rPr>
              <a:t>every block.</a:t>
            </a:r>
          </a:p>
          <a:p>
            <a:endParaRPr lang="en-US" sz="1200" b="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Figure 3.3 illustrates this operation; it produces a simple parity for each bit</a:t>
            </a:r>
          </a:p>
          <a:p>
            <a:r>
              <a:rPr lang="en-US" sz="1200" kern="1200" baseline="0" dirty="0">
                <a:solidFill>
                  <a:schemeClr val="tx1"/>
                </a:solidFill>
                <a:latin typeface="Arial" charset="0"/>
                <a:ea typeface="ＭＳ Ｐゴシック" pitchFamily="-107" charset="-128"/>
                <a:cs typeface="ＭＳ Ｐゴシック" pitchFamily="-107" charset="-128"/>
              </a:rPr>
              <a:t>position and is known as a longitudinal redundancy check.</a:t>
            </a:r>
            <a:endParaRPr lang="en-US" b="0"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80</a:t>
            </a:fld>
            <a:endParaRPr lang="en-AU" dirty="0"/>
          </a:p>
        </p:txBody>
      </p:sp>
    </p:spTree>
    <p:extLst>
      <p:ext uri="{BB962C8B-B14F-4D97-AF65-F5344CB8AC3E}">
        <p14:creationId xmlns:p14="http://schemas.microsoft.com/office/powerpoint/2010/main" val="13746133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A1A1DB1F-7563-5A47-ADA0-F4B0B1770E26}" type="slidenum">
              <a:rPr lang="en-AU">
                <a:latin typeface="Arial" pitchFamily="-84" charset="0"/>
              </a:rPr>
              <a:pPr/>
              <a:t>81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In recent years, the most widely used hash function has been the Secure Hash</a:t>
            </a:r>
          </a:p>
          <a:p>
            <a:r>
              <a:rPr lang="en-US" sz="1200" kern="1200" baseline="0" dirty="0">
                <a:solidFill>
                  <a:schemeClr val="tx1"/>
                </a:solidFill>
                <a:latin typeface="Arial" charset="0"/>
                <a:ea typeface="ＭＳ Ｐゴシック" pitchFamily="-107" charset="-128"/>
                <a:cs typeface="ＭＳ Ｐゴシック" pitchFamily="-107" charset="-128"/>
              </a:rPr>
              <a:t>Algorithm (SHA). Indeed, because virtually every other widely used hash function</a:t>
            </a:r>
          </a:p>
          <a:p>
            <a:r>
              <a:rPr lang="en-US" sz="1200" kern="1200" baseline="0" dirty="0">
                <a:solidFill>
                  <a:schemeClr val="tx1"/>
                </a:solidFill>
                <a:latin typeface="Arial" charset="0"/>
                <a:ea typeface="ＭＳ Ｐゴシック" pitchFamily="-107" charset="-128"/>
                <a:cs typeface="ＭＳ Ｐゴシック" pitchFamily="-107" charset="-128"/>
              </a:rPr>
              <a:t>had been found to have substantial cryptanalytic weaknesses, SHA was more or</a:t>
            </a:r>
          </a:p>
          <a:p>
            <a:r>
              <a:rPr lang="en-US" sz="1200" kern="1200" baseline="0" dirty="0">
                <a:solidFill>
                  <a:schemeClr val="tx1"/>
                </a:solidFill>
                <a:latin typeface="Arial" charset="0"/>
                <a:ea typeface="ＭＳ Ｐゴシック" pitchFamily="-107" charset="-128"/>
                <a:cs typeface="ＭＳ Ｐゴシック" pitchFamily="-107" charset="-128"/>
              </a:rPr>
              <a:t>less the last remaining standardized hash algorithm by 2005. SHA was developed</a:t>
            </a:r>
          </a:p>
          <a:p>
            <a:r>
              <a:rPr lang="en-US" sz="1200" kern="1200" baseline="0" dirty="0">
                <a:solidFill>
                  <a:schemeClr val="tx1"/>
                </a:solidFill>
                <a:latin typeface="Arial" charset="0"/>
                <a:ea typeface="ＭＳ Ｐゴシック" pitchFamily="-107" charset="-128"/>
                <a:cs typeface="ＭＳ Ｐゴシック" pitchFamily="-107" charset="-128"/>
              </a:rPr>
              <a:t> by the National Institute of Standards and Technology (NIST) and published as a</a:t>
            </a:r>
          </a:p>
          <a:p>
            <a:r>
              <a:rPr lang="en-US" sz="1200" kern="1200" baseline="0" dirty="0">
                <a:solidFill>
                  <a:schemeClr val="tx1"/>
                </a:solidFill>
                <a:latin typeface="Arial" charset="0"/>
                <a:ea typeface="ＭＳ Ｐゴシック" pitchFamily="-107" charset="-128"/>
                <a:cs typeface="ＭＳ Ｐゴシック" pitchFamily="-107" charset="-128"/>
              </a:rPr>
              <a:t>federal information processing standard (FIPS 180) in 1993. When weaknesses were</a:t>
            </a:r>
          </a:p>
          <a:p>
            <a:r>
              <a:rPr lang="en-US" sz="1200" kern="1200" baseline="0" dirty="0">
                <a:solidFill>
                  <a:schemeClr val="tx1"/>
                </a:solidFill>
                <a:latin typeface="Arial" charset="0"/>
                <a:ea typeface="ＭＳ Ｐゴシック" pitchFamily="-107" charset="-128"/>
                <a:cs typeface="ＭＳ Ｐゴシック" pitchFamily="-107" charset="-128"/>
              </a:rPr>
              <a:t>discovered in SHA (now known as SHA-0), a revised version was issued as FIPS</a:t>
            </a:r>
          </a:p>
          <a:p>
            <a:r>
              <a:rPr lang="en-US" sz="1200" kern="1200" baseline="0" dirty="0">
                <a:solidFill>
                  <a:schemeClr val="tx1"/>
                </a:solidFill>
                <a:latin typeface="Arial" charset="0"/>
                <a:ea typeface="ＭＳ Ｐゴシック" pitchFamily="-107" charset="-128"/>
                <a:cs typeface="ＭＳ Ｐゴシック" pitchFamily="-107" charset="-128"/>
              </a:rPr>
              <a:t>180-1 in 1995 and is referred to as SHA-1 . The actual standards document is entitled</a:t>
            </a:r>
          </a:p>
          <a:p>
            <a:r>
              <a:rPr lang="en-US" sz="1200" kern="1200" baseline="0" dirty="0">
                <a:solidFill>
                  <a:schemeClr val="tx1"/>
                </a:solidFill>
                <a:latin typeface="Arial" charset="0"/>
                <a:ea typeface="ＭＳ Ｐゴシック" pitchFamily="-107" charset="-128"/>
                <a:cs typeface="ＭＳ Ｐゴシック" pitchFamily="-107" charset="-128"/>
              </a:rPr>
              <a:t>“Secure Hash Standard.” SHA is based on the hash function MD4, and its design</a:t>
            </a:r>
          </a:p>
          <a:p>
            <a:r>
              <a:rPr lang="en-US" sz="1200" kern="1200" baseline="0" dirty="0">
                <a:solidFill>
                  <a:schemeClr val="tx1"/>
                </a:solidFill>
                <a:latin typeface="Arial" charset="0"/>
                <a:ea typeface="ＭＳ Ｐゴシック" pitchFamily="-107" charset="-128"/>
                <a:cs typeface="ＭＳ Ｐゴシック" pitchFamily="-107" charset="-128"/>
              </a:rPr>
              <a:t>closely models MD4.</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SHA-1 produces a hash value of 160 bits.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2005, NIST announced the intention to phase out approval of SHA-1 and</a:t>
            </a:r>
          </a:p>
          <a:p>
            <a:r>
              <a:rPr lang="en-US" sz="1200" kern="1200" baseline="0" dirty="0">
                <a:solidFill>
                  <a:schemeClr val="tx1"/>
                </a:solidFill>
                <a:latin typeface="Arial" charset="0"/>
                <a:ea typeface="ＭＳ Ｐゴシック" pitchFamily="-107" charset="-128"/>
                <a:cs typeface="ＭＳ Ｐゴシック" pitchFamily="-107" charset="-128"/>
              </a:rPr>
              <a:t>move to a reliance on SHA-2 by 2010.</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278540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In 2002, NIST produced a revised</a:t>
            </a:r>
          </a:p>
          <a:p>
            <a:r>
              <a:rPr lang="en-US" sz="1200" kern="1200" baseline="0" dirty="0">
                <a:solidFill>
                  <a:schemeClr val="tx1"/>
                </a:solidFill>
                <a:latin typeface="Arial" charset="0"/>
                <a:ea typeface="ＭＳ Ｐゴシック" pitchFamily="-107" charset="-128"/>
                <a:cs typeface="ＭＳ Ｐゴシック" pitchFamily="-107" charset="-128"/>
              </a:rPr>
              <a:t>version of the standard, FIPS 180-2, that defined three new versions of SHA with</a:t>
            </a:r>
          </a:p>
          <a:p>
            <a:r>
              <a:rPr lang="en-US" sz="1200" kern="1200" baseline="0" dirty="0">
                <a:solidFill>
                  <a:schemeClr val="tx1"/>
                </a:solidFill>
                <a:latin typeface="Arial" charset="0"/>
                <a:ea typeface="ＭＳ Ｐゴシック" pitchFamily="-107" charset="-128"/>
                <a:cs typeface="ＭＳ Ｐゴシック" pitchFamily="-107" charset="-128"/>
              </a:rPr>
              <a:t>hash value lengths of 256, 384, and 512 bits known as SHA-256, SHA-384, and</a:t>
            </a:r>
          </a:p>
          <a:p>
            <a:r>
              <a:rPr lang="en-US" sz="1200" kern="1200" baseline="0" dirty="0">
                <a:solidFill>
                  <a:schemeClr val="tx1"/>
                </a:solidFill>
                <a:latin typeface="Arial" charset="0"/>
                <a:ea typeface="ＭＳ Ｐゴシック" pitchFamily="-107" charset="-128"/>
                <a:cs typeface="ＭＳ Ｐゴシック" pitchFamily="-107" charset="-128"/>
              </a:rPr>
              <a:t>SHA-512, respectively. Collectively, these hash algorithms are known as SHA-2 .</a:t>
            </a:r>
          </a:p>
          <a:p>
            <a:r>
              <a:rPr lang="en-US" sz="1200" kern="1200" baseline="0" dirty="0">
                <a:solidFill>
                  <a:schemeClr val="tx1"/>
                </a:solidFill>
                <a:latin typeface="Arial" charset="0"/>
                <a:ea typeface="ＭＳ Ｐゴシック" pitchFamily="-107" charset="-128"/>
                <a:cs typeface="ＭＳ Ｐゴシック" pitchFamily="-107" charset="-128"/>
              </a:rPr>
              <a:t>These new versions have the same underlying structure and use the same types of</a:t>
            </a:r>
          </a:p>
          <a:p>
            <a:r>
              <a:rPr lang="en-US" sz="1200" kern="1200" baseline="0" dirty="0">
                <a:solidFill>
                  <a:schemeClr val="tx1"/>
                </a:solidFill>
                <a:latin typeface="Arial" charset="0"/>
                <a:ea typeface="ＭＳ Ｐゴシック" pitchFamily="-107" charset="-128"/>
                <a:cs typeface="ＭＳ Ｐゴシック" pitchFamily="-107" charset="-128"/>
              </a:rPr>
              <a:t>modular arithmetic and logical binary operations as SHA-1. A revised document</a:t>
            </a:r>
          </a:p>
          <a:p>
            <a:r>
              <a:rPr lang="en-US" sz="1200" kern="1200" baseline="0" dirty="0">
                <a:solidFill>
                  <a:schemeClr val="tx1"/>
                </a:solidFill>
                <a:latin typeface="Arial" charset="0"/>
                <a:ea typeface="ＭＳ Ｐゴシック" pitchFamily="-107" charset="-128"/>
                <a:cs typeface="ＭＳ Ｐゴシック" pitchFamily="-107" charset="-128"/>
              </a:rPr>
              <a:t>was issued as FIP PUB 180-3 in 2008, which added a 224-bit version (Table 3.1).</a:t>
            </a:r>
          </a:p>
          <a:p>
            <a:r>
              <a:rPr lang="en-US" sz="1200" kern="1200" baseline="0" dirty="0">
                <a:solidFill>
                  <a:schemeClr val="tx1"/>
                </a:solidFill>
                <a:latin typeface="Arial" charset="0"/>
                <a:ea typeface="ＭＳ Ｐゴシック" pitchFamily="-107" charset="-128"/>
                <a:cs typeface="ＭＳ Ｐゴシック" pitchFamily="-107" charset="-128"/>
              </a:rPr>
              <a:t>SHA-1 and SHA-2 are also specified in RFC 6234, which essentially duplicates the</a:t>
            </a:r>
          </a:p>
          <a:p>
            <a:r>
              <a:rPr lang="en-US" sz="1200" kern="1200" baseline="0" dirty="0">
                <a:solidFill>
                  <a:schemeClr val="tx1"/>
                </a:solidFill>
                <a:latin typeface="Arial" charset="0"/>
                <a:ea typeface="ＭＳ Ｐゴシック" pitchFamily="-107" charset="-128"/>
                <a:cs typeface="ＭＳ Ｐゴシック" pitchFamily="-107" charset="-128"/>
              </a:rPr>
              <a:t>material in FIPS 180-3 but adds a C code implementation.</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82</a:t>
            </a:fld>
            <a:endParaRPr lang="en-AU" dirty="0"/>
          </a:p>
        </p:txBody>
      </p:sp>
    </p:spTree>
    <p:extLst>
      <p:ext uri="{BB962C8B-B14F-4D97-AF65-F5344CB8AC3E}">
        <p14:creationId xmlns:p14="http://schemas.microsoft.com/office/powerpoint/2010/main" val="25137348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78BB0E49-8081-4F43-996A-AE2FFFDB51EA}" type="slidenum">
              <a:rPr lang="en-AU">
                <a:latin typeface="Arial" pitchFamily="-84" charset="0"/>
              </a:rPr>
              <a:pPr/>
              <a:t>83</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algorithm takes as input a message with a maximum length of less than</a:t>
            </a:r>
          </a:p>
          <a:p>
            <a:r>
              <a:rPr lang="en-US" sz="1200" kern="1200" baseline="0" dirty="0">
                <a:solidFill>
                  <a:schemeClr val="tx1"/>
                </a:solidFill>
                <a:latin typeface="Arial" charset="0"/>
                <a:ea typeface="ＭＳ Ｐゴシック" pitchFamily="-107" charset="-128"/>
                <a:cs typeface="ＭＳ Ｐゴシック" pitchFamily="-107" charset="-128"/>
              </a:rPr>
              <a:t>2</a:t>
            </a:r>
            <a:r>
              <a:rPr lang="en-US" sz="1200" kern="1200" baseline="30000" dirty="0">
                <a:solidFill>
                  <a:schemeClr val="tx1"/>
                </a:solidFill>
                <a:latin typeface="Arial" charset="0"/>
                <a:ea typeface="ＭＳ Ｐゴシック" pitchFamily="-107" charset="-128"/>
                <a:cs typeface="ＭＳ Ｐゴシック" pitchFamily="-107" charset="-128"/>
              </a:rPr>
              <a:t>128</a:t>
            </a:r>
            <a:r>
              <a:rPr lang="en-US" sz="1200" kern="1200" baseline="0" dirty="0">
                <a:solidFill>
                  <a:schemeClr val="tx1"/>
                </a:solidFill>
                <a:latin typeface="Arial" charset="0"/>
                <a:ea typeface="ＭＳ Ｐゴシック" pitchFamily="-107" charset="-128"/>
                <a:cs typeface="ＭＳ Ｐゴシック" pitchFamily="-107" charset="-128"/>
              </a:rPr>
              <a:t>  bits and produces as output a 512-bit message digest. The input is processed in</a:t>
            </a:r>
          </a:p>
          <a:p>
            <a:r>
              <a:rPr lang="en-US" sz="1200" kern="1200" baseline="0" dirty="0">
                <a:solidFill>
                  <a:schemeClr val="tx1"/>
                </a:solidFill>
                <a:latin typeface="Arial" charset="0"/>
                <a:ea typeface="ＭＳ Ｐゴシック" pitchFamily="-107" charset="-128"/>
                <a:cs typeface="ＭＳ Ｐゴシック" pitchFamily="-107" charset="-128"/>
              </a:rPr>
              <a:t>1024-bit blocks. Figure 3.4 depicts the overall processing of a message to produce a</a:t>
            </a:r>
          </a:p>
          <a:p>
            <a:r>
              <a:rPr lang="en-US" sz="1200" kern="1200" baseline="0" dirty="0">
                <a:solidFill>
                  <a:schemeClr val="tx1"/>
                </a:solidFill>
                <a:latin typeface="Arial" charset="0"/>
                <a:ea typeface="ＭＳ Ｐゴシック" pitchFamily="-107" charset="-128"/>
                <a:cs typeface="ＭＳ Ｐゴシック" pitchFamily="-107" charset="-128"/>
              </a:rPr>
              <a:t>digest. See F block details in Figure 3.5.</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353290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The heart of the algorithm</a:t>
            </a:r>
          </a:p>
          <a:p>
            <a:r>
              <a:rPr lang="en-US" sz="1200" kern="1200" baseline="0" dirty="0">
                <a:solidFill>
                  <a:schemeClr val="tx1"/>
                </a:solidFill>
                <a:latin typeface="Arial" charset="0"/>
                <a:ea typeface="ＭＳ Ｐゴシック" pitchFamily="-107" charset="-128"/>
                <a:cs typeface="ＭＳ Ｐゴシック" pitchFamily="-107" charset="-128"/>
              </a:rPr>
              <a:t>is a module that consists of 80 rounds; this module is labeled F in Figure 3.4.</a:t>
            </a:r>
          </a:p>
          <a:p>
            <a:r>
              <a:rPr lang="en-US" sz="1200" kern="1200" baseline="0" dirty="0">
                <a:solidFill>
                  <a:schemeClr val="tx1"/>
                </a:solidFill>
                <a:latin typeface="Arial" charset="0"/>
                <a:ea typeface="ＭＳ Ｐゴシック" pitchFamily="-107" charset="-128"/>
                <a:cs typeface="ＭＳ Ｐゴシック" pitchFamily="-107" charset="-128"/>
              </a:rPr>
              <a:t>The logic is illustrated in Figure 3.5.</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84</a:t>
            </a:fld>
            <a:endParaRPr lang="en-AU" dirty="0"/>
          </a:p>
        </p:txBody>
      </p:sp>
    </p:spTree>
    <p:extLst>
      <p:ext uri="{BB962C8B-B14F-4D97-AF65-F5344CB8AC3E}">
        <p14:creationId xmlns:p14="http://schemas.microsoft.com/office/powerpoint/2010/main" val="31700689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 SHA-2, particularly the 512-bit version, would appear to provide unassailable security.</a:t>
            </a:r>
          </a:p>
          <a:p>
            <a:r>
              <a:rPr lang="en-US" sz="1200" kern="1200" baseline="0" dirty="0">
                <a:solidFill>
                  <a:schemeClr val="tx1"/>
                </a:solidFill>
                <a:latin typeface="Arial" charset="0"/>
                <a:ea typeface="ＭＳ Ｐゴシック" pitchFamily="-107" charset="-128"/>
                <a:cs typeface="ＭＳ Ｐゴシック" pitchFamily="-107" charset="-128"/>
              </a:rPr>
              <a:t>However, SHA-2 shares the same structure and mathematical operations</a:t>
            </a:r>
          </a:p>
          <a:p>
            <a:r>
              <a:rPr lang="en-US" sz="1200" kern="1200" baseline="0" dirty="0">
                <a:solidFill>
                  <a:schemeClr val="tx1"/>
                </a:solidFill>
                <a:latin typeface="Arial" charset="0"/>
                <a:ea typeface="ＭＳ Ｐゴシック" pitchFamily="-107" charset="-128"/>
                <a:cs typeface="ＭＳ Ｐゴシック" pitchFamily="-107" charset="-128"/>
              </a:rPr>
              <a:t>as its</a:t>
            </a:r>
          </a:p>
          <a:p>
            <a:r>
              <a:rPr lang="en-US" sz="1200" kern="1200" baseline="0" dirty="0">
                <a:solidFill>
                  <a:schemeClr val="tx1"/>
                </a:solidFill>
                <a:latin typeface="Arial" charset="0"/>
                <a:ea typeface="ＭＳ Ｐゴシック" pitchFamily="-107" charset="-128"/>
                <a:cs typeface="ＭＳ Ｐゴシック" pitchFamily="-107" charset="-128"/>
              </a:rPr>
              <a:t>predecessors, and this is a cause for concern. Because it would take years to find a</a:t>
            </a:r>
          </a:p>
          <a:p>
            <a:r>
              <a:rPr lang="en-US" sz="1200" kern="1200" baseline="0" dirty="0">
                <a:solidFill>
                  <a:schemeClr val="tx1"/>
                </a:solidFill>
                <a:latin typeface="Arial" charset="0"/>
                <a:ea typeface="ＭＳ Ｐゴシック" pitchFamily="-107" charset="-128"/>
                <a:cs typeface="ＭＳ Ｐゴシック" pitchFamily="-107" charset="-128"/>
              </a:rPr>
              <a:t>suitable replacement for SHA-2, should it become vulnerable, NIST announced in</a:t>
            </a:r>
          </a:p>
          <a:p>
            <a:r>
              <a:rPr lang="en-US" sz="1200" kern="1200" baseline="0" dirty="0">
                <a:solidFill>
                  <a:schemeClr val="tx1"/>
                </a:solidFill>
                <a:latin typeface="Arial" charset="0"/>
                <a:ea typeface="ＭＳ Ｐゴシック" pitchFamily="-107" charset="-128"/>
                <a:cs typeface="ＭＳ Ｐゴシック" pitchFamily="-107" charset="-128"/>
              </a:rPr>
              <a:t>2007 a competition to produce the next-generation NIST hash function, which is to</a:t>
            </a:r>
          </a:p>
          <a:p>
            <a:r>
              <a:rPr lang="en-US" sz="1200" kern="1200" baseline="0" dirty="0">
                <a:solidFill>
                  <a:schemeClr val="tx1"/>
                </a:solidFill>
                <a:latin typeface="Arial" charset="0"/>
                <a:ea typeface="ＭＳ Ｐゴシック" pitchFamily="-107" charset="-128"/>
                <a:cs typeface="ＭＳ Ｐゴシック" pitchFamily="-107" charset="-128"/>
              </a:rPr>
              <a:t>be called SHA-3. Following are the basic requirements that must be satisfied by any</a:t>
            </a:r>
          </a:p>
          <a:p>
            <a:r>
              <a:rPr lang="en-US" sz="1200" kern="1200" baseline="0" dirty="0">
                <a:solidFill>
                  <a:schemeClr val="tx1"/>
                </a:solidFill>
                <a:latin typeface="Arial" charset="0"/>
                <a:ea typeface="ＭＳ Ｐゴシック" pitchFamily="-107" charset="-128"/>
                <a:cs typeface="ＭＳ Ｐゴシック" pitchFamily="-107" charset="-128"/>
              </a:rPr>
              <a:t>candidate for SHA-3:</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1. It must be possible to replace SHA-2 with SHA-3 in any application by a simple</a:t>
            </a:r>
          </a:p>
          <a:p>
            <a:r>
              <a:rPr lang="en-US" sz="1200" kern="1200" baseline="0" dirty="0">
                <a:solidFill>
                  <a:schemeClr val="tx1"/>
                </a:solidFill>
                <a:latin typeface="Arial" charset="0"/>
                <a:ea typeface="ＭＳ Ｐゴシック" pitchFamily="-107" charset="-128"/>
                <a:cs typeface="ＭＳ Ｐゴシック" pitchFamily="-107" charset="-128"/>
              </a:rPr>
              <a:t>drop-in substitution. Therefore, SHA-3 must support hash value lengths of</a:t>
            </a:r>
          </a:p>
          <a:p>
            <a:r>
              <a:rPr lang="en-US" sz="1200" kern="1200" baseline="0" dirty="0">
                <a:solidFill>
                  <a:schemeClr val="tx1"/>
                </a:solidFill>
                <a:latin typeface="Arial" charset="0"/>
                <a:ea typeface="ＭＳ Ｐゴシック" pitchFamily="-107" charset="-128"/>
                <a:cs typeface="ＭＳ Ｐゴシック" pitchFamily="-107" charset="-128"/>
              </a:rPr>
              <a:t>224, 256, 384, and 512 bits.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2. SHA-3 must preserve the online nature of SHA-2. That is, the algorithm must</a:t>
            </a:r>
          </a:p>
          <a:p>
            <a:r>
              <a:rPr lang="en-US" sz="1200" kern="1200" baseline="0" dirty="0">
                <a:solidFill>
                  <a:schemeClr val="tx1"/>
                </a:solidFill>
                <a:latin typeface="Arial" charset="0"/>
                <a:ea typeface="ＭＳ Ｐゴシック" pitchFamily="-107" charset="-128"/>
                <a:cs typeface="ＭＳ Ｐゴシック" pitchFamily="-107" charset="-128"/>
              </a:rPr>
              <a:t>process comparatively small blocks (512 or 1024 bits) at a time instead of</a:t>
            </a:r>
          </a:p>
          <a:p>
            <a:r>
              <a:rPr lang="en-US" sz="1200" kern="1200" baseline="0" dirty="0">
                <a:solidFill>
                  <a:schemeClr val="tx1"/>
                </a:solidFill>
                <a:latin typeface="Arial" charset="0"/>
                <a:ea typeface="ＭＳ Ｐゴシック" pitchFamily="-107" charset="-128"/>
                <a:cs typeface="ＭＳ Ｐゴシック" pitchFamily="-107" charset="-128"/>
              </a:rPr>
              <a:t>requiring that the entire message be buffered in memory before processing it.</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In 2012, NIST selected a winning submission and formally published SHA-3.</a:t>
            </a:r>
          </a:p>
          <a:p>
            <a:r>
              <a:rPr lang="en-US" sz="1200" kern="1200" baseline="0" dirty="0">
                <a:solidFill>
                  <a:schemeClr val="tx1"/>
                </a:solidFill>
                <a:latin typeface="Arial" charset="0"/>
                <a:ea typeface="ＭＳ Ｐゴシック" pitchFamily="-107" charset="-128"/>
                <a:cs typeface="ＭＳ Ｐゴシック" pitchFamily="-107" charset="-128"/>
              </a:rPr>
              <a:t>A detailed presentation of SHA-3 is provided in Chapter 15.</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85</a:t>
            </a:fld>
            <a:endParaRPr lang="en-AU" dirty="0"/>
          </a:p>
        </p:txBody>
      </p:sp>
    </p:spTree>
    <p:extLst>
      <p:ext uri="{BB962C8B-B14F-4D97-AF65-F5344CB8AC3E}">
        <p14:creationId xmlns:p14="http://schemas.microsoft.com/office/powerpoint/2010/main" val="3020452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9FB6A568-74E0-D345-B167-CC403CE9F1DF}" type="slidenum">
              <a:rPr lang="en-AU">
                <a:latin typeface="Arial" pitchFamily="-84" charset="0"/>
              </a:rPr>
              <a:pPr/>
              <a:t>86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In recent years, there has been increased interest in developing a MAC derived</a:t>
            </a:r>
          </a:p>
          <a:p>
            <a:r>
              <a:rPr lang="en-US" sz="1200" kern="1200" baseline="0" dirty="0">
                <a:solidFill>
                  <a:schemeClr val="tx1"/>
                </a:solidFill>
                <a:latin typeface="Arial" charset="0"/>
                <a:ea typeface="ＭＳ Ｐゴシック" pitchFamily="-107" charset="-128"/>
                <a:cs typeface="ＭＳ Ｐゴシック" pitchFamily="-107" charset="-128"/>
              </a:rPr>
              <a:t>from a cryptographic hash code, such as SHA-1. The motivations for this interest</a:t>
            </a:r>
          </a:p>
          <a:p>
            <a:r>
              <a:rPr lang="en-US" sz="1200" kern="1200" baseline="0" dirty="0">
                <a:solidFill>
                  <a:schemeClr val="tx1"/>
                </a:solidFill>
                <a:latin typeface="Arial" charset="0"/>
                <a:ea typeface="ＭＳ Ｐゴシック" pitchFamily="-107" charset="-128"/>
                <a:cs typeface="ＭＳ Ｐゴシック" pitchFamily="-107" charset="-128"/>
              </a:rPr>
              <a:t>are as follows:  (</a:t>
            </a:r>
            <a:r>
              <a:rPr lang="en-US" sz="1200" b="0" i="0" kern="1200" dirty="0">
                <a:solidFill>
                  <a:schemeClr val="tx1"/>
                </a:solidFill>
                <a:effectLst/>
                <a:latin typeface="Arial" charset="0"/>
                <a:ea typeface="ＭＳ Ｐゴシック" charset="-128"/>
                <a:cs typeface="ＭＳ Ｐゴシック" charset="-128"/>
              </a:rPr>
              <a:t>hash message authentication code=HMAC</a:t>
            </a:r>
            <a:r>
              <a:rPr lang="en-US" sz="1200" kern="1200" baseline="0" dirty="0">
                <a:solidFill>
                  <a:schemeClr val="tx1"/>
                </a:solidFill>
                <a:latin typeface="Arial" charset="0"/>
                <a:ea typeface="ＭＳ Ｐゴシック" pitchFamily="-107" charset="-128"/>
                <a:cs typeface="ＭＳ Ｐゴシック" pitchFamily="-107" charset="-128"/>
              </a:rPr>
              <a:t>)</a:t>
            </a:r>
          </a:p>
          <a:p>
            <a:r>
              <a:rPr lang="en-US" sz="1200" kern="1200" baseline="0" dirty="0">
                <a:solidFill>
                  <a:schemeClr val="tx1"/>
                </a:solidFill>
                <a:latin typeface="Arial" charset="0"/>
                <a:ea typeface="ＭＳ Ｐゴシック" pitchFamily="-107" charset="-128"/>
                <a:cs typeface="ＭＳ Ｐゴシック" pitchFamily="-107" charset="-128"/>
              </a:rPr>
              <a:t>•  Cryptographic hash functions generally execute faster in software than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 algorithms such as DES.</a:t>
            </a:r>
          </a:p>
          <a:p>
            <a:r>
              <a:rPr lang="en-US" sz="1200" kern="1200" baseline="0" dirty="0">
                <a:solidFill>
                  <a:schemeClr val="tx1"/>
                </a:solidFill>
                <a:latin typeface="Arial" charset="0"/>
                <a:ea typeface="ＭＳ Ｐゴシック" pitchFamily="-107" charset="-128"/>
                <a:cs typeface="ＭＳ Ｐゴシック" pitchFamily="-107" charset="-128"/>
              </a:rPr>
              <a:t>•  Library code for cryptographic hash functions is widely available.</a:t>
            </a:r>
          </a:p>
          <a:p>
            <a:r>
              <a:rPr lang="en-US" sz="1200" kern="1200" baseline="0" dirty="0">
                <a:solidFill>
                  <a:schemeClr val="tx1"/>
                </a:solidFill>
                <a:latin typeface="Arial" charset="0"/>
                <a:ea typeface="ＭＳ Ｐゴシック" pitchFamily="-107" charset="-128"/>
                <a:cs typeface="ＭＳ Ｐゴシック" pitchFamily="-107" charset="-128"/>
              </a:rPr>
              <a:t>A hash function such as SHA-1 was not designed for use as a MAC and cannot</a:t>
            </a:r>
          </a:p>
          <a:p>
            <a:r>
              <a:rPr lang="en-US" sz="1200" kern="1200" baseline="0" dirty="0">
                <a:solidFill>
                  <a:schemeClr val="tx1"/>
                </a:solidFill>
                <a:latin typeface="Arial" charset="0"/>
                <a:ea typeface="ＭＳ Ｐゴシック" pitchFamily="-107" charset="-128"/>
                <a:cs typeface="ＭＳ Ｐゴシック" pitchFamily="-107" charset="-128"/>
              </a:rPr>
              <a:t>be used directly for that purpose because it does not rely on a secret key. There have</a:t>
            </a:r>
          </a:p>
          <a:p>
            <a:r>
              <a:rPr lang="en-US" sz="1200" kern="1200" baseline="0" dirty="0">
                <a:solidFill>
                  <a:schemeClr val="tx1"/>
                </a:solidFill>
                <a:latin typeface="Arial" charset="0"/>
                <a:ea typeface="ＭＳ Ｐゴシック" pitchFamily="-107" charset="-128"/>
                <a:cs typeface="ＭＳ Ｐゴシック" pitchFamily="-107" charset="-128"/>
              </a:rPr>
              <a:t>been a number of proposals for the incorporation of a secret key into an existing hash</a:t>
            </a:r>
          </a:p>
          <a:p>
            <a:r>
              <a:rPr lang="en-US" sz="1200" kern="1200" baseline="0" dirty="0">
                <a:solidFill>
                  <a:schemeClr val="tx1"/>
                </a:solidFill>
                <a:latin typeface="Arial" charset="0"/>
                <a:ea typeface="ＭＳ Ｐゴシック" pitchFamily="-107" charset="-128"/>
                <a:cs typeface="ＭＳ Ｐゴシック" pitchFamily="-107" charset="-128"/>
              </a:rPr>
              <a:t>algorithm. The approach that has received the most support is HMAC [BELL96a,</a:t>
            </a:r>
          </a:p>
          <a:p>
            <a:r>
              <a:rPr lang="en-US" sz="1200" kern="1200" baseline="0" dirty="0">
                <a:solidFill>
                  <a:schemeClr val="tx1"/>
                </a:solidFill>
                <a:latin typeface="Arial" charset="0"/>
                <a:ea typeface="ＭＳ Ｐゴシック" pitchFamily="-107" charset="-128"/>
                <a:cs typeface="ＭＳ Ｐゴシック" pitchFamily="-107" charset="-128"/>
              </a:rPr>
              <a:t>BELL96b]. HMAC has been issued as RFC 2104, has been chosen as the mandatory-to-</a:t>
            </a:r>
          </a:p>
          <a:p>
            <a:r>
              <a:rPr lang="en-US" sz="1200" kern="1200" baseline="0" dirty="0">
                <a:solidFill>
                  <a:schemeClr val="tx1"/>
                </a:solidFill>
                <a:latin typeface="Arial" charset="0"/>
                <a:ea typeface="ＭＳ Ｐゴシック" pitchFamily="-107" charset="-128"/>
                <a:cs typeface="ＭＳ Ｐゴシック" pitchFamily="-107" charset="-128"/>
              </a:rPr>
              <a:t>implement MAC for IP Security, and is used in other Internet protocols, such as</a:t>
            </a:r>
          </a:p>
          <a:p>
            <a:r>
              <a:rPr lang="en-US" sz="1200" kern="1200" baseline="0" dirty="0">
                <a:solidFill>
                  <a:schemeClr val="tx1"/>
                </a:solidFill>
                <a:latin typeface="Arial" charset="0"/>
                <a:ea typeface="ＭＳ Ｐゴシック" pitchFamily="-107" charset="-128"/>
                <a:cs typeface="ＭＳ Ｐゴシック" pitchFamily="-107" charset="-128"/>
              </a:rPr>
              <a:t>Transport Layer Security (TLS) and Secure Electronic Transaction (SET).</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70996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41987" name="Notes Placeholder 2"/>
          <p:cNvSpPr>
            <a:spLocks noGrp="1"/>
          </p:cNvSpPr>
          <p:nvPr>
            <p:ph type="body" idx="1"/>
          </p:nvPr>
        </p:nvSpPr>
        <p:spPr>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RFC 2104 lists the following design objectives for</a:t>
            </a:r>
          </a:p>
          <a:p>
            <a:r>
              <a:rPr lang="en-US" sz="1200" b="0" kern="1200" baseline="0" dirty="0">
                <a:solidFill>
                  <a:schemeClr val="tx1"/>
                </a:solidFill>
                <a:latin typeface="Arial" charset="0"/>
                <a:ea typeface="ＭＳ Ｐゴシック" pitchFamily="-107" charset="-128"/>
                <a:cs typeface="ＭＳ Ｐゴシック" pitchFamily="-107" charset="-128"/>
              </a:rPr>
              <a:t>HMAC.</a:t>
            </a:r>
          </a:p>
          <a:p>
            <a:r>
              <a:rPr lang="en-US" sz="1200" b="0" kern="1200" baseline="0" dirty="0">
                <a:solidFill>
                  <a:schemeClr val="tx1"/>
                </a:solidFill>
                <a:latin typeface="Arial" charset="0"/>
                <a:ea typeface="ＭＳ Ｐゴシック" pitchFamily="-107" charset="-128"/>
                <a:cs typeface="ＭＳ Ｐゴシック" pitchFamily="-107" charset="-128"/>
              </a:rPr>
              <a:t>•  To use, without modifications, available hash functions. In particular, hash</a:t>
            </a:r>
          </a:p>
          <a:p>
            <a:r>
              <a:rPr lang="en-US" sz="1200" b="0" kern="1200" baseline="0" dirty="0">
                <a:solidFill>
                  <a:schemeClr val="tx1"/>
                </a:solidFill>
                <a:latin typeface="Arial" charset="0"/>
                <a:ea typeface="ＭＳ Ｐゴシック" pitchFamily="-107" charset="-128"/>
                <a:cs typeface="ＭＳ Ｐゴシック" pitchFamily="-107" charset="-128"/>
              </a:rPr>
              <a:t>functions that perform well in software, and for which code is freely and</a:t>
            </a:r>
          </a:p>
          <a:p>
            <a:r>
              <a:rPr lang="en-US" sz="1200" b="0" kern="1200" baseline="0" dirty="0">
                <a:solidFill>
                  <a:schemeClr val="tx1"/>
                </a:solidFill>
                <a:latin typeface="Arial" charset="0"/>
                <a:ea typeface="ＭＳ Ｐゴシック" pitchFamily="-107" charset="-128"/>
                <a:cs typeface="ＭＳ Ｐゴシック" pitchFamily="-107" charset="-128"/>
              </a:rPr>
              <a:t>widely available</a:t>
            </a:r>
          </a:p>
          <a:p>
            <a:r>
              <a:rPr lang="en-US" sz="1200" b="0" kern="1200" baseline="0" dirty="0">
                <a:solidFill>
                  <a:schemeClr val="tx1"/>
                </a:solidFill>
                <a:latin typeface="Arial" charset="0"/>
                <a:ea typeface="ＭＳ Ｐゴシック" pitchFamily="-107" charset="-128"/>
                <a:cs typeface="ＭＳ Ｐゴシック" pitchFamily="-107" charset="-128"/>
              </a:rPr>
              <a:t>•  To allow for easy replaceability of the embedded hash function in case faster</a:t>
            </a:r>
          </a:p>
          <a:p>
            <a:r>
              <a:rPr lang="en-US" sz="1200" b="0" kern="1200" baseline="0" dirty="0">
                <a:solidFill>
                  <a:schemeClr val="tx1"/>
                </a:solidFill>
                <a:latin typeface="Arial" charset="0"/>
                <a:ea typeface="ＭＳ Ｐゴシック" pitchFamily="-107" charset="-128"/>
                <a:cs typeface="ＭＳ Ｐゴシック" pitchFamily="-107" charset="-128"/>
              </a:rPr>
              <a:t>or more secure hash functions are found or required</a:t>
            </a:r>
          </a:p>
          <a:p>
            <a:r>
              <a:rPr lang="en-US" sz="1200" b="0" kern="1200" baseline="0" dirty="0">
                <a:solidFill>
                  <a:schemeClr val="tx1"/>
                </a:solidFill>
                <a:latin typeface="Arial" charset="0"/>
                <a:ea typeface="ＭＳ Ｐゴシック" pitchFamily="-107" charset="-128"/>
                <a:cs typeface="ＭＳ Ｐゴシック" pitchFamily="-107" charset="-128"/>
              </a:rPr>
              <a:t>•  To preserve the original performance of the hash function without incurring a</a:t>
            </a:r>
          </a:p>
          <a:p>
            <a:r>
              <a:rPr lang="en-US" sz="1200" b="0" kern="1200" baseline="0" dirty="0">
                <a:solidFill>
                  <a:schemeClr val="tx1"/>
                </a:solidFill>
                <a:latin typeface="Arial" charset="0"/>
                <a:ea typeface="ＭＳ Ｐゴシック" pitchFamily="-107" charset="-128"/>
                <a:cs typeface="ＭＳ Ｐゴシック" pitchFamily="-107" charset="-128"/>
              </a:rPr>
              <a:t>significant degradation</a:t>
            </a:r>
          </a:p>
          <a:p>
            <a:r>
              <a:rPr lang="en-US" sz="1200" b="0" kern="1200" baseline="0" dirty="0">
                <a:solidFill>
                  <a:schemeClr val="tx1"/>
                </a:solidFill>
                <a:latin typeface="Arial" charset="0"/>
                <a:ea typeface="ＭＳ Ｐゴシック" pitchFamily="-107" charset="-128"/>
                <a:cs typeface="ＭＳ Ｐゴシック" pitchFamily="-107" charset="-128"/>
              </a:rPr>
              <a:t>•  To use and handle keys in a simple way</a:t>
            </a:r>
          </a:p>
          <a:p>
            <a:r>
              <a:rPr lang="en-US" sz="1200" b="0" kern="1200" baseline="0" dirty="0">
                <a:solidFill>
                  <a:schemeClr val="tx1"/>
                </a:solidFill>
                <a:latin typeface="Arial" charset="0"/>
                <a:ea typeface="ＭＳ Ｐゴシック" pitchFamily="-107" charset="-128"/>
                <a:cs typeface="ＭＳ Ｐゴシック" pitchFamily="-107" charset="-128"/>
              </a:rPr>
              <a:t>•  To have a well-understood cryptographic analysis of the strength of the</a:t>
            </a:r>
          </a:p>
          <a:p>
            <a:r>
              <a:rPr lang="en-US" sz="1200" b="0" kern="1200" baseline="0" dirty="0">
                <a:solidFill>
                  <a:schemeClr val="tx1"/>
                </a:solidFill>
                <a:latin typeface="Arial" charset="0"/>
                <a:ea typeface="ＭＳ Ｐゴシック" pitchFamily="-107" charset="-128"/>
                <a:cs typeface="ＭＳ Ｐゴシック" pitchFamily="-107" charset="-128"/>
              </a:rPr>
              <a:t>authentication mechanism based on reasonable assumptions on the embedded</a:t>
            </a:r>
          </a:p>
          <a:p>
            <a:r>
              <a:rPr lang="en-US" sz="1200" b="0" kern="1200" baseline="0" dirty="0">
                <a:solidFill>
                  <a:schemeClr val="tx1"/>
                </a:solidFill>
                <a:latin typeface="Arial" charset="0"/>
                <a:ea typeface="ＭＳ Ｐゴシック" pitchFamily="-107" charset="-128"/>
                <a:cs typeface="ＭＳ Ｐゴシック" pitchFamily="-107" charset="-128"/>
              </a:rPr>
              <a:t>hash function. The first two objectives are important to the acceptability of HMAC. HMAC</a:t>
            </a:r>
          </a:p>
          <a:p>
            <a:r>
              <a:rPr lang="en-US" sz="1200" b="0" kern="1200" baseline="0" dirty="0">
                <a:solidFill>
                  <a:schemeClr val="tx1"/>
                </a:solidFill>
                <a:latin typeface="Arial" charset="0"/>
                <a:ea typeface="ＭＳ Ｐゴシック" pitchFamily="-107" charset="-128"/>
                <a:cs typeface="ＭＳ Ｐゴシック" pitchFamily="-107" charset="-128"/>
              </a:rPr>
              <a:t>treats the hash function as a “black box.” This has two benefits. First, an existing</a:t>
            </a:r>
          </a:p>
          <a:p>
            <a:r>
              <a:rPr lang="en-US" sz="1200" b="0" kern="1200" baseline="0" dirty="0">
                <a:solidFill>
                  <a:schemeClr val="tx1"/>
                </a:solidFill>
                <a:latin typeface="Arial" charset="0"/>
                <a:ea typeface="ＭＳ Ｐゴシック" pitchFamily="-107" charset="-128"/>
                <a:cs typeface="ＭＳ Ｐゴシック" pitchFamily="-107" charset="-128"/>
              </a:rPr>
              <a:t>implementation of a hash function can be used as a module in implementing</a:t>
            </a:r>
          </a:p>
          <a:p>
            <a:r>
              <a:rPr lang="en-US" sz="1200" b="0" kern="1200" baseline="0" dirty="0">
                <a:solidFill>
                  <a:schemeClr val="tx1"/>
                </a:solidFill>
                <a:latin typeface="Arial" charset="0"/>
                <a:ea typeface="ＭＳ Ｐゴシック" pitchFamily="-107" charset="-128"/>
                <a:cs typeface="ＭＳ Ｐゴシック" pitchFamily="-107" charset="-128"/>
              </a:rPr>
              <a:t>HMAC. In this way, the bulk of the HMAC code is prepackaged and ready to use</a:t>
            </a:r>
          </a:p>
          <a:p>
            <a:r>
              <a:rPr lang="en-US" sz="1200" b="0" kern="1200" baseline="0" dirty="0">
                <a:solidFill>
                  <a:schemeClr val="tx1"/>
                </a:solidFill>
                <a:latin typeface="Arial" charset="0"/>
                <a:ea typeface="ＭＳ Ｐゴシック" pitchFamily="-107" charset="-128"/>
                <a:cs typeface="ＭＳ Ｐゴシック" pitchFamily="-107" charset="-128"/>
              </a:rPr>
              <a:t>without modification. Second, if it is ever desired to replace a given hash function</a:t>
            </a:r>
          </a:p>
          <a:p>
            <a:r>
              <a:rPr lang="en-US" sz="1200" b="0" kern="1200" baseline="0" dirty="0">
                <a:solidFill>
                  <a:schemeClr val="tx1"/>
                </a:solidFill>
                <a:latin typeface="Arial" charset="0"/>
                <a:ea typeface="ＭＳ Ｐゴシック" pitchFamily="-107" charset="-128"/>
                <a:cs typeface="ＭＳ Ｐゴシック" pitchFamily="-107" charset="-128"/>
              </a:rPr>
              <a:t>in an HMAC implementation, all that is required is to remove the existing hash</a:t>
            </a:r>
          </a:p>
          <a:p>
            <a:r>
              <a:rPr lang="en-US" sz="1200" b="0" kern="1200" baseline="0" dirty="0">
                <a:solidFill>
                  <a:schemeClr val="tx1"/>
                </a:solidFill>
                <a:latin typeface="Arial" charset="0"/>
                <a:ea typeface="ＭＳ Ｐゴシック" pitchFamily="-107" charset="-128"/>
                <a:cs typeface="ＭＳ Ｐゴシック" pitchFamily="-107" charset="-128"/>
              </a:rPr>
              <a:t>function module and drop in the new module. This could be done if a faster hash</a:t>
            </a:r>
          </a:p>
          <a:p>
            <a:r>
              <a:rPr lang="en-US" sz="1200" b="0" kern="1200" baseline="0" dirty="0">
                <a:solidFill>
                  <a:schemeClr val="tx1"/>
                </a:solidFill>
                <a:latin typeface="Arial" charset="0"/>
                <a:ea typeface="ＭＳ Ｐゴシック" pitchFamily="-107" charset="-128"/>
                <a:cs typeface="ＭＳ Ｐゴシック" pitchFamily="-107" charset="-128"/>
              </a:rPr>
              <a:t>function were desired. More important, if the security of the embedded hash function</a:t>
            </a:r>
          </a:p>
          <a:p>
            <a:r>
              <a:rPr lang="en-US" sz="1200" b="0" kern="1200" baseline="0" dirty="0">
                <a:solidFill>
                  <a:schemeClr val="tx1"/>
                </a:solidFill>
                <a:latin typeface="Arial" charset="0"/>
                <a:ea typeface="ＭＳ Ｐゴシック" pitchFamily="-107" charset="-128"/>
                <a:cs typeface="ＭＳ Ｐゴシック" pitchFamily="-107" charset="-128"/>
              </a:rPr>
              <a:t>were compromised, the security of HMAC could be retained simply by replacing</a:t>
            </a:r>
          </a:p>
          <a:p>
            <a:r>
              <a:rPr lang="en-US" sz="1200" b="0" kern="1200" baseline="0" dirty="0">
                <a:solidFill>
                  <a:schemeClr val="tx1"/>
                </a:solidFill>
                <a:latin typeface="Arial" charset="0"/>
                <a:ea typeface="ＭＳ Ｐゴシック" pitchFamily="-107" charset="-128"/>
                <a:cs typeface="ＭＳ Ｐゴシック" pitchFamily="-107" charset="-128"/>
              </a:rPr>
              <a:t>the embedded hash function with a more secure one.</a:t>
            </a:r>
          </a:p>
          <a:p>
            <a:r>
              <a:rPr lang="en-US" sz="1200" b="0" kern="1200" baseline="0" dirty="0">
                <a:solidFill>
                  <a:schemeClr val="tx1"/>
                </a:solidFill>
                <a:latin typeface="Arial" charset="0"/>
                <a:ea typeface="ＭＳ Ｐゴシック" pitchFamily="-107" charset="-128"/>
                <a:cs typeface="ＭＳ Ｐゴシック" pitchFamily="-107" charset="-128"/>
              </a:rPr>
              <a:t>The last design objective in the preceding list is, in fact, the main advantage</a:t>
            </a:r>
          </a:p>
          <a:p>
            <a:r>
              <a:rPr lang="en-US" sz="1200" b="0" kern="1200" baseline="0" dirty="0">
                <a:solidFill>
                  <a:schemeClr val="tx1"/>
                </a:solidFill>
                <a:latin typeface="Arial" charset="0"/>
                <a:ea typeface="ＭＳ Ｐゴシック" pitchFamily="-107" charset="-128"/>
                <a:cs typeface="ＭＳ Ｐゴシック" pitchFamily="-107" charset="-128"/>
              </a:rPr>
              <a:t>of HMAC over other proposed hash-based schemes. HMAC can be proven secure</a:t>
            </a:r>
          </a:p>
          <a:p>
            <a:r>
              <a:rPr lang="en-US" sz="1200" b="0" kern="1200" baseline="0" dirty="0">
                <a:solidFill>
                  <a:schemeClr val="tx1"/>
                </a:solidFill>
                <a:latin typeface="Arial" charset="0"/>
                <a:ea typeface="ＭＳ Ｐゴシック" pitchFamily="-107" charset="-128"/>
                <a:cs typeface="ＭＳ Ｐゴシック" pitchFamily="-107" charset="-128"/>
              </a:rPr>
              <a:t>provided that the embedded hash function has some reasonable cryptographic</a:t>
            </a:r>
          </a:p>
          <a:p>
            <a:r>
              <a:rPr lang="en-US" sz="1200" b="0" kern="1200" baseline="0" dirty="0">
                <a:solidFill>
                  <a:schemeClr val="tx1"/>
                </a:solidFill>
                <a:latin typeface="Arial" charset="0"/>
                <a:ea typeface="ＭＳ Ｐゴシック" pitchFamily="-107" charset="-128"/>
                <a:cs typeface="ＭＳ Ｐゴシック" pitchFamily="-107" charset="-128"/>
              </a:rPr>
              <a:t>strengths. We return to this point later in this section, but first we examine the structure</a:t>
            </a:r>
          </a:p>
          <a:p>
            <a:r>
              <a:rPr lang="en-US" sz="1200" b="0" kern="1200" baseline="0" dirty="0">
                <a:solidFill>
                  <a:schemeClr val="tx1"/>
                </a:solidFill>
                <a:latin typeface="Arial" charset="0"/>
                <a:ea typeface="ＭＳ Ｐゴシック" pitchFamily="-107" charset="-128"/>
                <a:cs typeface="ＭＳ Ｐゴシック" pitchFamily="-107" charset="-128"/>
              </a:rPr>
              <a:t>of HMAC.</a:t>
            </a:r>
            <a:endParaRPr lang="en-US" b="0" dirty="0">
              <a:latin typeface="Arial" pitchFamily="-84" charset="0"/>
              <a:ea typeface="ＭＳ Ｐゴシック" pitchFamily="-84" charset="-128"/>
              <a:cs typeface="ＭＳ Ｐゴシック" pitchFamily="-84" charset="-128"/>
            </a:endParaRPr>
          </a:p>
        </p:txBody>
      </p:sp>
      <p:sp>
        <p:nvSpPr>
          <p:cNvPr id="41988" name="Slide Number Placeholder 3"/>
          <p:cNvSpPr>
            <a:spLocks noGrp="1"/>
          </p:cNvSpPr>
          <p:nvPr>
            <p:ph type="sldNum" sz="quarter" idx="5"/>
          </p:nvPr>
        </p:nvSpPr>
        <p:spPr>
          <a:noFill/>
        </p:spPr>
        <p:txBody>
          <a:bodyPr/>
          <a:lstStyle/>
          <a:p>
            <a:fld id="{9134BF47-FB65-A54D-953C-7CB1FA8AF50F}" type="slidenum">
              <a:rPr lang="en-AU" smtClean="0">
                <a:latin typeface="Arial" pitchFamily="-84" charset="0"/>
              </a:rPr>
              <a:pPr/>
              <a:t>87</a:t>
            </a:fld>
            <a:endParaRPr lang="en-AU" dirty="0">
              <a:latin typeface="Arial" pitchFamily="-84" charset="0"/>
            </a:endParaRPr>
          </a:p>
        </p:txBody>
      </p:sp>
    </p:spTree>
    <p:extLst>
      <p:ext uri="{BB962C8B-B14F-4D97-AF65-F5344CB8AC3E}">
        <p14:creationId xmlns:p14="http://schemas.microsoft.com/office/powerpoint/2010/main" val="37079922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84C6A08C-40D5-F640-8CCA-98EB45DB6E7F}" type="slidenum">
              <a:rPr lang="en-AU">
                <a:latin typeface="Arial" pitchFamily="-84" charset="0"/>
              </a:rPr>
              <a:pPr/>
              <a:t>88</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457200" y="4343400"/>
            <a:ext cx="5867400" cy="4114800"/>
          </a:xfrm>
          <a:noFill/>
          <a:ln/>
        </p:spPr>
        <p:txBody>
          <a:bodyPr/>
          <a:lstStyle/>
          <a:p>
            <a:pPr eaLnBrk="1" hangingPunct="1"/>
            <a:r>
              <a:rPr lang="en-US" sz="1200" kern="1200" baseline="0" dirty="0">
                <a:solidFill>
                  <a:schemeClr val="tx1"/>
                </a:solidFill>
                <a:latin typeface="Arial" charset="0"/>
                <a:ea typeface="ＭＳ Ｐゴシック" pitchFamily="-107" charset="-128"/>
                <a:cs typeface="ＭＳ Ｐゴシック" pitchFamily="-107" charset="-128"/>
              </a:rPr>
              <a:t> Figure 3.6 illustrates the overall operation of HMAC.</a:t>
            </a:r>
            <a:endParaRPr lang="en-US" dirty="0">
              <a:latin typeface="Arial" pitchFamily="-84" charset="0"/>
            </a:endParaRPr>
          </a:p>
        </p:txBody>
      </p:sp>
    </p:spTree>
    <p:extLst>
      <p:ext uri="{BB962C8B-B14F-4D97-AF65-F5344CB8AC3E}">
        <p14:creationId xmlns:p14="http://schemas.microsoft.com/office/powerpoint/2010/main" val="24251727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8F0FC31E-7FB6-7A49-A205-B1D04C1C0AF1}" type="slidenum">
              <a:rPr lang="en-AU">
                <a:latin typeface="Arial" pitchFamily="-84" charset="0"/>
              </a:rPr>
              <a:pPr/>
              <a:t>89</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Cipher-based</a:t>
            </a:r>
          </a:p>
          <a:p>
            <a:r>
              <a:rPr lang="en-US" sz="1200" kern="1200" baseline="0" dirty="0">
                <a:solidFill>
                  <a:schemeClr val="tx1"/>
                </a:solidFill>
                <a:latin typeface="Arial" charset="0"/>
                <a:ea typeface="ＭＳ Ｐゴシック" pitchFamily="-107" charset="-128"/>
                <a:cs typeface="ＭＳ Ｐゴシック" pitchFamily="-107" charset="-128"/>
              </a:rPr>
              <a:t>Message Authentication Code mode of operation is for use with AES and triple</a:t>
            </a:r>
          </a:p>
          <a:p>
            <a:r>
              <a:rPr lang="en-US" sz="1200" kern="1200" baseline="0" dirty="0">
                <a:solidFill>
                  <a:schemeClr val="tx1"/>
                </a:solidFill>
                <a:latin typeface="Arial" charset="0"/>
                <a:ea typeface="ＭＳ Ｐゴシック" pitchFamily="-107" charset="-128"/>
                <a:cs typeface="ＭＳ Ｐゴシック" pitchFamily="-107" charset="-128"/>
              </a:rPr>
              <a:t>DES. It is specified in NIST Special Publication 800-38B.</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01571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Although the use of the CIA triad to define security objectives is well established,</a:t>
            </a:r>
          </a:p>
          <a:p>
            <a:r>
              <a:rPr lang="en-US" dirty="0">
                <a:latin typeface="Arial" pitchFamily="-1" charset="0"/>
                <a:ea typeface="ＭＳ Ｐゴシック" pitchFamily="-1" charset="-128"/>
                <a:cs typeface="ＭＳ Ｐゴシック" pitchFamily="-1" charset="-128"/>
              </a:rPr>
              <a:t>some in the security field feel that additional concepts are needed to present</a:t>
            </a:r>
          </a:p>
          <a:p>
            <a:r>
              <a:rPr lang="en-US" dirty="0">
                <a:latin typeface="Arial" pitchFamily="-1" charset="0"/>
                <a:ea typeface="ＭＳ Ｐゴシック" pitchFamily="-1" charset="-128"/>
                <a:cs typeface="ＭＳ Ｐゴシック" pitchFamily="-1" charset="-128"/>
              </a:rPr>
              <a:t>a complete picture. Two of the most commonly mentioned are as follows: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Authenticity:  The property of being genuine and being able to be verified and</a:t>
            </a:r>
          </a:p>
          <a:p>
            <a:r>
              <a:rPr lang="en-US" dirty="0">
                <a:latin typeface="Arial" pitchFamily="-1" charset="0"/>
                <a:ea typeface="ＭＳ Ｐゴシック" pitchFamily="-1" charset="-128"/>
                <a:cs typeface="ＭＳ Ｐゴシック" pitchFamily="-1" charset="-128"/>
              </a:rPr>
              <a:t>trusted; confidence in the validity of a transmission, a message, or message</a:t>
            </a:r>
          </a:p>
          <a:p>
            <a:r>
              <a:rPr lang="en-US" dirty="0">
                <a:latin typeface="Arial" pitchFamily="-1" charset="0"/>
                <a:ea typeface="ＭＳ Ｐゴシック" pitchFamily="-1" charset="-128"/>
                <a:cs typeface="ＭＳ Ｐゴシック" pitchFamily="-1" charset="-128"/>
              </a:rPr>
              <a:t>originator. This means verifying that users are who they say they are and that</a:t>
            </a:r>
          </a:p>
          <a:p>
            <a:r>
              <a:rPr lang="en-US" dirty="0">
                <a:latin typeface="Arial" pitchFamily="-1" charset="0"/>
                <a:ea typeface="ＭＳ Ｐゴシック" pitchFamily="-1" charset="-128"/>
                <a:cs typeface="ＭＳ Ｐゴシック" pitchFamily="-1" charset="-128"/>
              </a:rPr>
              <a:t>each input arriving at the system came from a trusted source.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Accountability:  The security goal that generates the requirement for actions</a:t>
            </a:r>
          </a:p>
          <a:p>
            <a:r>
              <a:rPr lang="en-US" dirty="0">
                <a:latin typeface="Arial" pitchFamily="-1" charset="0"/>
                <a:ea typeface="ＭＳ Ｐゴシック" pitchFamily="-1" charset="-128"/>
                <a:cs typeface="ＭＳ Ｐゴシック" pitchFamily="-1" charset="-128"/>
              </a:rPr>
              <a:t>of an entity to be traced uniquely to that entity. This supports nonrepudiation,</a:t>
            </a:r>
          </a:p>
          <a:p>
            <a:r>
              <a:rPr lang="en-US" dirty="0">
                <a:latin typeface="Arial" pitchFamily="-1" charset="0"/>
                <a:ea typeface="ＭＳ Ｐゴシック" pitchFamily="-1" charset="-128"/>
                <a:cs typeface="ＭＳ Ｐゴシック" pitchFamily="-1" charset="-128"/>
              </a:rPr>
              <a:t>deterrence, fault isolation, intrusion detection and prevention, and after action</a:t>
            </a:r>
          </a:p>
          <a:p>
            <a:r>
              <a:rPr lang="en-US" dirty="0">
                <a:latin typeface="Arial" pitchFamily="-1" charset="0"/>
                <a:ea typeface="ＭＳ Ｐゴシック" pitchFamily="-1" charset="-128"/>
                <a:cs typeface="ＭＳ Ｐゴシック" pitchFamily="-1" charset="-128"/>
              </a:rPr>
              <a:t>recovery and legal action. Because truly secure systems are not yet an</a:t>
            </a:r>
          </a:p>
          <a:p>
            <a:r>
              <a:rPr lang="en-US" dirty="0">
                <a:latin typeface="Arial" pitchFamily="-1" charset="0"/>
                <a:ea typeface="ＭＳ Ｐゴシック" pitchFamily="-1" charset="-128"/>
                <a:cs typeface="ＭＳ Ｐゴシック" pitchFamily="-1" charset="-128"/>
              </a:rPr>
              <a:t>achievable goal, we must be able to trace a security breach to a responsible</a:t>
            </a:r>
          </a:p>
          <a:p>
            <a:r>
              <a:rPr lang="en-US" dirty="0">
                <a:latin typeface="Arial" pitchFamily="-1" charset="0"/>
                <a:ea typeface="ＭＳ Ｐゴシック" pitchFamily="-1" charset="-128"/>
                <a:cs typeface="ＭＳ Ｐゴシック" pitchFamily="-1" charset="-128"/>
              </a:rPr>
              <a:t>party. Systems must keep records of their activities to permit later forensic</a:t>
            </a:r>
          </a:p>
          <a:p>
            <a:r>
              <a:rPr lang="en-US" dirty="0">
                <a:latin typeface="Arial" pitchFamily="-1" charset="0"/>
                <a:ea typeface="ＭＳ Ｐゴシック" pitchFamily="-1" charset="-128"/>
                <a:cs typeface="ＭＳ Ｐゴシック" pitchFamily="-1" charset="-128"/>
              </a:rPr>
              <a:t>analysis to trace security breaches or to aid in transaction disputes.</a:t>
            </a:r>
          </a:p>
        </p:txBody>
      </p:sp>
      <p:sp>
        <p:nvSpPr>
          <p:cNvPr id="34820" name="Slide Number Placeholder 3"/>
          <p:cNvSpPr>
            <a:spLocks noGrp="1"/>
          </p:cNvSpPr>
          <p:nvPr>
            <p:ph type="sldNum" sz="quarter" idx="5"/>
          </p:nvPr>
        </p:nvSpPr>
        <p:spPr>
          <a:noFill/>
        </p:spPr>
        <p:txBody>
          <a:bodyPr/>
          <a:lstStyle/>
          <a:p>
            <a:fld id="{9D7C9379-AB26-9343-89AB-D9ADBE6A27C2}" type="slidenum">
              <a:rPr lang="en-AU" smtClean="0">
                <a:latin typeface="Arial" pitchFamily="-1" charset="0"/>
              </a:rPr>
              <a:pPr/>
              <a:t>9</a:t>
            </a:fld>
            <a:endParaRPr lang="en-AU" dirty="0">
              <a:latin typeface="Arial" pitchFamily="-1"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a:t>
            </a:r>
          </a:p>
          <a:p>
            <a:r>
              <a:rPr lang="en-US" sz="1200" kern="1200" baseline="0" dirty="0">
                <a:solidFill>
                  <a:schemeClr val="tx1"/>
                </a:solidFill>
                <a:latin typeface="Arial" charset="0"/>
                <a:ea typeface="ＭＳ Ｐゴシック" pitchFamily="-107" charset="-128"/>
                <a:cs typeface="ＭＳ Ｐゴシック" pitchFamily="-107" charset="-128"/>
              </a:rPr>
              <a:t>Counter with Cipher Block Chaining-Message Authentication Code (CCM)</a:t>
            </a:r>
          </a:p>
          <a:p>
            <a:r>
              <a:rPr lang="en-US" sz="1200" kern="1200" baseline="0" dirty="0">
                <a:solidFill>
                  <a:schemeClr val="tx1"/>
                </a:solidFill>
                <a:latin typeface="Arial" charset="0"/>
                <a:ea typeface="ＭＳ Ｐゴシック" pitchFamily="-107" charset="-128"/>
                <a:cs typeface="ＭＳ Ｐゴシック" pitchFamily="-107" charset="-128"/>
              </a:rPr>
              <a:t>mode of operation, defined in NIST SP 800-38C, is referred to as an authenticated</a:t>
            </a:r>
          </a:p>
          <a:p>
            <a:r>
              <a:rPr lang="en-US" sz="1200" kern="1200" baseline="0" dirty="0">
                <a:solidFill>
                  <a:schemeClr val="tx1"/>
                </a:solidFill>
                <a:latin typeface="Arial" charset="0"/>
                <a:ea typeface="ＭＳ Ｐゴシック" pitchFamily="-107" charset="-128"/>
                <a:cs typeface="ＭＳ Ｐゴシック" pitchFamily="-107" charset="-128"/>
              </a:rPr>
              <a:t>encryption</a:t>
            </a:r>
          </a:p>
          <a:p>
            <a:r>
              <a:rPr lang="en-US" sz="1200" kern="1200" baseline="0" dirty="0">
                <a:solidFill>
                  <a:schemeClr val="tx1"/>
                </a:solidFill>
                <a:latin typeface="Arial" charset="0"/>
                <a:ea typeface="ＭＳ Ｐゴシック" pitchFamily="-107" charset="-128"/>
                <a:cs typeface="ＭＳ Ｐゴシック" pitchFamily="-107" charset="-128"/>
              </a:rPr>
              <a:t> mode. “Authenticated encryption” is a term used to describe encryption</a:t>
            </a:r>
          </a:p>
          <a:p>
            <a:r>
              <a:rPr lang="en-US" sz="1200" kern="1200" baseline="0" dirty="0">
                <a:solidFill>
                  <a:schemeClr val="tx1"/>
                </a:solidFill>
                <a:latin typeface="Arial" charset="0"/>
                <a:ea typeface="ＭＳ Ｐゴシック" pitchFamily="-107" charset="-128"/>
                <a:cs typeface="ＭＳ Ｐゴシック" pitchFamily="-107" charset="-128"/>
              </a:rPr>
              <a:t>systems that simultaneously protect confidentiality and authenticity (integrity) of</a:t>
            </a:r>
          </a:p>
          <a:p>
            <a:r>
              <a:rPr lang="en-US" sz="1200" kern="1200" baseline="0" dirty="0">
                <a:solidFill>
                  <a:schemeClr val="tx1"/>
                </a:solidFill>
                <a:latin typeface="Arial" charset="0"/>
                <a:ea typeface="ＭＳ Ｐゴシック" pitchFamily="-107" charset="-128"/>
                <a:cs typeface="ＭＳ Ｐゴシック" pitchFamily="-107" charset="-128"/>
              </a:rPr>
              <a:t>communications. Many applications and protocols require both forms of security,</a:t>
            </a:r>
          </a:p>
          <a:p>
            <a:r>
              <a:rPr lang="en-US" sz="1200" kern="1200" baseline="0" dirty="0">
                <a:solidFill>
                  <a:schemeClr val="tx1"/>
                </a:solidFill>
                <a:latin typeface="Arial" charset="0"/>
                <a:ea typeface="ＭＳ Ｐゴシック" pitchFamily="-107" charset="-128"/>
                <a:cs typeface="ＭＳ Ｐゴシック" pitchFamily="-107" charset="-128"/>
              </a:rPr>
              <a:t>but until recently the two services have been designed separately.</a:t>
            </a:r>
          </a:p>
          <a:p>
            <a:r>
              <a:rPr lang="en-US" sz="1200" kern="1200" baseline="0" dirty="0">
                <a:solidFill>
                  <a:schemeClr val="tx1"/>
                </a:solidFill>
                <a:latin typeface="Arial" charset="0"/>
                <a:ea typeface="ＭＳ Ｐゴシック" pitchFamily="-107" charset="-128"/>
                <a:cs typeface="ＭＳ Ｐゴシック" pitchFamily="-107" charset="-128"/>
              </a:rPr>
              <a:t> The key algorithmic ingredients of CCM are the AES encryption algorithm</a:t>
            </a:r>
          </a:p>
          <a:p>
            <a:r>
              <a:rPr lang="en-US" sz="1200" kern="1200" baseline="0" dirty="0">
                <a:solidFill>
                  <a:schemeClr val="tx1"/>
                </a:solidFill>
                <a:latin typeface="Arial" charset="0"/>
                <a:ea typeface="ＭＳ Ｐゴシック" pitchFamily="-107" charset="-128"/>
                <a:cs typeface="ＭＳ Ｐゴシック" pitchFamily="-107" charset="-128"/>
              </a:rPr>
              <a:t>(Section 2.2), the CTR mode of operation (Section 2.5), and the CMAC authentication</a:t>
            </a:r>
          </a:p>
          <a:p>
            <a:r>
              <a:rPr lang="en-US" sz="1200" kern="1200" baseline="0" dirty="0">
                <a:solidFill>
                  <a:schemeClr val="tx1"/>
                </a:solidFill>
                <a:latin typeface="Arial" charset="0"/>
                <a:ea typeface="ＭＳ Ｐゴシック" pitchFamily="-107" charset="-128"/>
                <a:cs typeface="ＭＳ Ｐゴシック" pitchFamily="-107" charset="-128"/>
              </a:rPr>
              <a:t>algorithm. A single key K  is used for both encryption and MAC algorithms.</a:t>
            </a: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sz="1200" kern="1200" baseline="0" dirty="0">
              <a:solidFill>
                <a:schemeClr val="tx1"/>
              </a:solidFill>
              <a:latin typeface="Arial" charset="0"/>
              <a:ea typeface="ＭＳ Ｐゴシック" pitchFamily="-107" charset="-128"/>
              <a:cs typeface="ＭＳ Ｐゴシック" pitchFamily="-107" charset="-128"/>
            </a:endParaRPr>
          </a:p>
          <a:p>
            <a:endParaRPr lang="en-US" dirty="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240D541F-B107-0C44-B8CC-2062BF6E0367}" type="slidenum">
              <a:rPr lang="en-AU" smtClean="0">
                <a:latin typeface="Arial" pitchFamily="-84" charset="0"/>
              </a:rPr>
              <a:pPr/>
              <a:t>90</a:t>
            </a:fld>
            <a:endParaRPr lang="en-AU" dirty="0">
              <a:latin typeface="Arial" pitchFamily="-84" charset="0"/>
            </a:endParaRPr>
          </a:p>
        </p:txBody>
      </p:sp>
    </p:spTree>
    <p:extLst>
      <p:ext uri="{BB962C8B-B14F-4D97-AF65-F5344CB8AC3E}">
        <p14:creationId xmlns:p14="http://schemas.microsoft.com/office/powerpoint/2010/main" val="1132575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a:ln/>
        </p:spPr>
      </p:sp>
      <p:sp>
        <p:nvSpPr>
          <p:cNvPr id="58371" name="Notes Placeholder 2"/>
          <p:cNvSpPr>
            <a:spLocks noGrp="1"/>
          </p:cNvSpPr>
          <p:nvPr>
            <p:ph type="body" idx="1"/>
          </p:nvPr>
        </p:nvSpPr>
        <p:spPr>
          <a:xfrm>
            <a:off x="685800" y="4343400"/>
            <a:ext cx="5486400" cy="4341813"/>
          </a:xfrm>
          <a:noFill/>
          <a:ln/>
        </p:spPr>
        <p:txBody>
          <a:bodyPr/>
          <a:lstStyle/>
          <a:p>
            <a:r>
              <a:rPr lang="en-US" sz="1200" b="0" kern="1200" baseline="0" dirty="0">
                <a:solidFill>
                  <a:schemeClr val="tx1"/>
                </a:solidFill>
                <a:latin typeface="Arial" charset="0"/>
                <a:ea typeface="ＭＳ Ｐゴシック" pitchFamily="-107" charset="-128"/>
                <a:cs typeface="ＭＳ Ｐゴシック" pitchFamily="-107" charset="-128"/>
              </a:rPr>
              <a:t> Figure 3.8 illustrates the operation of CCM. For authentication, the input</a:t>
            </a:r>
          </a:p>
          <a:p>
            <a:r>
              <a:rPr lang="en-US" sz="1200" b="0" kern="1200" baseline="0" dirty="0">
                <a:solidFill>
                  <a:schemeClr val="tx1"/>
                </a:solidFill>
                <a:latin typeface="Arial" charset="0"/>
                <a:ea typeface="ＭＳ Ｐゴシック" pitchFamily="-107" charset="-128"/>
                <a:cs typeface="ＭＳ Ｐゴシック" pitchFamily="-107" charset="-128"/>
              </a:rPr>
              <a:t>includes the nonce, the associated data, and the plaintext. This input is formatted as</a:t>
            </a:r>
          </a:p>
          <a:p>
            <a:r>
              <a:rPr lang="en-US" sz="1200" b="0" kern="1200" baseline="0" dirty="0">
                <a:solidFill>
                  <a:schemeClr val="tx1"/>
                </a:solidFill>
                <a:latin typeface="Arial" charset="0"/>
                <a:ea typeface="ＭＳ Ｐゴシック" pitchFamily="-107" charset="-128"/>
                <a:cs typeface="ＭＳ Ｐゴシック" pitchFamily="-107" charset="-128"/>
              </a:rPr>
              <a:t>a sequence of blocks B</a:t>
            </a:r>
            <a:r>
              <a:rPr lang="en-US" sz="1200" b="0" kern="1200" baseline="-25000" dirty="0">
                <a:solidFill>
                  <a:schemeClr val="tx1"/>
                </a:solidFill>
                <a:latin typeface="Arial" charset="0"/>
                <a:ea typeface="ＭＳ Ｐゴシック" pitchFamily="-107" charset="-128"/>
                <a:cs typeface="ＭＳ Ｐゴシック" pitchFamily="-107" charset="-128"/>
              </a:rPr>
              <a:t>0</a:t>
            </a:r>
            <a:r>
              <a:rPr lang="en-US" sz="1200" b="0" kern="1200" baseline="0" dirty="0">
                <a:solidFill>
                  <a:schemeClr val="tx1"/>
                </a:solidFill>
                <a:latin typeface="Arial" charset="0"/>
                <a:ea typeface="ＭＳ Ｐゴシック" pitchFamily="-107" charset="-128"/>
                <a:cs typeface="ＭＳ Ｐゴシック" pitchFamily="-107" charset="-128"/>
              </a:rPr>
              <a:t>  through B</a:t>
            </a:r>
            <a:r>
              <a:rPr lang="en-US" sz="1200" b="0" kern="1200" baseline="-25000" dirty="0">
                <a:solidFill>
                  <a:schemeClr val="tx1"/>
                </a:solidFill>
                <a:latin typeface="Arial" charset="0"/>
                <a:ea typeface="ＭＳ Ｐゴシック" pitchFamily="-107" charset="-128"/>
                <a:cs typeface="ＭＳ Ｐゴシック" pitchFamily="-107" charset="-128"/>
              </a:rPr>
              <a:t>r </a:t>
            </a:r>
            <a:r>
              <a:rPr lang="en-US" sz="1200" b="0" kern="1200" baseline="0" dirty="0">
                <a:solidFill>
                  <a:schemeClr val="tx1"/>
                </a:solidFill>
                <a:latin typeface="Arial" charset="0"/>
                <a:ea typeface="ＭＳ Ｐゴシック" pitchFamily="-107" charset="-128"/>
                <a:cs typeface="ＭＳ Ｐゴシック" pitchFamily="-107" charset="-128"/>
              </a:rPr>
              <a:t>.  The first block contains the nonce plus some</a:t>
            </a:r>
          </a:p>
          <a:p>
            <a:r>
              <a:rPr lang="en-US" sz="1200" b="0" kern="1200" baseline="0" dirty="0">
                <a:solidFill>
                  <a:schemeClr val="tx1"/>
                </a:solidFill>
                <a:latin typeface="Arial" charset="0"/>
                <a:ea typeface="ＭＳ Ｐゴシック" pitchFamily="-107" charset="-128"/>
                <a:cs typeface="ＭＳ Ｐゴシック" pitchFamily="-107" charset="-128"/>
              </a:rPr>
              <a:t>formatting bits that indicate the lengths of the N , A , and P  elements. This is followed</a:t>
            </a:r>
          </a:p>
          <a:p>
            <a:r>
              <a:rPr lang="en-US" sz="1200" b="0" kern="1200" baseline="0" dirty="0">
                <a:solidFill>
                  <a:schemeClr val="tx1"/>
                </a:solidFill>
                <a:latin typeface="Arial" charset="0"/>
                <a:ea typeface="ＭＳ Ｐゴシック" pitchFamily="-107" charset="-128"/>
                <a:cs typeface="ＭＳ Ｐゴシック" pitchFamily="-107" charset="-128"/>
              </a:rPr>
              <a:t>by zero or more blocks that contain A , followed by zero of more blocks that</a:t>
            </a:r>
          </a:p>
          <a:p>
            <a:r>
              <a:rPr lang="en-US" sz="1200" b="0" kern="1200" baseline="0" dirty="0">
                <a:solidFill>
                  <a:schemeClr val="tx1"/>
                </a:solidFill>
                <a:latin typeface="Arial" charset="0"/>
                <a:ea typeface="ＭＳ Ｐゴシック" pitchFamily="-107" charset="-128"/>
                <a:cs typeface="ＭＳ Ｐゴシック" pitchFamily="-107" charset="-128"/>
              </a:rPr>
              <a:t>contain P.  The resulting sequence of blocks serves as input to the CMAC algorithm,</a:t>
            </a:r>
          </a:p>
          <a:p>
            <a:r>
              <a:rPr lang="en-US" sz="1200" kern="1200" baseline="0" dirty="0">
                <a:solidFill>
                  <a:schemeClr val="tx1"/>
                </a:solidFill>
                <a:latin typeface="Arial" charset="0"/>
                <a:ea typeface="ＭＳ Ｐゴシック" pitchFamily="-107" charset="-128"/>
                <a:cs typeface="ＭＳ Ｐゴシック" pitchFamily="-107" charset="-128"/>
              </a:rPr>
              <a:t> which produces a MAC value with length </a:t>
            </a:r>
            <a:r>
              <a:rPr lang="en-US" sz="1200" i="1" kern="1200" baseline="0" dirty="0">
                <a:solidFill>
                  <a:schemeClr val="tx1"/>
                </a:solidFill>
                <a:latin typeface="Arial" charset="0"/>
                <a:ea typeface="ＭＳ Ｐゴシック" pitchFamily="-107" charset="-128"/>
                <a:cs typeface="ＭＳ Ｐゴシック" pitchFamily="-107" charset="-128"/>
              </a:rPr>
              <a:t>Tlen</a:t>
            </a:r>
            <a:r>
              <a:rPr lang="en-US" sz="1200" kern="1200" baseline="0" dirty="0">
                <a:solidFill>
                  <a:schemeClr val="tx1"/>
                </a:solidFill>
                <a:latin typeface="Arial" charset="0"/>
                <a:ea typeface="ＭＳ Ｐゴシック" pitchFamily="-107" charset="-128"/>
                <a:cs typeface="ＭＳ Ｐゴシック" pitchFamily="-107" charset="-128"/>
              </a:rPr>
              <a:t> , which is less than or equal to the</a:t>
            </a:r>
          </a:p>
          <a:p>
            <a:r>
              <a:rPr lang="en-US" sz="1200" kern="1200" baseline="0" dirty="0">
                <a:solidFill>
                  <a:schemeClr val="tx1"/>
                </a:solidFill>
                <a:latin typeface="Arial" charset="0"/>
                <a:ea typeface="ＭＳ Ｐゴシック" pitchFamily="-107" charset="-128"/>
                <a:cs typeface="ＭＳ Ｐゴシック" pitchFamily="-107" charset="-128"/>
              </a:rPr>
              <a:t>block length (Figure 3.8a).</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For encryption, a sequence of counters is generated that must be independent</a:t>
            </a:r>
          </a:p>
          <a:p>
            <a:r>
              <a:rPr lang="en-US" sz="1200" kern="1200" baseline="0" dirty="0">
                <a:solidFill>
                  <a:schemeClr val="tx1"/>
                </a:solidFill>
                <a:latin typeface="Arial" charset="0"/>
                <a:ea typeface="ＭＳ Ｐゴシック" pitchFamily="-107" charset="-128"/>
                <a:cs typeface="ＭＳ Ｐゴシック" pitchFamily="-107" charset="-128"/>
              </a:rPr>
              <a:t>of the nonce. The authentication tag is encrypted in CTR mode using the single</a:t>
            </a:r>
          </a:p>
          <a:p>
            <a:r>
              <a:rPr lang="en-US" sz="1200" kern="1200" baseline="0" dirty="0">
                <a:solidFill>
                  <a:schemeClr val="tx1"/>
                </a:solidFill>
                <a:latin typeface="Arial" charset="0"/>
                <a:ea typeface="ＭＳ Ｐゴシック" pitchFamily="-107" charset="-128"/>
                <a:cs typeface="ＭＳ Ｐゴシック" pitchFamily="-107" charset="-128"/>
              </a:rPr>
              <a:t>counter Ctr</a:t>
            </a:r>
            <a:r>
              <a:rPr lang="en-US" sz="1200" kern="1200" baseline="-25000" dirty="0">
                <a:solidFill>
                  <a:schemeClr val="tx1"/>
                </a:solidFill>
                <a:latin typeface="Arial" charset="0"/>
                <a:ea typeface="ＭＳ Ｐゴシック" pitchFamily="-107" charset="-128"/>
                <a:cs typeface="ＭＳ Ｐゴシック" pitchFamily="-107" charset="-128"/>
              </a:rPr>
              <a:t>0</a:t>
            </a:r>
            <a:r>
              <a:rPr lang="en-US" sz="1200" kern="1200" baseline="0" dirty="0">
                <a:solidFill>
                  <a:schemeClr val="tx1"/>
                </a:solidFill>
                <a:latin typeface="Arial" charset="0"/>
                <a:ea typeface="ＭＳ Ｐゴシック" pitchFamily="-107" charset="-128"/>
                <a:cs typeface="ＭＳ Ｐゴシック" pitchFamily="-107" charset="-128"/>
              </a:rPr>
              <a:t> . The </a:t>
            </a:r>
            <a:r>
              <a:rPr lang="en-US" sz="1200" i="1" kern="1200" baseline="0" dirty="0">
                <a:solidFill>
                  <a:schemeClr val="tx1"/>
                </a:solidFill>
                <a:latin typeface="Arial" charset="0"/>
                <a:ea typeface="ＭＳ Ｐゴシック" pitchFamily="-107" charset="-128"/>
                <a:cs typeface="ＭＳ Ｐゴシック" pitchFamily="-107" charset="-128"/>
              </a:rPr>
              <a:t>Tlen</a:t>
            </a:r>
            <a:r>
              <a:rPr lang="en-US" sz="1200" kern="1200" baseline="0" dirty="0">
                <a:solidFill>
                  <a:schemeClr val="tx1"/>
                </a:solidFill>
                <a:latin typeface="Arial" charset="0"/>
                <a:ea typeface="ＭＳ Ｐゴシック" pitchFamily="-107" charset="-128"/>
                <a:cs typeface="ＭＳ Ｐゴシック" pitchFamily="-107" charset="-128"/>
              </a:rPr>
              <a:t>  most significant bits of the output are XORed with the tag</a:t>
            </a:r>
          </a:p>
          <a:p>
            <a:r>
              <a:rPr lang="en-US" sz="1200" kern="1200" baseline="0" dirty="0">
                <a:solidFill>
                  <a:schemeClr val="tx1"/>
                </a:solidFill>
                <a:latin typeface="Arial" charset="0"/>
                <a:ea typeface="ＭＳ Ｐゴシック" pitchFamily="-107" charset="-128"/>
                <a:cs typeface="ＭＳ Ｐゴシック" pitchFamily="-107" charset="-128"/>
              </a:rPr>
              <a:t>to produce an encrypted tag. The remaining counters are used for the CTR mode</a:t>
            </a:r>
          </a:p>
          <a:p>
            <a:r>
              <a:rPr lang="en-US" sz="1200" kern="1200" baseline="0" dirty="0">
                <a:solidFill>
                  <a:schemeClr val="tx1"/>
                </a:solidFill>
                <a:latin typeface="Arial" charset="0"/>
                <a:ea typeface="ＭＳ Ｐゴシック" pitchFamily="-107" charset="-128"/>
                <a:cs typeface="ＭＳ Ｐゴシック" pitchFamily="-107" charset="-128"/>
              </a:rPr>
              <a:t>encryption of the plaintext (Figure 2.11). The encrypted plaintext is concatenated</a:t>
            </a:r>
          </a:p>
          <a:p>
            <a:r>
              <a:rPr lang="en-US" sz="1200" kern="1200" baseline="0" dirty="0">
                <a:solidFill>
                  <a:schemeClr val="tx1"/>
                </a:solidFill>
                <a:latin typeface="Arial" charset="0"/>
                <a:ea typeface="ＭＳ Ｐゴシック" pitchFamily="-107" charset="-128"/>
                <a:cs typeface="ＭＳ Ｐゴシック" pitchFamily="-107" charset="-128"/>
              </a:rPr>
              <a:t>with the encrypted tag to form the ciphertext output (Figure 3.8b).</a:t>
            </a:r>
            <a:endParaRPr lang="en-US" b="0" dirty="0">
              <a:latin typeface="Arial" pitchFamily="-84" charset="0"/>
              <a:ea typeface="ＭＳ Ｐゴシック" pitchFamily="-84" charset="-128"/>
              <a:cs typeface="ＭＳ Ｐゴシック" pitchFamily="-84" charset="-128"/>
            </a:endParaRPr>
          </a:p>
        </p:txBody>
      </p:sp>
      <p:sp>
        <p:nvSpPr>
          <p:cNvPr id="58372" name="Slide Number Placeholder 3"/>
          <p:cNvSpPr>
            <a:spLocks noGrp="1"/>
          </p:cNvSpPr>
          <p:nvPr>
            <p:ph type="sldNum" sz="quarter" idx="5"/>
          </p:nvPr>
        </p:nvSpPr>
        <p:spPr>
          <a:noFill/>
        </p:spPr>
        <p:txBody>
          <a:bodyPr/>
          <a:lstStyle/>
          <a:p>
            <a:fld id="{EF4F4419-5451-FB44-B5E2-4E900DF3F9B3}" type="slidenum">
              <a:rPr lang="en-AU" smtClean="0">
                <a:latin typeface="Arial" pitchFamily="-84" charset="0"/>
              </a:rPr>
              <a:pPr/>
              <a:t>91</a:t>
            </a:fld>
            <a:endParaRPr lang="en-AU" dirty="0">
              <a:latin typeface="Arial" pitchFamily="-84" charset="0"/>
            </a:endParaRPr>
          </a:p>
        </p:txBody>
      </p:sp>
    </p:spTree>
    <p:extLst>
      <p:ext uri="{BB962C8B-B14F-4D97-AF65-F5344CB8AC3E}">
        <p14:creationId xmlns:p14="http://schemas.microsoft.com/office/powerpoint/2010/main" val="2728341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CE989178-91B2-F54D-88B3-6DC459D50296}" type="slidenum">
              <a:rPr lang="en-AU">
                <a:latin typeface="Arial" pitchFamily="-84" charset="0"/>
              </a:rPr>
              <a:pPr/>
              <a:t>92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Public-key encryption, first publicly proposed by Diffie and Hellman in 1976</a:t>
            </a:r>
          </a:p>
          <a:p>
            <a:r>
              <a:rPr lang="en-US" sz="1200" kern="1200" baseline="0" dirty="0">
                <a:solidFill>
                  <a:schemeClr val="tx1"/>
                </a:solidFill>
                <a:latin typeface="Arial" charset="0"/>
                <a:ea typeface="ＭＳ Ｐゴシック" pitchFamily="-107" charset="-128"/>
                <a:cs typeface="ＭＳ Ｐゴシック" pitchFamily="-107" charset="-128"/>
              </a:rPr>
              <a:t>[DIFF76], is the first truly revolutionary advance in encryption in literally thousands</a:t>
            </a:r>
          </a:p>
          <a:p>
            <a:r>
              <a:rPr lang="en-US" sz="1200" kern="1200" baseline="0" dirty="0">
                <a:solidFill>
                  <a:schemeClr val="tx1"/>
                </a:solidFill>
                <a:latin typeface="Arial" charset="0"/>
                <a:ea typeface="ＭＳ Ｐゴシック" pitchFamily="-107" charset="-128"/>
                <a:cs typeface="ＭＳ Ｐゴシック" pitchFamily="-107" charset="-128"/>
              </a:rPr>
              <a:t>of years. Public-key algorithms are based on mathematical functions rather</a:t>
            </a:r>
          </a:p>
          <a:p>
            <a:r>
              <a:rPr lang="en-US" sz="1200" kern="1200" baseline="0" dirty="0">
                <a:solidFill>
                  <a:schemeClr val="tx1"/>
                </a:solidFill>
                <a:latin typeface="Arial" charset="0"/>
                <a:ea typeface="ＭＳ Ｐゴシック" pitchFamily="-107" charset="-128"/>
                <a:cs typeface="ＭＳ Ｐゴシック" pitchFamily="-107" charset="-128"/>
              </a:rPr>
              <a:t>than on simple operations on bit patterns, such as are used in symmetric encryption</a:t>
            </a:r>
          </a:p>
          <a:p>
            <a:r>
              <a:rPr lang="en-US" sz="1200" kern="1200" baseline="0" dirty="0">
                <a:solidFill>
                  <a:schemeClr val="tx1"/>
                </a:solidFill>
                <a:latin typeface="Arial" charset="0"/>
                <a:ea typeface="ＭＳ Ｐゴシック" pitchFamily="-107" charset="-128"/>
                <a:cs typeface="ＭＳ Ｐゴシック" pitchFamily="-107" charset="-128"/>
              </a:rPr>
              <a:t>algorithms. More important, public-key cryptography is asymmetric, involving the</a:t>
            </a:r>
          </a:p>
          <a:p>
            <a:r>
              <a:rPr lang="en-US" sz="1200" kern="1200" baseline="0" dirty="0">
                <a:solidFill>
                  <a:schemeClr val="tx1"/>
                </a:solidFill>
                <a:latin typeface="Arial" charset="0"/>
                <a:ea typeface="ＭＳ Ｐゴシック" pitchFamily="-107" charset="-128"/>
                <a:cs typeface="ＭＳ Ｐゴシック" pitchFamily="-107" charset="-128"/>
              </a:rPr>
              <a:t>use of two separate keys—in contrast to the symmetric conventional encryption,</a:t>
            </a:r>
          </a:p>
          <a:p>
            <a:r>
              <a:rPr lang="en-US" sz="1200" kern="1200" baseline="0" dirty="0">
                <a:solidFill>
                  <a:schemeClr val="tx1"/>
                </a:solidFill>
                <a:latin typeface="Arial" charset="0"/>
                <a:ea typeface="ＭＳ Ｐゴシック" pitchFamily="-107" charset="-128"/>
                <a:cs typeface="ＭＳ Ｐゴシック" pitchFamily="-107" charset="-128"/>
              </a:rPr>
              <a:t>which uses only one key. The use of two keys has profound consequences in the</a:t>
            </a:r>
          </a:p>
          <a:p>
            <a:r>
              <a:rPr lang="en-US" sz="1200" kern="1200" baseline="0" dirty="0">
                <a:solidFill>
                  <a:schemeClr val="tx1"/>
                </a:solidFill>
                <a:latin typeface="Arial" charset="0"/>
                <a:ea typeface="ＭＳ Ｐゴシック" pitchFamily="-107" charset="-128"/>
                <a:cs typeface="ＭＳ Ｐゴシック" pitchFamily="-107" charset="-128"/>
              </a:rPr>
              <a:t>areas of confidentiality, key distribution, and authentication.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Before proceeding, we should first mention several common misconceptions</a:t>
            </a:r>
          </a:p>
          <a:p>
            <a:r>
              <a:rPr lang="en-US" sz="1200" kern="1200" baseline="0" dirty="0">
                <a:solidFill>
                  <a:schemeClr val="tx1"/>
                </a:solidFill>
                <a:latin typeface="Arial" charset="0"/>
                <a:ea typeface="ＭＳ Ｐゴシック" pitchFamily="-107" charset="-128"/>
                <a:cs typeface="ＭＳ Ｐゴシック" pitchFamily="-107" charset="-128"/>
              </a:rPr>
              <a:t>concerning public-key encryption. One is that public-key encryption is more</a:t>
            </a:r>
          </a:p>
          <a:p>
            <a:r>
              <a:rPr lang="en-US" sz="1200" kern="1200" baseline="0" dirty="0">
                <a:solidFill>
                  <a:schemeClr val="tx1"/>
                </a:solidFill>
                <a:latin typeface="Arial" charset="0"/>
                <a:ea typeface="ＭＳ Ｐゴシック" pitchFamily="-107" charset="-128"/>
                <a:cs typeface="ＭＳ Ｐゴシック" pitchFamily="-107" charset="-128"/>
              </a:rPr>
              <a:t>secure from cryptanalysis than conventional encryption. In fact, the security of any</a:t>
            </a:r>
          </a:p>
          <a:p>
            <a:r>
              <a:rPr lang="en-US" sz="1200" kern="1200" baseline="0" dirty="0">
                <a:solidFill>
                  <a:schemeClr val="tx1"/>
                </a:solidFill>
                <a:latin typeface="Arial" charset="0"/>
                <a:ea typeface="ＭＳ Ｐゴシック" pitchFamily="-107" charset="-128"/>
                <a:cs typeface="ＭＳ Ｐゴシック" pitchFamily="-107" charset="-128"/>
              </a:rPr>
              <a:t>encryption scheme depends on (1) the length of the key and (2) the computational</a:t>
            </a:r>
          </a:p>
          <a:p>
            <a:r>
              <a:rPr lang="en-US" sz="1200" kern="1200" baseline="0" dirty="0">
                <a:solidFill>
                  <a:schemeClr val="tx1"/>
                </a:solidFill>
                <a:latin typeface="Arial" charset="0"/>
                <a:ea typeface="ＭＳ Ｐゴシック" pitchFamily="-107" charset="-128"/>
                <a:cs typeface="ＭＳ Ｐゴシック" pitchFamily="-107" charset="-128"/>
              </a:rPr>
              <a:t>work involved in breaking a cipher. There is nothing in principle about either conventional</a:t>
            </a:r>
          </a:p>
          <a:p>
            <a:r>
              <a:rPr lang="en-US" sz="1200" kern="1200" baseline="0" dirty="0">
                <a:solidFill>
                  <a:schemeClr val="tx1"/>
                </a:solidFill>
                <a:latin typeface="Arial" charset="0"/>
                <a:ea typeface="ＭＳ Ｐゴシック" pitchFamily="-107" charset="-128"/>
                <a:cs typeface="ＭＳ Ｐゴシック" pitchFamily="-107" charset="-128"/>
              </a:rPr>
              <a:t>or public-key encryption that makes one superior to another from the</a:t>
            </a:r>
          </a:p>
          <a:p>
            <a:r>
              <a:rPr lang="en-US" sz="1200" kern="1200" baseline="0" dirty="0">
                <a:solidFill>
                  <a:schemeClr val="tx1"/>
                </a:solidFill>
                <a:latin typeface="Arial" charset="0"/>
                <a:ea typeface="ＭＳ Ｐゴシック" pitchFamily="-107" charset="-128"/>
                <a:cs typeface="ＭＳ Ｐゴシック" pitchFamily="-107" charset="-128"/>
              </a:rPr>
              <a:t>point of view of resisting cryptanalysis. A second misconception is that public-key</a:t>
            </a:r>
          </a:p>
          <a:p>
            <a:r>
              <a:rPr lang="en-US" sz="1200" kern="1200" baseline="0" dirty="0">
                <a:solidFill>
                  <a:schemeClr val="tx1"/>
                </a:solidFill>
                <a:latin typeface="Arial" charset="0"/>
                <a:ea typeface="ＭＳ Ｐゴシック" pitchFamily="-107" charset="-128"/>
                <a:cs typeface="ＭＳ Ｐゴシック" pitchFamily="-107" charset="-128"/>
              </a:rPr>
              <a:t>encryption is a general-purpose technique that has made conventional encryption</a:t>
            </a:r>
          </a:p>
          <a:p>
            <a:r>
              <a:rPr lang="en-US" sz="1200" kern="1200" baseline="0" dirty="0">
                <a:solidFill>
                  <a:schemeClr val="tx1"/>
                </a:solidFill>
                <a:latin typeface="Arial" charset="0"/>
                <a:ea typeface="ＭＳ Ｐゴシック" pitchFamily="-107" charset="-128"/>
                <a:cs typeface="ＭＳ Ｐゴシック" pitchFamily="-107" charset="-128"/>
              </a:rPr>
              <a:t>obsolete. On the contrary, because of the computational overhead of current public-</a:t>
            </a:r>
          </a:p>
          <a:p>
            <a:r>
              <a:rPr lang="en-US" sz="1200" kern="1200" baseline="0" dirty="0">
                <a:solidFill>
                  <a:schemeClr val="tx1"/>
                </a:solidFill>
                <a:latin typeface="Arial" charset="0"/>
                <a:ea typeface="ＭＳ Ｐゴシック" pitchFamily="-107" charset="-128"/>
                <a:cs typeface="ＭＳ Ｐゴシック" pitchFamily="-107" charset="-128"/>
              </a:rPr>
              <a:t>key encryption schemes, there seems no foreseeable likelihood that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 will be abandoned. Finally, there is a feeling that key distribution</a:t>
            </a:r>
          </a:p>
          <a:p>
            <a:r>
              <a:rPr lang="en-US" sz="1200" kern="1200" baseline="0" dirty="0">
                <a:solidFill>
                  <a:schemeClr val="tx1"/>
                </a:solidFill>
                <a:latin typeface="Arial" charset="0"/>
                <a:ea typeface="ＭＳ Ｐゴシック" pitchFamily="-107" charset="-128"/>
                <a:cs typeface="ＭＳ Ｐゴシック" pitchFamily="-107" charset="-128"/>
              </a:rPr>
              <a:t>is trivial when using public-key encryption, compared to the rather cumbersome</a:t>
            </a:r>
          </a:p>
          <a:p>
            <a:r>
              <a:rPr lang="en-US" sz="1200" kern="1200" baseline="0" dirty="0">
                <a:solidFill>
                  <a:schemeClr val="tx1"/>
                </a:solidFill>
                <a:latin typeface="Arial" charset="0"/>
                <a:ea typeface="ＭＳ Ｐゴシック" pitchFamily="-107" charset="-128"/>
                <a:cs typeface="ＭＳ Ｐゴシック" pitchFamily="-107" charset="-128"/>
              </a:rPr>
              <a:t>handshaking involved with key distribution centers for conventional encryption.</a:t>
            </a:r>
          </a:p>
          <a:p>
            <a:r>
              <a:rPr lang="en-US" sz="1200" kern="1200" baseline="0" dirty="0">
                <a:solidFill>
                  <a:schemeClr val="tx1"/>
                </a:solidFill>
                <a:latin typeface="Arial" charset="0"/>
                <a:ea typeface="ＭＳ Ｐゴシック" pitchFamily="-107" charset="-128"/>
                <a:cs typeface="ＭＳ Ｐゴシック" pitchFamily="-107" charset="-128"/>
              </a:rPr>
              <a:t>In fact, some form of protocol is needed, often involving a central agent, and the</a:t>
            </a:r>
          </a:p>
          <a:p>
            <a:r>
              <a:rPr lang="en-US" sz="1200" kern="1200" baseline="0" dirty="0">
                <a:solidFill>
                  <a:schemeClr val="tx1"/>
                </a:solidFill>
                <a:latin typeface="Arial" charset="0"/>
                <a:ea typeface="ＭＳ Ｐゴシック" pitchFamily="-107" charset="-128"/>
                <a:cs typeface="ＭＳ Ｐゴシック" pitchFamily="-107" charset="-128"/>
              </a:rPr>
              <a:t>procedures involved are no simpler or any more efficient than those required for</a:t>
            </a:r>
          </a:p>
          <a:p>
            <a:r>
              <a:rPr lang="en-US" sz="1200" kern="1200" baseline="0" dirty="0">
                <a:solidFill>
                  <a:schemeClr val="tx1"/>
                </a:solidFill>
                <a:latin typeface="Arial" charset="0"/>
                <a:ea typeface="ＭＳ Ｐゴシック" pitchFamily="-107" charset="-128"/>
                <a:cs typeface="ＭＳ Ｐゴシック" pitchFamily="-107" charset="-128"/>
              </a:rPr>
              <a:t>conventional encryption.</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5563434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ＭＳ Ｐゴシック" pitchFamily="-107" charset="-128"/>
                <a:cs typeface="ＭＳ Ｐゴシック" pitchFamily="-107" charset="-128"/>
              </a:rPr>
              <a:t>A public-key encryption scheme has six ingredients (Figure 3.9a).</a:t>
            </a:r>
          </a:p>
          <a:p>
            <a:r>
              <a:rPr lang="en-US" sz="1200" kern="1200" baseline="0" dirty="0">
                <a:solidFill>
                  <a:schemeClr val="tx1"/>
                </a:solidFill>
                <a:latin typeface="Arial" charset="0"/>
                <a:ea typeface="ＭＳ Ｐゴシック" pitchFamily="-107" charset="-128"/>
                <a:cs typeface="ＭＳ Ｐゴシック" pitchFamily="-107" charset="-128"/>
              </a:rPr>
              <a:t>• Plaintext:  This is the readable message or data that is fed into the algorithm as</a:t>
            </a:r>
          </a:p>
          <a:p>
            <a:r>
              <a:rPr lang="en-US" sz="1200" kern="1200" baseline="0" dirty="0">
                <a:solidFill>
                  <a:schemeClr val="tx1"/>
                </a:solidFill>
                <a:latin typeface="Arial" charset="0"/>
                <a:ea typeface="ＭＳ Ｐゴシック" pitchFamily="-107" charset="-128"/>
                <a:cs typeface="ＭＳ Ｐゴシック" pitchFamily="-107" charset="-128"/>
              </a:rPr>
              <a:t>input.</a:t>
            </a:r>
          </a:p>
          <a:p>
            <a:r>
              <a:rPr lang="en-US" sz="1200" kern="1200" baseline="0" dirty="0">
                <a:solidFill>
                  <a:schemeClr val="tx1"/>
                </a:solidFill>
                <a:latin typeface="Arial" charset="0"/>
                <a:ea typeface="ＭＳ Ｐゴシック" pitchFamily="-107" charset="-128"/>
                <a:cs typeface="ＭＳ Ｐゴシック" pitchFamily="-107" charset="-128"/>
              </a:rPr>
              <a:t>• Encryption algorithm:  The encryption algorithm performs various transformations</a:t>
            </a:r>
          </a:p>
          <a:p>
            <a:r>
              <a:rPr lang="en-US" sz="1200" kern="1200" baseline="0" dirty="0">
                <a:solidFill>
                  <a:schemeClr val="tx1"/>
                </a:solidFill>
                <a:latin typeface="Arial" charset="0"/>
                <a:ea typeface="ＭＳ Ｐゴシック" pitchFamily="-107" charset="-128"/>
                <a:cs typeface="ＭＳ Ｐゴシック" pitchFamily="-107" charset="-128"/>
              </a:rPr>
              <a:t>on the plaintext.</a:t>
            </a:r>
          </a:p>
          <a:p>
            <a:r>
              <a:rPr lang="en-US" sz="1200" kern="1200" baseline="0" dirty="0">
                <a:solidFill>
                  <a:schemeClr val="tx1"/>
                </a:solidFill>
                <a:latin typeface="Arial" charset="0"/>
                <a:ea typeface="ＭＳ Ｐゴシック" pitchFamily="-107" charset="-128"/>
                <a:cs typeface="ＭＳ Ｐゴシック" pitchFamily="-107" charset="-128"/>
              </a:rPr>
              <a:t>• Public and private key:  This is a pair of keys that have been selected so that if</a:t>
            </a:r>
          </a:p>
          <a:p>
            <a:r>
              <a:rPr lang="en-US" sz="1200" kern="1200" baseline="0" dirty="0">
                <a:solidFill>
                  <a:schemeClr val="tx1"/>
                </a:solidFill>
                <a:latin typeface="Arial" charset="0"/>
                <a:ea typeface="ＭＳ Ｐゴシック" pitchFamily="-107" charset="-128"/>
                <a:cs typeface="ＭＳ Ｐゴシック" pitchFamily="-107" charset="-128"/>
              </a:rPr>
              <a:t>one is used for encryption, the other is used for decryption. The exact transformations</a:t>
            </a:r>
          </a:p>
          <a:p>
            <a:r>
              <a:rPr lang="en-US" sz="1200" kern="1200" baseline="0" dirty="0">
                <a:solidFill>
                  <a:schemeClr val="tx1"/>
                </a:solidFill>
                <a:latin typeface="Arial" charset="0"/>
                <a:ea typeface="ＭＳ Ｐゴシック" pitchFamily="-107" charset="-128"/>
                <a:cs typeface="ＭＳ Ｐゴシック" pitchFamily="-107" charset="-128"/>
              </a:rPr>
              <a:t>performed by the encryption algorithm depend on the public or</a:t>
            </a:r>
          </a:p>
          <a:p>
            <a:r>
              <a:rPr lang="en-US" sz="1200" kern="1200" baseline="0" dirty="0">
                <a:solidFill>
                  <a:schemeClr val="tx1"/>
                </a:solidFill>
                <a:latin typeface="Arial" charset="0"/>
                <a:ea typeface="ＭＳ Ｐゴシック" pitchFamily="-107" charset="-128"/>
                <a:cs typeface="ＭＳ Ｐゴシック" pitchFamily="-107" charset="-128"/>
              </a:rPr>
              <a:t>private key that is provided as input.</a:t>
            </a:r>
          </a:p>
          <a:p>
            <a:r>
              <a:rPr lang="en-US" sz="1200" kern="1200" baseline="0" dirty="0">
                <a:solidFill>
                  <a:schemeClr val="tx1"/>
                </a:solidFill>
                <a:latin typeface="Arial" charset="0"/>
                <a:ea typeface="ＭＳ Ｐゴシック" pitchFamily="-107" charset="-128"/>
                <a:cs typeface="ＭＳ Ｐゴシック" pitchFamily="-107" charset="-128"/>
              </a:rPr>
              <a:t>• Ciphertext:  This is the scrambled message produced as output. It depends on</a:t>
            </a:r>
          </a:p>
          <a:p>
            <a:r>
              <a:rPr lang="en-US" sz="1200" kern="1200" baseline="0" dirty="0">
                <a:solidFill>
                  <a:schemeClr val="tx1"/>
                </a:solidFill>
                <a:latin typeface="Arial" charset="0"/>
                <a:ea typeface="ＭＳ Ｐゴシック" pitchFamily="-107" charset="-128"/>
                <a:cs typeface="ＭＳ Ｐゴシック" pitchFamily="-107" charset="-128"/>
              </a:rPr>
              <a:t>the plaintext and the key. For a given message, two different keys will produce</a:t>
            </a:r>
          </a:p>
          <a:p>
            <a:r>
              <a:rPr lang="en-US" sz="1200" kern="1200" baseline="0" dirty="0">
                <a:solidFill>
                  <a:schemeClr val="tx1"/>
                </a:solidFill>
                <a:latin typeface="Arial" charset="0"/>
                <a:ea typeface="ＭＳ Ｐゴシック" pitchFamily="-107" charset="-128"/>
                <a:cs typeface="ＭＳ Ｐゴシック" pitchFamily="-107" charset="-128"/>
              </a:rPr>
              <a:t>two different ciphertexts.</a:t>
            </a:r>
          </a:p>
          <a:p>
            <a:r>
              <a:rPr lang="en-US" sz="1200" kern="1200" baseline="0" dirty="0">
                <a:solidFill>
                  <a:schemeClr val="tx1"/>
                </a:solidFill>
                <a:latin typeface="Arial" charset="0"/>
                <a:ea typeface="ＭＳ Ｐゴシック" pitchFamily="-107" charset="-128"/>
                <a:cs typeface="ＭＳ Ｐゴシック" pitchFamily="-107" charset="-128"/>
              </a:rPr>
              <a:t>• Decryption algorithm: This algorithm accepts the ciphertext and the matching</a:t>
            </a:r>
          </a:p>
          <a:p>
            <a:r>
              <a:rPr lang="en-US" sz="1200" kern="1200" baseline="0" dirty="0">
                <a:solidFill>
                  <a:schemeClr val="tx1"/>
                </a:solidFill>
                <a:latin typeface="Arial" charset="0"/>
                <a:ea typeface="ＭＳ Ｐゴシック" pitchFamily="-107" charset="-128"/>
                <a:cs typeface="ＭＳ Ｐゴシック" pitchFamily="-107" charset="-128"/>
              </a:rPr>
              <a:t>key and produces the original plaintext.</a:t>
            </a:r>
          </a:p>
          <a:p>
            <a:r>
              <a:rPr lang="en-US" sz="1200" kern="1200" baseline="0" dirty="0">
                <a:solidFill>
                  <a:schemeClr val="tx1"/>
                </a:solidFill>
                <a:latin typeface="Arial" charset="0"/>
                <a:ea typeface="ＭＳ Ｐゴシック" pitchFamily="-107" charset="-128"/>
                <a:cs typeface="ＭＳ Ｐゴシック" pitchFamily="-107" charset="-128"/>
              </a:rPr>
              <a:t> The key used in conventional encryption is typically referred to as a secret</a:t>
            </a:r>
          </a:p>
          <a:p>
            <a:r>
              <a:rPr lang="en-US" sz="1200" kern="1200" baseline="0" dirty="0">
                <a:solidFill>
                  <a:schemeClr val="tx1"/>
                </a:solidFill>
                <a:latin typeface="Arial" charset="0"/>
                <a:ea typeface="ＭＳ Ｐゴシック" pitchFamily="-107" charset="-128"/>
                <a:cs typeface="ＭＳ Ｐゴシック" pitchFamily="-107" charset="-128"/>
              </a:rPr>
              <a:t>key . The two keys used for public-key encryption are referred to as the public key</a:t>
            </a:r>
          </a:p>
          <a:p>
            <a:r>
              <a:rPr lang="en-US" sz="1200" kern="1200" baseline="0" dirty="0">
                <a:solidFill>
                  <a:schemeClr val="tx1"/>
                </a:solidFill>
                <a:latin typeface="Arial" charset="0"/>
                <a:ea typeface="ＭＳ Ｐゴシック" pitchFamily="-107" charset="-128"/>
                <a:cs typeface="ＭＳ Ｐゴシック" pitchFamily="-107" charset="-128"/>
              </a:rPr>
              <a:t> and the private key. Invariably, the private key is kept secret, but it is referred</a:t>
            </a:r>
          </a:p>
          <a:p>
            <a:r>
              <a:rPr lang="en-US" sz="1200" kern="1200" baseline="0" dirty="0">
                <a:solidFill>
                  <a:schemeClr val="tx1"/>
                </a:solidFill>
                <a:latin typeface="Arial" charset="0"/>
                <a:ea typeface="ＭＳ Ｐゴシック" pitchFamily="-107" charset="-128"/>
                <a:cs typeface="ＭＳ Ｐゴシック" pitchFamily="-107" charset="-128"/>
              </a:rPr>
              <a:t>to as a private key rather than a secret key to avoid confusion with conventional</a:t>
            </a:r>
          </a:p>
          <a:p>
            <a:r>
              <a:rPr lang="en-US" sz="1200" kern="1200" baseline="0" dirty="0">
                <a:solidFill>
                  <a:schemeClr val="tx1"/>
                </a:solidFill>
                <a:latin typeface="Arial" charset="0"/>
                <a:ea typeface="ＭＳ Ｐゴシック" pitchFamily="-107" charset="-128"/>
                <a:cs typeface="ＭＳ Ｐゴシック" pitchFamily="-107" charset="-128"/>
              </a:rPr>
              <a:t>encryption.</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93</a:t>
            </a:fld>
            <a:endParaRPr lang="en-AU" dirty="0"/>
          </a:p>
        </p:txBody>
      </p:sp>
    </p:spTree>
    <p:extLst>
      <p:ext uri="{BB962C8B-B14F-4D97-AF65-F5344CB8AC3E}">
        <p14:creationId xmlns:p14="http://schemas.microsoft.com/office/powerpoint/2010/main" val="2903133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F6B14BF-28A6-4849-9F1E-745140A1BF2D}" type="slidenum">
              <a:rPr lang="en-AU">
                <a:latin typeface="Arial" pitchFamily="-84" charset="0"/>
              </a:rPr>
              <a:pPr/>
              <a:t>94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Before proceeding, we need to clarify one aspect of public-key cryptosystems that</a:t>
            </a:r>
          </a:p>
          <a:p>
            <a:r>
              <a:rPr lang="en-US" sz="1200" kern="1200" baseline="0" dirty="0">
                <a:solidFill>
                  <a:schemeClr val="tx1"/>
                </a:solidFill>
                <a:latin typeface="Arial" charset="0"/>
                <a:ea typeface="ＭＳ Ｐゴシック" pitchFamily="-107" charset="-128"/>
                <a:cs typeface="ＭＳ Ｐゴシック" pitchFamily="-107" charset="-128"/>
              </a:rPr>
              <a:t>is otherwise likely to lead to confusion. Public-key systems are characterized by</a:t>
            </a:r>
          </a:p>
          <a:p>
            <a:r>
              <a:rPr lang="en-US" sz="1200" kern="1200" baseline="0" dirty="0">
                <a:solidFill>
                  <a:schemeClr val="tx1"/>
                </a:solidFill>
                <a:latin typeface="Arial" charset="0"/>
                <a:ea typeface="ＭＳ Ｐゴシック" pitchFamily="-107" charset="-128"/>
                <a:cs typeface="ＭＳ Ｐゴシック" pitchFamily="-107" charset="-128"/>
              </a:rPr>
              <a:t>the use of a cryptographic type of algorithm with two keys, one held private and</a:t>
            </a:r>
          </a:p>
          <a:p>
            <a:r>
              <a:rPr lang="en-US" sz="1200" kern="1200" baseline="0" dirty="0">
                <a:solidFill>
                  <a:schemeClr val="tx1"/>
                </a:solidFill>
                <a:latin typeface="Arial" charset="0"/>
                <a:ea typeface="ＭＳ Ｐゴシック" pitchFamily="-107" charset="-128"/>
                <a:cs typeface="ＭＳ Ｐゴシック" pitchFamily="-107" charset="-128"/>
              </a:rPr>
              <a:t>one available publicly. Depending on the application, the sender uses either the</a:t>
            </a:r>
          </a:p>
          <a:p>
            <a:r>
              <a:rPr lang="en-US" sz="1200" kern="1200" baseline="0" dirty="0">
                <a:solidFill>
                  <a:schemeClr val="tx1"/>
                </a:solidFill>
                <a:latin typeface="Arial" charset="0"/>
                <a:ea typeface="ＭＳ Ｐゴシック" pitchFamily="-107" charset="-128"/>
                <a:cs typeface="ＭＳ Ｐゴシック" pitchFamily="-107" charset="-128"/>
              </a:rPr>
              <a:t>sender’s private key, the receiver’s public key, or both to perform some type of</a:t>
            </a:r>
          </a:p>
          <a:p>
            <a:r>
              <a:rPr lang="en-US" sz="1200" kern="1200" baseline="0" dirty="0">
                <a:solidFill>
                  <a:schemeClr val="tx1"/>
                </a:solidFill>
                <a:latin typeface="Arial" charset="0"/>
                <a:ea typeface="ＭＳ Ｐゴシック" pitchFamily="-107" charset="-128"/>
                <a:cs typeface="ＭＳ Ｐゴシック" pitchFamily="-107" charset="-128"/>
              </a:rPr>
              <a:t>cryptographic function. In broad terms, we can classify the use of public-key cryptosystems</a:t>
            </a:r>
          </a:p>
          <a:p>
            <a:r>
              <a:rPr lang="en-US" sz="1200" kern="1200" baseline="0" dirty="0">
                <a:solidFill>
                  <a:schemeClr val="tx1"/>
                </a:solidFill>
                <a:latin typeface="Arial" charset="0"/>
                <a:ea typeface="ＭＳ Ｐゴシック" pitchFamily="-107" charset="-128"/>
                <a:cs typeface="ＭＳ Ｐゴシック" pitchFamily="-107" charset="-128"/>
              </a:rPr>
              <a:t>into three categories: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Encryption/decryption:  The sender encrypts a message with the recipient’s</a:t>
            </a:r>
          </a:p>
          <a:p>
            <a:r>
              <a:rPr lang="en-US" sz="1200" kern="1200" baseline="0" dirty="0">
                <a:solidFill>
                  <a:schemeClr val="tx1"/>
                </a:solidFill>
                <a:latin typeface="Arial" charset="0"/>
                <a:ea typeface="ＭＳ Ｐゴシック" pitchFamily="-107" charset="-128"/>
                <a:cs typeface="ＭＳ Ｐゴシック" pitchFamily="-107" charset="-128"/>
              </a:rPr>
              <a:t>public key.</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Digital signature:  The sender “signs” a message with its private key. Signing</a:t>
            </a:r>
          </a:p>
          <a:p>
            <a:r>
              <a:rPr lang="en-US" sz="1200" kern="1200" baseline="0" dirty="0">
                <a:solidFill>
                  <a:schemeClr val="tx1"/>
                </a:solidFill>
                <a:latin typeface="Arial" charset="0"/>
                <a:ea typeface="ＭＳ Ｐゴシック" pitchFamily="-107" charset="-128"/>
                <a:cs typeface="ＭＳ Ｐゴシック" pitchFamily="-107" charset="-128"/>
              </a:rPr>
              <a:t>is achieved by a cryptographic algorithm applied to the message or to a small</a:t>
            </a:r>
          </a:p>
          <a:p>
            <a:r>
              <a:rPr lang="en-US" sz="1200" kern="1200" baseline="0" dirty="0">
                <a:solidFill>
                  <a:schemeClr val="tx1"/>
                </a:solidFill>
                <a:latin typeface="Arial" charset="0"/>
                <a:ea typeface="ＭＳ Ｐゴシック" pitchFamily="-107" charset="-128"/>
                <a:cs typeface="ＭＳ Ｐゴシック" pitchFamily="-107" charset="-128"/>
              </a:rPr>
              <a:t>block of data that is a function of the message.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Key exchange:  Two sides cooperate to exchange a session key. Several different</a:t>
            </a:r>
          </a:p>
          <a:p>
            <a:r>
              <a:rPr lang="en-US" sz="1200" kern="1200" baseline="0" dirty="0">
                <a:solidFill>
                  <a:schemeClr val="tx1"/>
                </a:solidFill>
                <a:latin typeface="Arial" charset="0"/>
                <a:ea typeface="ＭＳ Ｐゴシック" pitchFamily="-107" charset="-128"/>
                <a:cs typeface="ＭＳ Ｐゴシック" pitchFamily="-107" charset="-128"/>
              </a:rPr>
              <a:t>approaches are possible, involving the private key(s) of one or both</a:t>
            </a:r>
          </a:p>
          <a:p>
            <a:r>
              <a:rPr lang="en-US" sz="1200" kern="1200" baseline="0" dirty="0">
                <a:solidFill>
                  <a:schemeClr val="tx1"/>
                </a:solidFill>
                <a:latin typeface="Arial" charset="0"/>
                <a:ea typeface="ＭＳ Ｐゴシック" pitchFamily="-107" charset="-128"/>
                <a:cs typeface="ＭＳ Ｐゴシック" pitchFamily="-107" charset="-128"/>
              </a:rPr>
              <a:t>parties.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9144254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Some algorithms are suitable for all three applications, whereas others can be</a:t>
            </a:r>
          </a:p>
          <a:p>
            <a:r>
              <a:rPr lang="en-US" sz="1200" kern="1200" baseline="0" dirty="0">
                <a:solidFill>
                  <a:schemeClr val="tx1"/>
                </a:solidFill>
                <a:latin typeface="Arial" charset="0"/>
                <a:ea typeface="ＭＳ Ｐゴシック" pitchFamily="-107" charset="-128"/>
                <a:cs typeface="ＭＳ Ｐゴシック" pitchFamily="-107" charset="-128"/>
              </a:rPr>
              <a:t>used only for one or two of these applications. Table 3.2 indicates the applications</a:t>
            </a:r>
          </a:p>
          <a:p>
            <a:r>
              <a:rPr lang="en-US" sz="1200" kern="1200" baseline="0" dirty="0">
                <a:solidFill>
                  <a:schemeClr val="tx1"/>
                </a:solidFill>
                <a:latin typeface="Arial" charset="0"/>
                <a:ea typeface="ＭＳ Ｐゴシック" pitchFamily="-107" charset="-128"/>
                <a:cs typeface="ＭＳ Ｐゴシック" pitchFamily="-107" charset="-128"/>
              </a:rPr>
              <a:t>supported by the algorithms discussed in this chapter: RSA and Diffie–Hellman.</a:t>
            </a:r>
          </a:p>
          <a:p>
            <a:r>
              <a:rPr lang="en-US" sz="1200" kern="1200" baseline="0" dirty="0">
                <a:solidFill>
                  <a:schemeClr val="tx1"/>
                </a:solidFill>
                <a:latin typeface="Arial" charset="0"/>
                <a:ea typeface="ＭＳ Ｐゴシック" pitchFamily="-107" charset="-128"/>
                <a:cs typeface="ＭＳ Ｐゴシック" pitchFamily="-107" charset="-128"/>
              </a:rPr>
              <a:t>This table also includes the Digital Signature Standard (DSS) and elliptic-curve</a:t>
            </a:r>
          </a:p>
          <a:p>
            <a:r>
              <a:rPr lang="en-US" sz="1200" kern="1200" baseline="0" dirty="0">
                <a:solidFill>
                  <a:schemeClr val="tx1"/>
                </a:solidFill>
                <a:latin typeface="Arial" charset="0"/>
                <a:ea typeface="ＭＳ Ｐゴシック" pitchFamily="-107" charset="-128"/>
                <a:cs typeface="ＭＳ Ｐゴシック" pitchFamily="-107" charset="-128"/>
              </a:rPr>
              <a:t>cryptography, also mentioned later in this chapter.</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95</a:t>
            </a:fld>
            <a:endParaRPr lang="en-AU" dirty="0"/>
          </a:p>
        </p:txBody>
      </p:sp>
    </p:spTree>
    <p:extLst>
      <p:ext uri="{BB962C8B-B14F-4D97-AF65-F5344CB8AC3E}">
        <p14:creationId xmlns:p14="http://schemas.microsoft.com/office/powerpoint/2010/main" val="13391328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641D70A-CF9B-A944-A820-7CE1B2FDB681}" type="slidenum">
              <a:rPr lang="en-AU">
                <a:latin typeface="Arial" pitchFamily="-84" charset="0"/>
              </a:rPr>
              <a:pPr/>
              <a:t>96</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 The two most widely used public-key algorithms are RSA and Diffie–Hellman.</a:t>
            </a:r>
          </a:p>
          <a:p>
            <a:r>
              <a:rPr lang="en-US" sz="1200" kern="1200" baseline="0" dirty="0">
                <a:solidFill>
                  <a:schemeClr val="tx1"/>
                </a:solidFill>
                <a:latin typeface="Arial" charset="0"/>
                <a:ea typeface="ＭＳ Ｐゴシック" pitchFamily="-107" charset="-128"/>
                <a:cs typeface="ＭＳ Ｐゴシック" pitchFamily="-107" charset="-128"/>
              </a:rPr>
              <a:t>We look at both of these in this section and then briefly introduce two other</a:t>
            </a:r>
          </a:p>
          <a:p>
            <a:r>
              <a:rPr lang="en-US" sz="1200" kern="1200" baseline="0" dirty="0">
                <a:solidFill>
                  <a:schemeClr val="tx1"/>
                </a:solidFill>
                <a:latin typeface="Arial" charset="0"/>
                <a:ea typeface="ＭＳ Ｐゴシック" pitchFamily="-107" charset="-128"/>
                <a:cs typeface="ＭＳ Ｐゴシック" pitchFamily="-107" charset="-128"/>
              </a:rPr>
              <a:t>algorithms.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One of the first public-key schemes was developed in 1977 by Ron Rivest, Adi</a:t>
            </a:r>
          </a:p>
          <a:p>
            <a:r>
              <a:rPr lang="en-US" sz="1200" kern="1200" baseline="0" dirty="0">
                <a:solidFill>
                  <a:schemeClr val="tx1"/>
                </a:solidFill>
                <a:latin typeface="Arial" charset="0"/>
                <a:ea typeface="ＭＳ Ｐゴシック" pitchFamily="-107" charset="-128"/>
                <a:cs typeface="ＭＳ Ｐゴシック" pitchFamily="-107" charset="-128"/>
              </a:rPr>
              <a:t>Shamir, and Len Adleman at MIT and first published in 1978 [RIVE78]. The</a:t>
            </a:r>
          </a:p>
          <a:p>
            <a:r>
              <a:rPr lang="en-US" sz="1200" kern="1200" baseline="0" dirty="0">
                <a:solidFill>
                  <a:schemeClr val="tx1"/>
                </a:solidFill>
                <a:latin typeface="Arial" charset="0"/>
                <a:ea typeface="ＭＳ Ｐゴシック" pitchFamily="-107" charset="-128"/>
                <a:cs typeface="ＭＳ Ｐゴシック" pitchFamily="-107" charset="-128"/>
              </a:rPr>
              <a:t>RSA scheme has since that time reigned supreme as the most widely accepted and</a:t>
            </a:r>
          </a:p>
          <a:p>
            <a:r>
              <a:rPr lang="en-US" sz="1200" kern="1200" baseline="0" dirty="0">
                <a:solidFill>
                  <a:schemeClr val="tx1"/>
                </a:solidFill>
                <a:latin typeface="Arial" charset="0"/>
                <a:ea typeface="ＭＳ Ｐゴシック" pitchFamily="-107" charset="-128"/>
                <a:cs typeface="ＭＳ Ｐゴシック" pitchFamily="-107" charset="-128"/>
              </a:rPr>
              <a:t>implemented approach to public-key encryption. RSA  is a block cipher in which the</a:t>
            </a:r>
          </a:p>
          <a:p>
            <a:r>
              <a:rPr lang="en-US" sz="1200" kern="1200" baseline="0" dirty="0">
                <a:solidFill>
                  <a:schemeClr val="tx1"/>
                </a:solidFill>
                <a:latin typeface="Arial" charset="0"/>
                <a:ea typeface="ＭＳ Ｐゴシック" pitchFamily="-107" charset="-128"/>
                <a:cs typeface="ＭＳ Ｐゴシック" pitchFamily="-107" charset="-128"/>
              </a:rPr>
              <a:t>plaintext and ciphertext are integers between 0 and n -  1 for some n.</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 Figure 3.10 summarizes the RSA algorithm.</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8651997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 An example, from [SING99], is shown in Figure 3.11.</a:t>
            </a:r>
          </a:p>
          <a:p>
            <a:r>
              <a:rPr lang="en-GB" sz="1200" b="0" i="0" kern="1200" dirty="0">
                <a:solidFill>
                  <a:schemeClr val="tx1"/>
                </a:solidFill>
                <a:effectLst/>
                <a:latin typeface="Arial" charset="0"/>
                <a:ea typeface="ＭＳ Ｐゴシック" charset="-128"/>
                <a:cs typeface="ＭＳ Ｐゴシック" charset="-128"/>
              </a:rPr>
              <a:t>What is a mod m?</a:t>
            </a:r>
          </a:p>
          <a:p>
            <a:r>
              <a:rPr lang="en-GB" sz="1200" b="0" i="0" kern="1200" dirty="0">
                <a:solidFill>
                  <a:schemeClr val="tx1"/>
                </a:solidFill>
                <a:effectLst/>
                <a:latin typeface="Arial" charset="0"/>
                <a:ea typeface="ＭＳ Ｐゴシック" charset="-128"/>
                <a:cs typeface="ＭＳ Ｐゴシック" charset="-128"/>
              </a:rPr>
              <a:t>Definition. On this page, a, b, k, and </a:t>
            </a:r>
            <a:r>
              <a:rPr lang="en-GB" sz="1200" b="1" i="0" kern="1200" dirty="0">
                <a:solidFill>
                  <a:schemeClr val="tx1"/>
                </a:solidFill>
                <a:effectLst/>
                <a:latin typeface="Arial" charset="0"/>
                <a:ea typeface="ＭＳ Ｐゴシック" charset="-128"/>
                <a:cs typeface="ＭＳ Ｐゴシック" charset="-128"/>
              </a:rPr>
              <a:t>m</a:t>
            </a:r>
            <a:r>
              <a:rPr lang="en-GB" sz="1200" b="0" i="0" kern="1200" dirty="0">
                <a:solidFill>
                  <a:schemeClr val="tx1"/>
                </a:solidFill>
                <a:effectLst/>
                <a:latin typeface="Arial" charset="0"/>
                <a:ea typeface="ＭＳ Ｐゴシック" charset="-128"/>
                <a:cs typeface="ＭＳ Ｐゴシック" charset="-128"/>
              </a:rPr>
              <a:t> are always integers. </a:t>
            </a:r>
            <a:r>
              <a:rPr lang="en-GB" sz="1200" b="0" i="0" kern="1200" dirty="0" err="1">
                <a:solidFill>
                  <a:schemeClr val="tx1"/>
                </a:solidFill>
                <a:effectLst/>
                <a:latin typeface="Arial" charset="0"/>
                <a:ea typeface="ＭＳ Ｐゴシック" charset="-128"/>
                <a:cs typeface="ＭＳ Ｐゴシック" charset="-128"/>
              </a:rPr>
              <a:t>a≡b</a:t>
            </a:r>
            <a:r>
              <a:rPr lang="en-GB" sz="1200" b="0" i="0" kern="1200" dirty="0">
                <a:solidFill>
                  <a:schemeClr val="tx1"/>
                </a:solidFill>
                <a:effectLst/>
                <a:latin typeface="Arial" charset="0"/>
                <a:ea typeface="ＭＳ Ｐゴシック" charset="-128"/>
                <a:cs typeface="ＭＳ Ｐゴシック" charset="-128"/>
              </a:rPr>
              <a:t> (</a:t>
            </a:r>
            <a:r>
              <a:rPr lang="en-GB" sz="1200" b="1" i="0" kern="1200" dirty="0">
                <a:solidFill>
                  <a:schemeClr val="tx1"/>
                </a:solidFill>
                <a:effectLst/>
                <a:latin typeface="Arial" charset="0"/>
                <a:ea typeface="ＭＳ Ｐゴシック" charset="-128"/>
                <a:cs typeface="ＭＳ Ｐゴシック" charset="-128"/>
              </a:rPr>
              <a:t>mod m</a:t>
            </a:r>
            <a:r>
              <a:rPr lang="en-GB" sz="1200" b="0" i="0" kern="1200" dirty="0">
                <a:solidFill>
                  <a:schemeClr val="tx1"/>
                </a:solidFill>
                <a:effectLst/>
                <a:latin typeface="Arial" charset="0"/>
                <a:ea typeface="ＭＳ Ｐゴシック" charset="-128"/>
                <a:cs typeface="ＭＳ Ｐゴシック" charset="-128"/>
              </a:rPr>
              <a:t>) is read as "a is congruent to b </a:t>
            </a:r>
            <a:r>
              <a:rPr lang="en-GB" sz="1200" b="1" i="0" kern="1200" dirty="0">
                <a:solidFill>
                  <a:schemeClr val="tx1"/>
                </a:solidFill>
                <a:effectLst/>
                <a:latin typeface="Arial" charset="0"/>
                <a:ea typeface="ＭＳ Ｐゴシック" charset="-128"/>
                <a:cs typeface="ＭＳ Ｐゴシック" charset="-128"/>
              </a:rPr>
              <a:t>mod m</a:t>
            </a:r>
            <a:r>
              <a:rPr lang="en-GB" sz="1200" b="0" i="0" kern="1200" dirty="0">
                <a:solidFill>
                  <a:schemeClr val="tx1"/>
                </a:solidFill>
                <a:effectLst/>
                <a:latin typeface="Arial" charset="0"/>
                <a:ea typeface="ＭＳ Ｐゴシック" charset="-128"/>
                <a:cs typeface="ＭＳ Ｐゴシック" charset="-128"/>
              </a:rPr>
              <a:t>". In a simple, but not wholly correct way, we can think of </a:t>
            </a:r>
            <a:r>
              <a:rPr lang="en-GB" sz="1200" b="0" i="0" kern="1200" dirty="0" err="1">
                <a:solidFill>
                  <a:schemeClr val="tx1"/>
                </a:solidFill>
                <a:effectLst/>
                <a:latin typeface="Arial" charset="0"/>
                <a:ea typeface="ＭＳ Ｐゴシック" charset="-128"/>
                <a:cs typeface="ＭＳ Ｐゴシック" charset="-128"/>
              </a:rPr>
              <a:t>a≡b</a:t>
            </a:r>
            <a:r>
              <a:rPr lang="en-GB" sz="1200" b="0" i="0" kern="1200" dirty="0">
                <a:solidFill>
                  <a:schemeClr val="tx1"/>
                </a:solidFill>
                <a:effectLst/>
                <a:latin typeface="Arial" charset="0"/>
                <a:ea typeface="ＭＳ Ｐゴシック" charset="-128"/>
                <a:cs typeface="ＭＳ Ｐゴシック" charset="-128"/>
              </a:rPr>
              <a:t> (</a:t>
            </a:r>
            <a:r>
              <a:rPr lang="en-GB" sz="1200" b="1" i="0" kern="1200" dirty="0">
                <a:solidFill>
                  <a:schemeClr val="tx1"/>
                </a:solidFill>
                <a:effectLst/>
                <a:latin typeface="Arial" charset="0"/>
                <a:ea typeface="ＭＳ Ｐゴシック" charset="-128"/>
                <a:cs typeface="ＭＳ Ｐゴシック" charset="-128"/>
              </a:rPr>
              <a:t>mod m</a:t>
            </a:r>
            <a:r>
              <a:rPr lang="en-GB" sz="1200" b="0" i="0" kern="1200" dirty="0">
                <a:solidFill>
                  <a:schemeClr val="tx1"/>
                </a:solidFill>
                <a:effectLst/>
                <a:latin typeface="Arial" charset="0"/>
                <a:ea typeface="ＭＳ Ｐゴシック" charset="-128"/>
                <a:cs typeface="ＭＳ Ｐゴシック" charset="-128"/>
              </a:rPr>
              <a:t>) to mean "a is the remainder when b is divided by </a:t>
            </a:r>
            <a:r>
              <a:rPr lang="en-GB" sz="1200" b="1" i="0" kern="1200" dirty="0">
                <a:solidFill>
                  <a:schemeClr val="tx1"/>
                </a:solidFill>
                <a:effectLst/>
                <a:latin typeface="Arial" charset="0"/>
                <a:ea typeface="ＭＳ Ｐゴシック" charset="-128"/>
                <a:cs typeface="ＭＳ Ｐゴシック" charset="-128"/>
              </a:rPr>
              <a:t>m</a:t>
            </a:r>
            <a:r>
              <a:rPr lang="en-GB" sz="1200" b="0" i="0" kern="1200" dirty="0">
                <a:solidFill>
                  <a:schemeClr val="tx1"/>
                </a:solidFill>
                <a:effectLst/>
                <a:latin typeface="Arial" charset="0"/>
                <a:ea typeface="ＭＳ Ｐゴシック" charset="-128"/>
                <a:cs typeface="ＭＳ Ｐゴシック" charset="-128"/>
              </a:rPr>
              <a:t>". For instance, 2≡12 (</a:t>
            </a:r>
            <a:r>
              <a:rPr lang="en-GB" sz="1200" b="1" i="0" kern="1200" dirty="0">
                <a:solidFill>
                  <a:schemeClr val="tx1"/>
                </a:solidFill>
                <a:effectLst/>
                <a:latin typeface="Arial" charset="0"/>
                <a:ea typeface="ＭＳ Ｐゴシック" charset="-128"/>
                <a:cs typeface="ＭＳ Ｐゴシック" charset="-128"/>
              </a:rPr>
              <a:t>mod</a:t>
            </a:r>
            <a:r>
              <a:rPr lang="en-GB" sz="1200" b="0" i="0" kern="1200" dirty="0">
                <a:solidFill>
                  <a:schemeClr val="tx1"/>
                </a:solidFill>
                <a:effectLst/>
                <a:latin typeface="Arial" charset="0"/>
                <a:ea typeface="ＭＳ Ｐゴシック" charset="-128"/>
                <a:cs typeface="ＭＳ Ｐゴシック" charset="-128"/>
              </a:rPr>
              <a:t> 10) means that 2 is the remainder when 12 is divided by 10.</a:t>
            </a:r>
          </a:p>
          <a:p>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97</a:t>
            </a:fld>
            <a:endParaRPr lang="en-AU" dirty="0"/>
          </a:p>
        </p:txBody>
      </p:sp>
    </p:spTree>
    <p:extLst>
      <p:ext uri="{BB962C8B-B14F-4D97-AF65-F5344CB8AC3E}">
        <p14:creationId xmlns:p14="http://schemas.microsoft.com/office/powerpoint/2010/main" val="34585411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040C421-2337-DC4A-8090-4314EA1F753F}" type="slidenum">
              <a:rPr lang="en-AU">
                <a:latin typeface="Arial" pitchFamily="-84" charset="0"/>
              </a:rPr>
              <a:pPr/>
              <a:t>98</a:t>
            </a:fld>
            <a:endParaRPr lang="en-AU" dirty="0">
              <a:latin typeface="Arial" pitchFamily="-8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pitchFamily="-107" charset="-128"/>
                <a:cs typeface="ＭＳ Ｐゴシック" pitchFamily="-107" charset="-128"/>
              </a:rPr>
              <a:t>The first published public-key algorithm appeared in the seminal paper by Diffie</a:t>
            </a:r>
          </a:p>
          <a:p>
            <a:r>
              <a:rPr lang="en-US" sz="1200" kern="1200" baseline="0" dirty="0">
                <a:solidFill>
                  <a:schemeClr val="tx1"/>
                </a:solidFill>
                <a:latin typeface="Arial" charset="0"/>
                <a:ea typeface="ＭＳ Ｐゴシック" pitchFamily="-107" charset="-128"/>
                <a:cs typeface="ＭＳ Ｐゴシック" pitchFamily="-107" charset="-128"/>
              </a:rPr>
              <a:t>and Hellman that defined public-key cryptography [DIFF76] and is generally</a:t>
            </a:r>
          </a:p>
          <a:p>
            <a:r>
              <a:rPr lang="en-US" sz="1200" kern="1200" baseline="0" dirty="0">
                <a:solidFill>
                  <a:schemeClr val="tx1"/>
                </a:solidFill>
                <a:latin typeface="Arial" charset="0"/>
                <a:ea typeface="ＭＳ Ｐゴシック" pitchFamily="-107" charset="-128"/>
                <a:cs typeface="ＭＳ Ｐゴシック" pitchFamily="-107" charset="-128"/>
              </a:rPr>
              <a:t>referred to as the Diffie–Hellman key exchange . A number of commercial products</a:t>
            </a:r>
          </a:p>
          <a:p>
            <a:r>
              <a:rPr lang="en-US" sz="1200" kern="1200" baseline="0" dirty="0">
                <a:solidFill>
                  <a:schemeClr val="tx1"/>
                </a:solidFill>
                <a:latin typeface="Arial" charset="0"/>
                <a:ea typeface="ＭＳ Ｐゴシック" pitchFamily="-107" charset="-128"/>
                <a:cs typeface="ＭＳ Ｐゴシック" pitchFamily="-107" charset="-128"/>
              </a:rPr>
              <a:t>employ this key exchange technique.</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purpose of the algorithm is to enable two users to exchange a secret key</a:t>
            </a:r>
          </a:p>
          <a:p>
            <a:r>
              <a:rPr lang="en-US" sz="1200" kern="1200" baseline="0" dirty="0">
                <a:solidFill>
                  <a:schemeClr val="tx1"/>
                </a:solidFill>
                <a:latin typeface="Arial" charset="0"/>
                <a:ea typeface="ＭＳ Ｐゴシック" pitchFamily="-107" charset="-128"/>
                <a:cs typeface="ＭＳ Ｐゴシック" pitchFamily="-107" charset="-128"/>
              </a:rPr>
              <a:t>securely that then can be used for subsequent encryption of messages. The algorithm</a:t>
            </a:r>
          </a:p>
          <a:p>
            <a:r>
              <a:rPr lang="en-US" sz="1200" kern="1200" baseline="0" dirty="0">
                <a:solidFill>
                  <a:schemeClr val="tx1"/>
                </a:solidFill>
                <a:latin typeface="Arial" charset="0"/>
                <a:ea typeface="ＭＳ Ｐゴシック" pitchFamily="-107" charset="-128"/>
                <a:cs typeface="ＭＳ Ｐゴシック" pitchFamily="-107" charset="-128"/>
              </a:rPr>
              <a:t>itself is limited to the exchange of the keys.</a:t>
            </a:r>
          </a:p>
          <a:p>
            <a:endParaRPr lang="en-US" sz="1200" kern="1200" baseline="0" dirty="0">
              <a:solidFill>
                <a:schemeClr val="tx1"/>
              </a:solidFill>
              <a:latin typeface="Arial" charset="0"/>
              <a:ea typeface="ＭＳ Ｐゴシック" pitchFamily="-107" charset="-128"/>
              <a:cs typeface="ＭＳ Ｐゴシック" pitchFamily="-107" charset="-128"/>
            </a:endParaRPr>
          </a:p>
          <a:p>
            <a:r>
              <a:rPr lang="en-US" sz="1200" kern="1200" baseline="0" dirty="0">
                <a:solidFill>
                  <a:schemeClr val="tx1"/>
                </a:solidFill>
                <a:latin typeface="Arial" charset="0"/>
                <a:ea typeface="ＭＳ Ｐゴシック" pitchFamily="-107" charset="-128"/>
                <a:cs typeface="ＭＳ Ｐゴシック" pitchFamily="-107" charset="-128"/>
              </a:rPr>
              <a:t>The Diffie–Hellman algorithm depends for its effectiveness on the difficulty</a:t>
            </a:r>
          </a:p>
          <a:p>
            <a:r>
              <a:rPr lang="en-US" sz="1200" kern="1200" baseline="0" dirty="0">
                <a:solidFill>
                  <a:schemeClr val="tx1"/>
                </a:solidFill>
                <a:latin typeface="Arial" charset="0"/>
                <a:ea typeface="ＭＳ Ｐゴシック" pitchFamily="-107" charset="-128"/>
                <a:cs typeface="ＭＳ Ｐゴシック" pitchFamily="-107" charset="-128"/>
              </a:rPr>
              <a:t>of computing discrete logarithms.</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358769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pitchFamily="-107" charset="-128"/>
                <a:cs typeface="ＭＳ Ｐゴシック" pitchFamily="-107" charset="-128"/>
              </a:rPr>
              <a:t>The Diffie–Hellman key exchange is summarized in Figure 3.12.</a:t>
            </a:r>
            <a:endParaRPr lang="en-US" dirty="0"/>
          </a:p>
        </p:txBody>
      </p:sp>
      <p:sp>
        <p:nvSpPr>
          <p:cNvPr id="4" name="Slide Number Placeholder 3"/>
          <p:cNvSpPr>
            <a:spLocks noGrp="1"/>
          </p:cNvSpPr>
          <p:nvPr>
            <p:ph type="sldNum" sz="quarter" idx="10"/>
          </p:nvPr>
        </p:nvSpPr>
        <p:spPr/>
        <p:txBody>
          <a:bodyPr/>
          <a:lstStyle/>
          <a:p>
            <a:pPr>
              <a:defRPr/>
            </a:pPr>
            <a:fld id="{55F70061-053D-7C41-ACA2-89F3E01BB9A5}" type="slidenum">
              <a:rPr lang="en-AU" smtClean="0"/>
              <a:pPr>
                <a:defRPr/>
              </a:pPr>
              <a:t>99</a:t>
            </a:fld>
            <a:endParaRPr lang="en-AU" dirty="0"/>
          </a:p>
        </p:txBody>
      </p:sp>
    </p:spTree>
    <p:extLst>
      <p:ext uri="{BB962C8B-B14F-4D97-AF65-F5344CB8AC3E}">
        <p14:creationId xmlns:p14="http://schemas.microsoft.com/office/powerpoint/2010/main" val="1753621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slide" Target="../slides/slide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17-Feb-19</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DB0E4600-0381-4CF3-88F2-7ED7D2E3F9C8}" type="slidenum">
              <a:rPr lang="en-US" smtClean="0"/>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9" name="TextBox 8">
            <a:hlinkClick r:id="rId4" action="ppaction://hlinksldjump"/>
          </p:cNvPr>
          <p:cNvSpPr txBox="1"/>
          <p:nvPr userDrawn="1"/>
        </p:nvSpPr>
        <p:spPr>
          <a:xfrm>
            <a:off x="7819936" y="-17422"/>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8128ADFC-8892-9A47-BDCA-AE50B6D38DDE}"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8E8D78D-8E35-2A45-8837-327CDB22A9F3}"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EC2B7C6-041E-C042-A637-ECCC52C36A38}"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6E89803-1ED4-3A4F-BD32-2433A46CC5A6}"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9" name="TextBox 8">
            <a:hlinkClick r:id="rId4" action="ppaction://hlinksldjump"/>
          </p:cNvPr>
          <p:cNvSpPr txBox="1"/>
          <p:nvPr userDrawn="1"/>
        </p:nvSpPr>
        <p:spPr>
          <a:xfrm>
            <a:off x="7819936" y="-17422"/>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
        <p:nvSpPr>
          <p:cNvPr id="9" name="TextBox 8">
            <a:hlinkClick r:id="rId4" action="ppaction://hlinksldjump"/>
          </p:cNvPr>
          <p:cNvSpPr txBox="1"/>
          <p:nvPr userDrawn="1"/>
        </p:nvSpPr>
        <p:spPr>
          <a:xfrm>
            <a:off x="7838746" y="1052736"/>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a:t>Click icon to add picture</a:t>
            </a:r>
            <a:endParaRPr dirty="0"/>
          </a:p>
        </p:txBody>
      </p:sp>
      <p:sp>
        <p:nvSpPr>
          <p:cNvPr id="11" name="TextBox 10">
            <a:hlinkClick r:id="rId4" action="ppaction://hlinksldjump"/>
          </p:cNvPr>
          <p:cNvSpPr txBox="1"/>
          <p:nvPr userDrawn="1"/>
        </p:nvSpPr>
        <p:spPr>
          <a:xfrm>
            <a:off x="7819936" y="-17422"/>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4664691-7625-BB4B-A163-F0128982852D}" type="slidenum">
              <a:rPr lang="en-US" smtClean="0"/>
              <a:pPr>
                <a:defRPr/>
              </a:pPr>
              <a:t>‹#›</a:t>
            </a:fld>
            <a:endParaRPr lang="en-US" dirty="0"/>
          </a:p>
        </p:txBody>
      </p:sp>
      <p:sp>
        <p:nvSpPr>
          <p:cNvPr id="9" name="TextBox 8">
            <a:hlinkClick r:id="rId4" action="ppaction://hlinksldjump"/>
          </p:cNvPr>
          <p:cNvSpPr txBox="1"/>
          <p:nvPr userDrawn="1"/>
        </p:nvSpPr>
        <p:spPr>
          <a:xfrm>
            <a:off x="7819936" y="-17422"/>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D4D257-4F1A-5B4F-8BE3-C5A8F8A780E1}"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3F667723-249F-5F47-A024-0ED35B4B9075}"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0F111A01-9689-A34E-8D64-3E8DCDB54F86}"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D0EB5E28-5FDF-419C-905B-828A8064828E}" type="datetime1">
              <a:rPr lang="en-US" smtClean="0"/>
              <a:pPr/>
              <a:t>17-Feb-19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84E61-BFA6-4150-9FE3-AA0C8F288190}" type="slidenum">
              <a:rPr/>
              <a:pPr/>
              <a:t>‹#›</a:t>
            </a:fld>
            <a:endParaRPr/>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a:t>Click icon to add picture</a:t>
            </a:r>
            <a:endParaRPr dirty="0"/>
          </a:p>
        </p:txBody>
      </p:sp>
      <p:sp>
        <p:nvSpPr>
          <p:cNvPr id="11" name="TextBox 10">
            <a:hlinkClick r:id="rId4" action="ppaction://hlinksldjump"/>
          </p:cNvPr>
          <p:cNvSpPr txBox="1"/>
          <p:nvPr userDrawn="1"/>
        </p:nvSpPr>
        <p:spPr>
          <a:xfrm>
            <a:off x="7819936" y="-17422"/>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17-Feb-19</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F77D87C-65A5-496D-87B3-2194CD1739D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0574C6C-B126-C243-AF3A-473490ECF08E}"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9BF0E9EE-BC9F-CF4B-8C67-03F1AE28298F}"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9827B03-88FE-5943-BA04-D063075F7726}"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20AF2D8-10AB-A049-8099-BCC130F93D8A}" type="slidenum">
              <a:rPr lang="en-US" smtClean="0"/>
              <a:pPr>
                <a:defRPr/>
              </a:pPr>
              <a:t>‹#›</a:t>
            </a:fld>
            <a:endParaRPr lang="en-US" dirty="0"/>
          </a:p>
        </p:txBody>
      </p:sp>
      <p:sp>
        <p:nvSpPr>
          <p:cNvPr id="6" name="TextBox 5">
            <a:hlinkClick r:id="rId3" action="ppaction://hlinksldjump"/>
          </p:cNvPr>
          <p:cNvSpPr txBox="1"/>
          <p:nvPr userDrawn="1"/>
        </p:nvSpPr>
        <p:spPr>
          <a:xfrm>
            <a:off x="0" y="5894685"/>
            <a:ext cx="1485782" cy="461665"/>
          </a:xfrm>
          <a:prstGeom prst="rect">
            <a:avLst/>
          </a:prstGeom>
          <a:noFill/>
        </p:spPr>
        <p:txBody>
          <a:bodyPr wrap="square" rtlCol="0">
            <a:spAutoFit/>
          </a:bodyPr>
          <a:lstStyle/>
          <a:p>
            <a:r>
              <a:rPr lang="en-US" sz="2400" b="1" dirty="0">
                <a:solidFill>
                  <a:schemeClr val="bg2"/>
                </a:solidFill>
              </a:rPr>
              <a:t>Content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CA68EE8C-42B6-834F-987D-E6D173EC01A1}"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11" name="TextBox 10">
            <a:hlinkClick r:id="rId4" action="ppaction://hlinksldjump"/>
          </p:cNvPr>
          <p:cNvSpPr txBox="1"/>
          <p:nvPr userDrawn="1"/>
        </p:nvSpPr>
        <p:spPr>
          <a:xfrm>
            <a:off x="7819936" y="-57001"/>
            <a:ext cx="1485782" cy="461665"/>
          </a:xfrm>
          <a:prstGeom prst="rect">
            <a:avLst/>
          </a:prstGeom>
          <a:noFill/>
        </p:spPr>
        <p:txBody>
          <a:bodyPr wrap="square" rtlCol="0">
            <a:spAutoFit/>
          </a:bodyPr>
          <a:lstStyle/>
          <a:p>
            <a:r>
              <a:rPr lang="en-US" sz="2400" b="1" dirty="0"/>
              <a:t>Content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slide" Target="../slides/slid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
        <p:nvSpPr>
          <p:cNvPr id="7" name="TextBox 6">
            <a:hlinkClick r:id="rId16" action="ppaction://hlinksldjump"/>
          </p:cNvPr>
          <p:cNvSpPr txBox="1"/>
          <p:nvPr userDrawn="1"/>
        </p:nvSpPr>
        <p:spPr>
          <a:xfrm>
            <a:off x="7819936" y="519063"/>
            <a:ext cx="1485782" cy="461665"/>
          </a:xfrm>
          <a:prstGeom prst="rect">
            <a:avLst/>
          </a:prstGeom>
          <a:noFill/>
        </p:spPr>
        <p:txBody>
          <a:bodyPr wrap="square" rtlCol="0">
            <a:spAutoFit/>
          </a:bodyPr>
          <a:lstStyle/>
          <a:p>
            <a:r>
              <a:rPr lang="en-US" sz="2400" b="1" dirty="0"/>
              <a:t>Content</a:t>
            </a:r>
          </a:p>
        </p:txBody>
      </p:sp>
    </p:spTree>
  </p:cSld>
  <p:clrMap bg1="dk1" tx1="lt1" bg2="dk2" tx2="lt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 id="2147485848" r:id="rId14"/>
  </p:sldLayoutIdLst>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5876" r:id="rId1"/>
    <p:sldLayoutId id="2147485877" r:id="rId2"/>
    <p:sldLayoutId id="2147485878" r:id="rId3"/>
    <p:sldLayoutId id="2147485879" r:id="rId4"/>
    <p:sldLayoutId id="2147485880" r:id="rId5"/>
    <p:sldLayoutId id="2147485881" r:id="rId6"/>
    <p:sldLayoutId id="2147485882" r:id="rId7"/>
    <p:sldLayoutId id="2147485883" r:id="rId8"/>
    <p:sldLayoutId id="2147485884" r:id="rId9"/>
    <p:sldLayoutId id="2147485885" r:id="rId10"/>
    <p:sldLayoutId id="2147485886" r:id="rId11"/>
    <p:sldLayoutId id="2147485887" r:id="rId12"/>
    <p:sldLayoutId id="2147485888" r:id="rId13"/>
    <p:sldLayoutId id="2147485889" r:id="rId14"/>
  </p:sldLayoutIdLst>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7.xml"/><Relationship Id="rId1" Type="http://schemas.openxmlformats.org/officeDocument/2006/relationships/slideLayout" Target="../slideLayouts/slideLayout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d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2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32.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70.wmf"/></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w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45.xml"/><Relationship Id="rId1" Type="http://schemas.openxmlformats.org/officeDocument/2006/relationships/slideLayout" Target="../slideLayouts/slideLayout8.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47.xml.rels><?xml version="1.0" encoding="UTF-8" standalone="yes"?>
<Relationships xmlns="http://schemas.openxmlformats.org/package/2006/relationships"><Relationship Id="rId8" Type="http://schemas.openxmlformats.org/officeDocument/2006/relationships/image" Target="../media/image78.gif"/><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82.png"/><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85.emf"/><Relationship Id="rId4" Type="http://schemas.openxmlformats.org/officeDocument/2006/relationships/oleObject" Target="file:///D:\hp2740%20files\docs\1Lecture\Computer%20Security\T05-NAC-Cloud.doc!OLE_LINK8"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56.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5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61.xml"/><Relationship Id="rId1" Type="http://schemas.openxmlformats.org/officeDocument/2006/relationships/slideLayout" Target="../slideLayouts/slideLayout8.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62.xml"/><Relationship Id="rId1" Type="http://schemas.openxmlformats.org/officeDocument/2006/relationships/slideLayout" Target="../slideLayouts/slideLayout1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6.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93.emf"/><Relationship Id="rId4" Type="http://schemas.openxmlformats.org/officeDocument/2006/relationships/oleObject" Target="file:///D:\hp2740%20files\docs\1Lecture\Computer%20Security\T05-NAC-Cloud.doc!OLE_LINK10" TargetMode="Externa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95.wmf"/></Relationships>
</file>

<file path=ppt/slides/_rels/slide1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7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99.emf"/><Relationship Id="rId4" Type="http://schemas.openxmlformats.org/officeDocument/2006/relationships/oleObject" Target="file:///D:\hp2740%20files\docs\1Lecture\Computer%20Security\T06-Transport.doc!OLE_LINK1"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80.pdf"/><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81.xml.rels><?xml version="1.0" encoding="UTF-8" standalone="yes"?>
<Relationships xmlns="http://schemas.openxmlformats.org/package/2006/relationships"><Relationship Id="rId3" Type="http://schemas.openxmlformats.org/officeDocument/2006/relationships/image" Target="../media/image12.pdf"/><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83.xml"/><Relationship Id="rId1" Type="http://schemas.openxmlformats.org/officeDocument/2006/relationships/slideLayout" Target="../slideLayouts/slideLayout5.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84.xml.rels><?xml version="1.0" encoding="UTF-8" standalone="yes"?>
<Relationships xmlns="http://schemas.openxmlformats.org/package/2006/relationships"><Relationship Id="rId8" Type="http://schemas.openxmlformats.org/officeDocument/2006/relationships/diagramData" Target="../diagrams/data41.xml"/><Relationship Id="rId3" Type="http://schemas.openxmlformats.org/officeDocument/2006/relationships/diagramData" Target="../diagrams/data40.xml"/><Relationship Id="rId7" Type="http://schemas.microsoft.com/office/2007/relationships/diagramDrawing" Target="../diagrams/drawing40.xml"/><Relationship Id="rId12" Type="http://schemas.microsoft.com/office/2007/relationships/diagramDrawing" Target="../diagrams/drawing41.xml"/><Relationship Id="rId2" Type="http://schemas.openxmlformats.org/officeDocument/2006/relationships/notesSlide" Target="../notesSlides/notesSlide184.xml"/><Relationship Id="rId1" Type="http://schemas.openxmlformats.org/officeDocument/2006/relationships/slideLayout" Target="../slideLayouts/slideLayout5.xml"/><Relationship Id="rId6" Type="http://schemas.openxmlformats.org/officeDocument/2006/relationships/diagramColors" Target="../diagrams/colors40.xml"/><Relationship Id="rId11" Type="http://schemas.openxmlformats.org/officeDocument/2006/relationships/diagramColors" Target="../diagrams/colors41.xml"/><Relationship Id="rId5" Type="http://schemas.openxmlformats.org/officeDocument/2006/relationships/diagramQuickStyle" Target="../diagrams/quickStyle40.xml"/><Relationship Id="rId10" Type="http://schemas.openxmlformats.org/officeDocument/2006/relationships/diagramQuickStyle" Target="../diagrams/quickStyle41.xml"/><Relationship Id="rId4" Type="http://schemas.openxmlformats.org/officeDocument/2006/relationships/diagramLayout" Target="../diagrams/layout40.xml"/><Relationship Id="rId9" Type="http://schemas.openxmlformats.org/officeDocument/2006/relationships/diagramLayout" Target="../diagrams/layout41.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3" Type="http://schemas.openxmlformats.org/officeDocument/2006/relationships/image" Target="../media/image16.pdf"/><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88.xml.rels><?xml version="1.0" encoding="UTF-8" standalone="yes"?>
<Relationships xmlns="http://schemas.openxmlformats.org/package/2006/relationships"><Relationship Id="rId3" Type="http://schemas.openxmlformats.org/officeDocument/2006/relationships/image" Target="../media/image18.pdf"/><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189.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92.xml"/><Relationship Id="rId1" Type="http://schemas.openxmlformats.org/officeDocument/2006/relationships/slideLayout" Target="../slideLayouts/slideLayout5.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93.xml.rels><?xml version="1.0" encoding="UTF-8" standalone="yes"?>
<Relationships xmlns="http://schemas.openxmlformats.org/package/2006/relationships"><Relationship Id="rId3" Type="http://schemas.openxmlformats.org/officeDocument/2006/relationships/image" Target="../media/image250.pdf"/><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19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98.xml.rels><?xml version="1.0" encoding="UTF-8" standalone="yes"?>
<Relationships xmlns="http://schemas.openxmlformats.org/package/2006/relationships"><Relationship Id="rId3" Type="http://schemas.openxmlformats.org/officeDocument/2006/relationships/image" Target="../media/image290.pdf"/><Relationship Id="rId2" Type="http://schemas.openxmlformats.org/officeDocument/2006/relationships/notesSlide" Target="../notesSlides/notesSlide198.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209.xml"/><Relationship Id="rId3" Type="http://schemas.openxmlformats.org/officeDocument/2006/relationships/slide" Target="slide32.xml"/><Relationship Id="rId7" Type="http://schemas.openxmlformats.org/officeDocument/2006/relationships/slide" Target="slide103.xml"/><Relationship Id="rId12" Type="http://schemas.openxmlformats.org/officeDocument/2006/relationships/slide" Target="slide175.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slide" Target="slide72.xml"/><Relationship Id="rId11" Type="http://schemas.openxmlformats.org/officeDocument/2006/relationships/slide" Target="slide173.xml"/><Relationship Id="rId5" Type="http://schemas.openxmlformats.org/officeDocument/2006/relationships/slide" Target="slide70.xml"/><Relationship Id="rId10" Type="http://schemas.openxmlformats.org/officeDocument/2006/relationships/slide" Target="slide142.xml"/><Relationship Id="rId4" Type="http://schemas.openxmlformats.org/officeDocument/2006/relationships/slide" Target="slide34.xml"/><Relationship Id="rId9" Type="http://schemas.openxmlformats.org/officeDocument/2006/relationships/slide" Target="slide14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310.pdf"/><Relationship Id="rId2" Type="http://schemas.openxmlformats.org/officeDocument/2006/relationships/notesSlide" Target="../notesSlides/notesSlide200.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201.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201.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202.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203.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7.pdf"/><Relationship Id="rId2" Type="http://schemas.openxmlformats.org/officeDocument/2006/relationships/notesSlide" Target="../notesSlides/notesSlide205.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206.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207.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208.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customXml" Target="../ink/ink1.xml"/><Relationship Id="rId4" Type="http://schemas.openxmlformats.org/officeDocument/2006/relationships/image" Target="../media/image118.png"/><Relationship Id="rId9" Type="http://schemas.openxmlformats.org/officeDocument/2006/relationships/image" Target="../media/image121.png"/></Relationships>
</file>

<file path=ppt/slides/_rels/slide21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2.png"/><Relationship Id="rId7" Type="http://schemas.openxmlformats.org/officeDocument/2006/relationships/image" Target="../media/image125.emf"/><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27.emf"/><Relationship Id="rId5" Type="http://schemas.openxmlformats.org/officeDocument/2006/relationships/image" Target="../media/image124.png"/><Relationship Id="rId10" Type="http://schemas.openxmlformats.org/officeDocument/2006/relationships/customXml" Target="../ink/ink4.xml"/><Relationship Id="rId4" Type="http://schemas.openxmlformats.org/officeDocument/2006/relationships/image" Target="../media/image123.png"/><Relationship Id="rId9" Type="http://schemas.openxmlformats.org/officeDocument/2006/relationships/image" Target="../media/image126.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xml"/><Relationship Id="rId18" Type="http://schemas.openxmlformats.org/officeDocument/2006/relationships/image" Target="../media/image132.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29.png"/><Relationship Id="rId17" Type="http://schemas.openxmlformats.org/officeDocument/2006/relationships/customXml" Target="../ink/ink12.xml"/><Relationship Id="rId2" Type="http://schemas.openxmlformats.org/officeDocument/2006/relationships/image" Target="../media/image125.png"/><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28.png"/><Relationship Id="rId4" Type="http://schemas.openxmlformats.org/officeDocument/2006/relationships/image" Target="../media/image1250.png"/><Relationship Id="rId9" Type="http://schemas.openxmlformats.org/officeDocument/2006/relationships/customXml" Target="../ink/ink8.xml"/><Relationship Id="rId1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1.wmf"/><Relationship Id="rId7" Type="http://schemas.openxmlformats.org/officeDocument/2006/relationships/diagramColors" Target="../diagrams/colors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pdf"/><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pdf"/><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31.pdf"/><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df"/><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5076056" y="762000"/>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r>
              <a:rPr lang="en-US" dirty="0"/>
              <a:t>Breach of Security </a:t>
            </a:r>
            <a:br>
              <a:rPr lang="en-US" dirty="0"/>
            </a:br>
            <a:r>
              <a:rPr lang="en-US" dirty="0"/>
              <a:t>Levels of Impact</a:t>
            </a:r>
          </a:p>
        </p:txBody>
      </p:sp>
      <p:graphicFrame>
        <p:nvGraphicFramePr>
          <p:cNvPr id="6" name="Content Placeholder 5"/>
          <p:cNvGraphicFramePr>
            <a:graphicFrameLocks noGrp="1"/>
          </p:cNvGraphicFramePr>
          <p:nvPr>
            <p:ph idx="1"/>
          </p:nvPr>
        </p:nvGraphicFramePr>
        <p:xfrm>
          <a:off x="381000" y="1600200"/>
          <a:ext cx="85344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10909"/>
              <a:stretch>
                <a:fillRect/>
              </a:stretch>
            </p:blipFill>
          </mc:Choice>
          <mc:Fallback>
            <p:blipFill>
              <a:blip r:embed="rId4"/>
              <a:srcRect t="1818" b="10909"/>
              <a:stretch>
                <a:fillRect/>
              </a:stretch>
            </p:blipFill>
          </mc:Fallback>
        </mc:AlternateContent>
        <p:spPr>
          <a:xfrm>
            <a:off x="1524000" y="0"/>
            <a:ext cx="6072233" cy="6858000"/>
          </a:xfrm>
          <a:prstGeom prst="rect">
            <a:avLst/>
          </a:prstGeom>
          <a:solidFill>
            <a:schemeClr val="tx1"/>
          </a:solidFill>
        </p:spPr>
      </p:pic>
    </p:spTree>
    <p:extLst>
      <p:ext uri="{BB962C8B-B14F-4D97-AF65-F5344CB8AC3E}">
        <p14:creationId xmlns:p14="http://schemas.microsoft.com/office/powerpoint/2010/main" val="2182118134"/>
      </p:ext>
    </p:extLst>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62753"/>
            <a:ext cx="9144000" cy="1283167"/>
          </a:xfrm>
        </p:spPr>
        <p:txBody>
          <a:bodyPr/>
          <a:lstStyle/>
          <a:p>
            <a:r>
              <a:rPr lang="en-US" dirty="0"/>
              <a:t>Digital Signature standard (DSS)</a:t>
            </a:r>
            <a:endParaRPr lang="en-AU" dirty="0"/>
          </a:p>
        </p:txBody>
      </p:sp>
      <p:sp>
        <p:nvSpPr>
          <p:cNvPr id="9" name="Content Placeholder 8"/>
          <p:cNvSpPr>
            <a:spLocks noGrp="1"/>
          </p:cNvSpPr>
          <p:nvPr>
            <p:ph idx="1"/>
          </p:nvPr>
        </p:nvSpPr>
        <p:spPr/>
        <p:txBody>
          <a:bodyPr>
            <a:normAutofit fontScale="92500"/>
          </a:bodyPr>
          <a:lstStyle/>
          <a:p>
            <a:r>
              <a:rPr lang="en-US" dirty="0">
                <a:solidFill>
                  <a:schemeClr val="tx2">
                    <a:lumMod val="10000"/>
                  </a:schemeClr>
                </a:solidFill>
              </a:rPr>
              <a:t>FIPS PUB 186</a:t>
            </a:r>
          </a:p>
          <a:p>
            <a:r>
              <a:rPr lang="en-US" dirty="0">
                <a:solidFill>
                  <a:schemeClr val="tx2">
                    <a:lumMod val="10000"/>
                  </a:schemeClr>
                </a:solidFill>
              </a:rPr>
              <a:t>Makes use of the SHA-1 and presents a new digital signature technique, the Digital Signature Algorithm (DSA)</a:t>
            </a:r>
          </a:p>
          <a:p>
            <a:r>
              <a:rPr lang="en-US" dirty="0">
                <a:solidFill>
                  <a:schemeClr val="tx2">
                    <a:lumMod val="10000"/>
                  </a:schemeClr>
                </a:solidFill>
              </a:rPr>
              <a:t>Originally proposed in 1991 and revised in 1993 and again in 1996</a:t>
            </a:r>
          </a:p>
          <a:p>
            <a:r>
              <a:rPr lang="en-US" dirty="0">
                <a:solidFill>
                  <a:schemeClr val="tx2">
                    <a:lumMod val="10000"/>
                  </a:schemeClr>
                </a:solidFill>
              </a:rPr>
              <a:t>Uses an algorithm that is designed to provide only the digital signature function</a:t>
            </a:r>
          </a:p>
          <a:p>
            <a:r>
              <a:rPr lang="en-US" dirty="0">
                <a:solidFill>
                  <a:schemeClr val="tx2">
                    <a:lumMod val="10000"/>
                  </a:schemeClr>
                </a:solidFill>
              </a:rPr>
              <a:t>Unlike RSA, it cannot be used for encryption or key exchange</a:t>
            </a:r>
          </a:p>
        </p:txBody>
      </p:sp>
    </p:spTree>
    <p:extLst>
      <p:ext uri="{BB962C8B-B14F-4D97-AF65-F5344CB8AC3E}">
        <p14:creationId xmlns:p14="http://schemas.microsoft.com/office/powerpoint/2010/main" val="2105753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Elliptic-curve cryptology (ECC)</a:t>
            </a:r>
          </a:p>
        </p:txBody>
      </p:sp>
      <p:sp>
        <p:nvSpPr>
          <p:cNvPr id="3" name="Content Placeholder 2"/>
          <p:cNvSpPr>
            <a:spLocks noGrp="1"/>
          </p:cNvSpPr>
          <p:nvPr>
            <p:ph idx="1"/>
          </p:nvPr>
        </p:nvSpPr>
        <p:spPr/>
        <p:txBody>
          <a:bodyPr/>
          <a:lstStyle/>
          <a:p>
            <a:r>
              <a:rPr lang="en-US" dirty="0">
                <a:solidFill>
                  <a:schemeClr val="tx2">
                    <a:lumMod val="10000"/>
                  </a:schemeClr>
                </a:solidFill>
              </a:rPr>
              <a:t>Technique is based on the use of a mathematical construct known as the elliptic curve</a:t>
            </a:r>
          </a:p>
          <a:p>
            <a:r>
              <a:rPr lang="en-US" dirty="0">
                <a:solidFill>
                  <a:schemeClr val="tx2">
                    <a:lumMod val="10000"/>
                  </a:schemeClr>
                </a:solidFill>
              </a:rPr>
              <a:t>Principal attraction of ECC compared to RSA is that it appears to offer equal security for a far smaller bit size, thereby reducing processing overhead</a:t>
            </a:r>
          </a:p>
          <a:p>
            <a:r>
              <a:rPr lang="en-US" dirty="0">
                <a:solidFill>
                  <a:schemeClr val="tx2">
                    <a:lumMod val="10000"/>
                  </a:schemeClr>
                </a:solidFill>
              </a:rPr>
              <a:t>The confidence level in ECC is not yet as high as that in RSA</a:t>
            </a:r>
          </a:p>
        </p:txBody>
      </p:sp>
    </p:spTree>
    <p:extLst>
      <p:ext uri="{BB962C8B-B14F-4D97-AF65-F5344CB8AC3E}">
        <p14:creationId xmlns:p14="http://schemas.microsoft.com/office/powerpoint/2010/main" val="4092708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a:xfrm>
            <a:off x="779463" y="1828800"/>
            <a:ext cx="3566160" cy="4800600"/>
          </a:xfrm>
        </p:spPr>
        <p:txBody>
          <a:bodyPr>
            <a:normAutofit fontScale="85000" lnSpcReduction="10000"/>
          </a:bodyPr>
          <a:lstStyle/>
          <a:p>
            <a:r>
              <a:rPr lang="en-US" dirty="0">
                <a:solidFill>
                  <a:schemeClr val="tx2">
                    <a:lumMod val="10000"/>
                  </a:schemeClr>
                </a:solidFill>
              </a:rPr>
              <a:t>Approaches to message authentication </a:t>
            </a:r>
          </a:p>
          <a:p>
            <a:pPr lvl="1">
              <a:buClr>
                <a:schemeClr val="bg1"/>
              </a:buClr>
            </a:pPr>
            <a:r>
              <a:rPr lang="en-US" dirty="0">
                <a:solidFill>
                  <a:schemeClr val="tx2">
                    <a:lumMod val="10000"/>
                  </a:schemeClr>
                </a:solidFill>
              </a:rPr>
              <a:t>Authentication using conventional encryption</a:t>
            </a:r>
          </a:p>
          <a:p>
            <a:pPr lvl="1">
              <a:buClr>
                <a:schemeClr val="bg1"/>
              </a:buClr>
            </a:pPr>
            <a:r>
              <a:rPr lang="en-US" dirty="0">
                <a:solidFill>
                  <a:schemeClr val="tx2">
                    <a:lumMod val="10000"/>
                  </a:schemeClr>
                </a:solidFill>
              </a:rPr>
              <a:t>Message authentication without message encryption</a:t>
            </a:r>
          </a:p>
          <a:p>
            <a:r>
              <a:rPr lang="en-US" dirty="0">
                <a:solidFill>
                  <a:schemeClr val="tx2">
                    <a:lumMod val="10000"/>
                  </a:schemeClr>
                </a:solidFill>
              </a:rPr>
              <a:t>Secure hash functions</a:t>
            </a:r>
          </a:p>
          <a:p>
            <a:pPr lvl="1">
              <a:buClr>
                <a:schemeClr val="bg1"/>
              </a:buClr>
            </a:pPr>
            <a:r>
              <a:rPr lang="en-US" dirty="0">
                <a:solidFill>
                  <a:schemeClr val="tx2">
                    <a:lumMod val="10000"/>
                  </a:schemeClr>
                </a:solidFill>
              </a:rPr>
              <a:t>Hash function requirements</a:t>
            </a:r>
          </a:p>
          <a:p>
            <a:pPr lvl="1">
              <a:buClr>
                <a:schemeClr val="bg1"/>
              </a:buClr>
            </a:pPr>
            <a:r>
              <a:rPr lang="en-US" dirty="0">
                <a:solidFill>
                  <a:schemeClr val="tx2">
                    <a:lumMod val="10000"/>
                  </a:schemeClr>
                </a:solidFill>
              </a:rPr>
              <a:t>Security of hash functions</a:t>
            </a:r>
          </a:p>
          <a:p>
            <a:pPr lvl="1">
              <a:buClr>
                <a:schemeClr val="bg1"/>
              </a:buClr>
            </a:pPr>
            <a:r>
              <a:rPr lang="en-US" dirty="0">
                <a:solidFill>
                  <a:schemeClr val="tx2">
                    <a:lumMod val="10000"/>
                  </a:schemeClr>
                </a:solidFill>
              </a:rPr>
              <a:t>Simple hash functions</a:t>
            </a:r>
          </a:p>
          <a:p>
            <a:pPr lvl="1">
              <a:buClr>
                <a:schemeClr val="bg1"/>
              </a:buClr>
            </a:pPr>
            <a:r>
              <a:rPr lang="en-US" dirty="0">
                <a:solidFill>
                  <a:schemeClr val="tx2">
                    <a:lumMod val="10000"/>
                  </a:schemeClr>
                </a:solidFill>
              </a:rPr>
              <a:t>The SHA secure hash function SHA-3</a:t>
            </a:r>
          </a:p>
          <a:p>
            <a:pPr marL="282575" lvl="1" indent="-282575">
              <a:spcBef>
                <a:spcPts val="2000"/>
              </a:spcBef>
              <a:buClrTx/>
            </a:pPr>
            <a:r>
              <a:rPr lang="en-US" sz="2000" dirty="0">
                <a:solidFill>
                  <a:schemeClr val="tx2">
                    <a:lumMod val="10000"/>
                  </a:schemeClr>
                </a:solidFill>
              </a:rPr>
              <a:t>Digital signatures</a:t>
            </a:r>
            <a:endParaRPr lang="en-AU" sz="2000" dirty="0">
              <a:solidFill>
                <a:schemeClr val="tx2">
                  <a:lumMod val="10000"/>
                </a:schemeClr>
              </a:solidFill>
            </a:endParaRPr>
          </a:p>
        </p:txBody>
      </p:sp>
      <p:sp>
        <p:nvSpPr>
          <p:cNvPr id="76804" name="Content Placeholder 11"/>
          <p:cNvSpPr>
            <a:spLocks noGrp="1"/>
          </p:cNvSpPr>
          <p:nvPr>
            <p:ph sz="half" idx="2"/>
          </p:nvPr>
        </p:nvSpPr>
        <p:spPr>
          <a:xfrm>
            <a:off x="4796790" y="1828800"/>
            <a:ext cx="3813809" cy="4800600"/>
          </a:xfrm>
        </p:spPr>
        <p:txBody>
          <a:bodyPr>
            <a:normAutofit fontScale="85000" lnSpcReduction="10000"/>
          </a:bodyPr>
          <a:lstStyle/>
          <a:p>
            <a:r>
              <a:rPr lang="en-US" dirty="0">
                <a:solidFill>
                  <a:schemeClr val="tx2">
                    <a:lumMod val="10000"/>
                  </a:schemeClr>
                </a:solidFill>
              </a:rPr>
              <a:t>Message authentication codes</a:t>
            </a:r>
          </a:p>
          <a:p>
            <a:pPr lvl="1">
              <a:buClr>
                <a:schemeClr val="bg1"/>
              </a:buClr>
            </a:pPr>
            <a:r>
              <a:rPr lang="en-US" dirty="0">
                <a:solidFill>
                  <a:schemeClr val="tx2">
                    <a:lumMod val="10000"/>
                  </a:schemeClr>
                </a:solidFill>
              </a:rPr>
              <a:t>HMAC (Hash MAC)</a:t>
            </a:r>
          </a:p>
          <a:p>
            <a:pPr lvl="1">
              <a:buClr>
                <a:schemeClr val="bg1"/>
              </a:buClr>
            </a:pPr>
            <a:r>
              <a:rPr lang="en-US" dirty="0">
                <a:solidFill>
                  <a:schemeClr val="tx2">
                    <a:lumMod val="10000"/>
                  </a:schemeClr>
                </a:solidFill>
              </a:rPr>
              <a:t>MACs based on block ciphers</a:t>
            </a:r>
          </a:p>
          <a:p>
            <a:r>
              <a:rPr lang="en-US" dirty="0">
                <a:solidFill>
                  <a:schemeClr val="tx2">
                    <a:lumMod val="10000"/>
                  </a:schemeClr>
                </a:solidFill>
              </a:rPr>
              <a:t>Public-key cryptography principles</a:t>
            </a:r>
          </a:p>
          <a:p>
            <a:pPr lvl="1">
              <a:buClr>
                <a:schemeClr val="bg1"/>
              </a:buClr>
            </a:pPr>
            <a:r>
              <a:rPr lang="en-US" dirty="0">
                <a:solidFill>
                  <a:schemeClr val="tx2">
                    <a:lumMod val="10000"/>
                  </a:schemeClr>
                </a:solidFill>
              </a:rPr>
              <a:t>Public-key encryption structure</a:t>
            </a:r>
          </a:p>
          <a:p>
            <a:pPr lvl="1">
              <a:buClr>
                <a:schemeClr val="bg1"/>
              </a:buClr>
            </a:pPr>
            <a:r>
              <a:rPr lang="en-US" dirty="0">
                <a:solidFill>
                  <a:schemeClr val="tx2">
                    <a:lumMod val="10000"/>
                  </a:schemeClr>
                </a:solidFill>
              </a:rPr>
              <a:t>Applications for public-key cryptosystems</a:t>
            </a:r>
          </a:p>
          <a:p>
            <a:pPr lvl="1">
              <a:buClr>
                <a:schemeClr val="bg1"/>
              </a:buClr>
            </a:pPr>
            <a:r>
              <a:rPr lang="en-US" dirty="0">
                <a:solidFill>
                  <a:schemeClr val="tx2">
                    <a:lumMod val="10000"/>
                  </a:schemeClr>
                </a:solidFill>
              </a:rPr>
              <a:t>Requirements for public-key cryptography</a:t>
            </a:r>
          </a:p>
          <a:p>
            <a:r>
              <a:rPr lang="en-US" dirty="0">
                <a:solidFill>
                  <a:schemeClr val="tx2">
                    <a:lumMod val="10000"/>
                  </a:schemeClr>
                </a:solidFill>
              </a:rPr>
              <a:t>Public-key cryptography algorithms</a:t>
            </a:r>
          </a:p>
          <a:p>
            <a:pPr lvl="1">
              <a:buClr>
                <a:schemeClr val="bg1"/>
              </a:buClr>
            </a:pPr>
            <a:r>
              <a:rPr lang="en-US" dirty="0">
                <a:solidFill>
                  <a:schemeClr val="tx2">
                    <a:lumMod val="10000"/>
                  </a:schemeClr>
                </a:solidFill>
              </a:rPr>
              <a:t>The RSA public-key encryption algorithm</a:t>
            </a:r>
          </a:p>
          <a:p>
            <a:pPr lvl="1">
              <a:buClr>
                <a:schemeClr val="bg1"/>
              </a:buClr>
            </a:pPr>
            <a:r>
              <a:rPr lang="en-US" dirty="0">
                <a:solidFill>
                  <a:schemeClr val="tx2">
                    <a:lumMod val="10000"/>
                  </a:schemeClr>
                </a:solidFill>
              </a:rPr>
              <a:t>Diffie-Hellman key exchange</a:t>
            </a:r>
          </a:p>
          <a:p>
            <a:pPr lvl="1">
              <a:buClr>
                <a:schemeClr val="bg1"/>
              </a:buClr>
            </a:pPr>
            <a:r>
              <a:rPr lang="en-US" dirty="0">
                <a:solidFill>
                  <a:schemeClr val="tx2">
                    <a:lumMod val="10000"/>
                  </a:schemeClr>
                </a:solidFill>
              </a:rPr>
              <a:t>Other public-key cryptography algorithms</a:t>
            </a:r>
          </a:p>
        </p:txBody>
      </p:sp>
    </p:spTree>
    <p:extLst>
      <p:ext uri="{BB962C8B-B14F-4D97-AF65-F5344CB8AC3E}">
        <p14:creationId xmlns:p14="http://schemas.microsoft.com/office/powerpoint/2010/main" val="2998077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2042549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4</a:t>
            </a:r>
          </a:p>
        </p:txBody>
      </p:sp>
      <p:sp>
        <p:nvSpPr>
          <p:cNvPr id="19459" name="Subtitle 13"/>
          <p:cNvSpPr>
            <a:spLocks noGrp="1"/>
          </p:cNvSpPr>
          <p:nvPr>
            <p:ph type="subTitle" idx="1"/>
          </p:nvPr>
        </p:nvSpPr>
        <p:spPr/>
        <p:txBody>
          <a:bodyPr>
            <a:normAutofit/>
          </a:bodyPr>
          <a:lstStyle/>
          <a:p>
            <a:r>
              <a:rPr lang="en-US" sz="3600" dirty="0">
                <a:solidFill>
                  <a:schemeClr val="tx2">
                    <a:lumMod val="10000"/>
                  </a:schemeClr>
                </a:solidFill>
                <a:ea typeface="Arial" pitchFamily="-84" charset="0"/>
                <a:cs typeface="Arial" pitchFamily="-84" charset="0"/>
              </a:rPr>
              <a:t>Key Distribution and User Authentication</a:t>
            </a:r>
            <a:endParaRPr lang="en-US" sz="3600" dirty="0">
              <a:solidFill>
                <a:schemeClr val="tx2">
                  <a:lumMod val="10000"/>
                </a:schemeClr>
              </a:solidFill>
            </a:endParaRPr>
          </a:p>
        </p:txBody>
      </p:sp>
    </p:spTree>
    <p:extLst>
      <p:ext uri="{BB962C8B-B14F-4D97-AF65-F5344CB8AC3E}">
        <p14:creationId xmlns:p14="http://schemas.microsoft.com/office/powerpoint/2010/main" val="3572968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79462" y="1828800"/>
            <a:ext cx="7831137" cy="4648200"/>
          </a:xfrm>
        </p:spPr>
        <p:txBody>
          <a:bodyPr/>
          <a:lstStyle/>
          <a:p>
            <a:pPr>
              <a:buNone/>
            </a:pPr>
            <a:r>
              <a:rPr lang="en-US" sz="2800" i="1" dirty="0">
                <a:solidFill>
                  <a:schemeClr val="tx2">
                    <a:lumMod val="10000"/>
                  </a:schemeClr>
                </a:solidFill>
                <a:ea typeface="ＭＳ Ｐゴシック" pitchFamily="-107" charset="-128"/>
                <a:cs typeface="ＭＳ Ｐゴシック" pitchFamily="-107" charset="-128"/>
              </a:rPr>
              <a:t>	No Singhalese, whether man or woman, would venture out of the house without a bunch of keys in his hand, for without such a talisman he would fear that some devil might take advantage of his weak state to slip into his body. </a:t>
            </a:r>
          </a:p>
          <a:p>
            <a:pPr>
              <a:buNone/>
            </a:pPr>
            <a:endParaRPr lang="en-US" sz="2800" i="1" dirty="0">
              <a:solidFill>
                <a:schemeClr val="tx2">
                  <a:lumMod val="10000"/>
                </a:schemeClr>
              </a:solidFill>
              <a:ea typeface="ＭＳ Ｐゴシック" pitchFamily="-107" charset="-128"/>
              <a:cs typeface="ＭＳ Ｐゴシック" pitchFamily="-107" charset="-128"/>
            </a:endParaRPr>
          </a:p>
          <a:p>
            <a:pPr algn="r">
              <a:buNone/>
            </a:pPr>
            <a:r>
              <a:rPr lang="en-US" sz="2800" b="1" i="1" dirty="0">
                <a:solidFill>
                  <a:schemeClr val="tx2">
                    <a:lumMod val="10000"/>
                  </a:schemeClr>
                </a:solidFill>
                <a:ea typeface="ＭＳ Ｐゴシック" pitchFamily="-107" charset="-128"/>
                <a:cs typeface="ＭＳ Ｐゴシック" pitchFamily="-107" charset="-128"/>
              </a:rPr>
              <a:t>—The Golden Bough, </a:t>
            </a:r>
            <a:r>
              <a:rPr lang="en-US" sz="2800" b="1" dirty="0">
                <a:solidFill>
                  <a:schemeClr val="tx2">
                    <a:lumMod val="10000"/>
                  </a:schemeClr>
                </a:solidFill>
                <a:ea typeface="ＭＳ Ｐゴシック" pitchFamily="-107" charset="-128"/>
                <a:cs typeface="ＭＳ Ｐゴシック" pitchFamily="-107" charset="-128"/>
              </a:rPr>
              <a:t>Sir James George Frazer</a:t>
            </a:r>
            <a:endParaRPr lang="en-AU" sz="2800" b="1" dirty="0">
              <a:solidFill>
                <a:schemeClr val="tx2">
                  <a:lumMod val="10000"/>
                </a:schemeClr>
              </a:solidFill>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13748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62753"/>
            <a:ext cx="9144000" cy="1283167"/>
          </a:xfrm>
        </p:spPr>
        <p:txBody>
          <a:bodyPr/>
          <a:lstStyle/>
          <a:p>
            <a:r>
              <a:rPr lang="en-US" sz="4400" dirty="0"/>
              <a:t>Symmetric Key Distribution using symmetric encryption</a:t>
            </a:r>
            <a:endParaRPr lang="en-AU" sz="4400" dirty="0"/>
          </a:p>
        </p:txBody>
      </p:sp>
      <p:sp>
        <p:nvSpPr>
          <p:cNvPr id="52227" name="Rectangle 3"/>
          <p:cNvSpPr>
            <a:spLocks noGrp="1" noChangeArrowheads="1"/>
          </p:cNvSpPr>
          <p:nvPr>
            <p:ph idx="1"/>
          </p:nvPr>
        </p:nvSpPr>
        <p:spPr>
          <a:xfrm>
            <a:off x="779463" y="1828800"/>
            <a:ext cx="7583488" cy="4648200"/>
          </a:xfrm>
        </p:spPr>
        <p:txBody>
          <a:bodyPr>
            <a:normAutofit/>
          </a:bodyPr>
          <a:lstStyle/>
          <a:p>
            <a:r>
              <a:rPr lang="en-AU" dirty="0">
                <a:solidFill>
                  <a:schemeClr val="tx2">
                    <a:lumMod val="10000"/>
                  </a:schemeClr>
                </a:solidFill>
              </a:rPr>
              <a:t>For symmetric encryption to work, the two parties to an exchange must share the same key, and that key must be protected from access by others</a:t>
            </a:r>
          </a:p>
          <a:p>
            <a:r>
              <a:rPr lang="en-AU" dirty="0">
                <a:solidFill>
                  <a:schemeClr val="tx2">
                    <a:lumMod val="10000"/>
                  </a:schemeClr>
                </a:solidFill>
              </a:rPr>
              <a:t>Frequent key changes are usually desirable to limit the amount of data compromised if an attacker learns the key</a:t>
            </a:r>
          </a:p>
          <a:p>
            <a:r>
              <a:rPr lang="en-AU" dirty="0">
                <a:solidFill>
                  <a:schemeClr val="tx2">
                    <a:lumMod val="10000"/>
                  </a:schemeClr>
                </a:solidFill>
              </a:rPr>
              <a:t>Key distribution technique</a:t>
            </a:r>
          </a:p>
          <a:p>
            <a:pPr lvl="1">
              <a:buClr>
                <a:schemeClr val="bg1"/>
              </a:buClr>
            </a:pPr>
            <a:r>
              <a:rPr lang="en-AU" dirty="0">
                <a:solidFill>
                  <a:schemeClr val="tx2">
                    <a:lumMod val="10000"/>
                  </a:schemeClr>
                </a:solidFill>
              </a:rPr>
              <a:t>The means of delivering a key to two parties that wish to exchange data, without allowing others to see the key</a:t>
            </a:r>
          </a:p>
        </p:txBody>
      </p:sp>
    </p:spTree>
    <p:extLst>
      <p:ext uri="{BB962C8B-B14F-4D97-AF65-F5344CB8AC3E}">
        <p14:creationId xmlns:p14="http://schemas.microsoft.com/office/powerpoint/2010/main" val="2441613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Key Distribution</a:t>
            </a:r>
            <a:endParaRPr lang="en-AU" dirty="0"/>
          </a:p>
        </p:txBody>
      </p:sp>
      <p:sp>
        <p:nvSpPr>
          <p:cNvPr id="54275" name="Rectangle 3"/>
          <p:cNvSpPr>
            <a:spLocks noGrp="1" noChangeArrowheads="1"/>
          </p:cNvSpPr>
          <p:nvPr>
            <p:ph idx="1"/>
          </p:nvPr>
        </p:nvSpPr>
        <p:spPr>
          <a:xfrm>
            <a:off x="779463" y="1828800"/>
            <a:ext cx="7583488" cy="4800600"/>
          </a:xfrm>
        </p:spPr>
        <p:txBody>
          <a:bodyPr>
            <a:normAutofit/>
          </a:bodyPr>
          <a:lstStyle/>
          <a:p>
            <a:r>
              <a:rPr lang="en-US" dirty="0">
                <a:solidFill>
                  <a:schemeClr val="tx2">
                    <a:lumMod val="10000"/>
                  </a:schemeClr>
                </a:solidFill>
              </a:rPr>
              <a:t>For two parties A and B, there are the following options:</a:t>
            </a:r>
          </a:p>
        </p:txBody>
      </p:sp>
      <p:graphicFrame>
        <p:nvGraphicFramePr>
          <p:cNvPr id="4" name="Diagram 3"/>
          <p:cNvGraphicFramePr/>
          <p:nvPr/>
        </p:nvGraphicFramePr>
        <p:xfrm>
          <a:off x="1828800" y="2667000"/>
          <a:ext cx="6781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41506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a:t>Kerberos</a:t>
            </a:r>
          </a:p>
        </p:txBody>
      </p:sp>
      <p:sp>
        <p:nvSpPr>
          <p:cNvPr id="47107" name="Rectangle 3"/>
          <p:cNvSpPr>
            <a:spLocks noGrp="1" noChangeArrowheads="1"/>
          </p:cNvSpPr>
          <p:nvPr>
            <p:ph idx="1"/>
          </p:nvPr>
        </p:nvSpPr>
        <p:spPr>
          <a:xfrm>
            <a:off x="609600" y="1524000"/>
            <a:ext cx="8000999" cy="4648200"/>
          </a:xfrm>
        </p:spPr>
        <p:txBody>
          <a:bodyPr>
            <a:normAutofit/>
          </a:bodyPr>
          <a:lstStyle/>
          <a:p>
            <a:r>
              <a:rPr lang="en-AU" dirty="0">
                <a:solidFill>
                  <a:schemeClr val="tx2">
                    <a:lumMod val="10000"/>
                  </a:schemeClr>
                </a:solidFill>
              </a:rPr>
              <a:t>Key distribution and user authentication service developed at MIT</a:t>
            </a:r>
          </a:p>
          <a:p>
            <a:r>
              <a:rPr lang="en-AU" dirty="0">
                <a:solidFill>
                  <a:schemeClr val="tx2">
                    <a:lumMod val="10000"/>
                  </a:schemeClr>
                </a:solidFill>
              </a:rPr>
              <a:t>Provides a centralized authentication server whose function is to authenticate users to servers and servers to users</a:t>
            </a:r>
          </a:p>
          <a:p>
            <a:r>
              <a:rPr lang="en-AU" dirty="0">
                <a:solidFill>
                  <a:schemeClr val="tx2">
                    <a:lumMod val="10000"/>
                  </a:schemeClr>
                </a:solidFill>
              </a:rPr>
              <a:t>Relies exclusively on symmetric encryption, making no use of public-key encryption</a:t>
            </a:r>
          </a:p>
        </p:txBody>
      </p:sp>
      <p:graphicFrame>
        <p:nvGraphicFramePr>
          <p:cNvPr id="4" name="Diagram 3"/>
          <p:cNvGraphicFramePr/>
          <p:nvPr/>
        </p:nvGraphicFramePr>
        <p:xfrm>
          <a:off x="1143000" y="47244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9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Security Requirements</a:t>
            </a:r>
          </a:p>
        </p:txBody>
      </p:sp>
      <p:graphicFrame>
        <p:nvGraphicFramePr>
          <p:cNvPr id="4" name="Content Placeholder 3"/>
          <p:cNvGraphicFramePr>
            <a:graphicFrameLocks noGrp="1"/>
          </p:cNvGraphicFramePr>
          <p:nvPr>
            <p:ph idx="1"/>
          </p:nvPr>
        </p:nvGraphicFramePr>
        <p:xfrm>
          <a:off x="381000" y="1676400"/>
          <a:ext cx="8534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a:t>Kerberos version 4</a:t>
            </a:r>
          </a:p>
        </p:txBody>
      </p:sp>
      <p:sp>
        <p:nvSpPr>
          <p:cNvPr id="51203" name="Rectangle 3"/>
          <p:cNvSpPr>
            <a:spLocks noGrp="1" noChangeArrowheads="1"/>
          </p:cNvSpPr>
          <p:nvPr>
            <p:ph idx="1"/>
          </p:nvPr>
        </p:nvSpPr>
        <p:spPr>
          <a:xfrm>
            <a:off x="779463" y="1828800"/>
            <a:ext cx="7583488" cy="4648200"/>
          </a:xfrm>
        </p:spPr>
        <p:txBody>
          <a:bodyPr/>
          <a:lstStyle/>
          <a:p>
            <a:r>
              <a:rPr lang="en-AU" dirty="0">
                <a:solidFill>
                  <a:schemeClr val="tx2">
                    <a:lumMod val="10000"/>
                  </a:schemeClr>
                </a:solidFill>
              </a:rPr>
              <a:t>A basic third-party authentication scheme</a:t>
            </a:r>
          </a:p>
          <a:p>
            <a:r>
              <a:rPr lang="en-AU" dirty="0">
                <a:solidFill>
                  <a:schemeClr val="tx2">
                    <a:lumMod val="10000"/>
                  </a:schemeClr>
                </a:solidFill>
              </a:rPr>
              <a:t>Authentication Server (AS) </a:t>
            </a:r>
          </a:p>
          <a:p>
            <a:pPr lvl="1">
              <a:buClr>
                <a:schemeClr val="bg1"/>
              </a:buClr>
            </a:pPr>
            <a:r>
              <a:rPr lang="en-AU" dirty="0">
                <a:solidFill>
                  <a:schemeClr val="tx2">
                    <a:lumMod val="10000"/>
                  </a:schemeClr>
                </a:solidFill>
              </a:rPr>
              <a:t>Users initially negotiate with AS to identify self </a:t>
            </a:r>
          </a:p>
          <a:p>
            <a:pPr lvl="1">
              <a:buClr>
                <a:schemeClr val="bg1"/>
              </a:buClr>
            </a:pPr>
            <a:r>
              <a:rPr lang="en-AU" dirty="0">
                <a:solidFill>
                  <a:schemeClr val="tx2">
                    <a:lumMod val="10000"/>
                  </a:schemeClr>
                </a:solidFill>
              </a:rPr>
              <a:t>AS provides a non-corruptible authentication credential (ticket granting ticket TGT) </a:t>
            </a:r>
          </a:p>
          <a:p>
            <a:r>
              <a:rPr lang="en-US" dirty="0">
                <a:solidFill>
                  <a:schemeClr val="tx2">
                    <a:lumMod val="10000"/>
                  </a:schemeClr>
                </a:solidFill>
              </a:rPr>
              <a:t>Ticket Granting Server (TGS)</a:t>
            </a:r>
            <a:endParaRPr lang="en-AU" dirty="0">
              <a:solidFill>
                <a:schemeClr val="tx2">
                  <a:lumMod val="10000"/>
                </a:schemeClr>
              </a:solidFill>
            </a:endParaRPr>
          </a:p>
          <a:p>
            <a:pPr lvl="1">
              <a:buClr>
                <a:schemeClr val="bg1"/>
              </a:buClr>
            </a:pPr>
            <a:r>
              <a:rPr lang="en-AU" dirty="0">
                <a:solidFill>
                  <a:schemeClr val="tx2">
                    <a:lumMod val="10000"/>
                  </a:schemeClr>
                </a:solidFill>
              </a:rPr>
              <a:t>Users subsequently request access to other services from TGS on basis of users TGT</a:t>
            </a:r>
          </a:p>
          <a:p>
            <a:r>
              <a:rPr lang="en-AU" dirty="0">
                <a:solidFill>
                  <a:schemeClr val="tx2">
                    <a:lumMod val="10000"/>
                  </a:schemeClr>
                </a:solidFill>
              </a:rPr>
              <a:t>Complex protocol using DES</a:t>
            </a:r>
          </a:p>
        </p:txBody>
      </p:sp>
    </p:spTree>
    <p:extLst>
      <p:ext uri="{BB962C8B-B14F-4D97-AF65-F5344CB8AC3E}">
        <p14:creationId xmlns:p14="http://schemas.microsoft.com/office/powerpoint/2010/main" val="3869668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38200" y="1176158"/>
            <a:ext cx="7502543" cy="5681842"/>
          </a:xfrm>
          <a:prstGeom prst="rect">
            <a:avLst/>
          </a:prstGeom>
          <a:solidFill>
            <a:schemeClr val="tx1"/>
          </a:solidFill>
        </p:spPr>
      </p:pic>
      <p:sp>
        <p:nvSpPr>
          <p:cNvPr id="5" name="Rectangle 4"/>
          <p:cNvSpPr/>
          <p:nvPr/>
        </p:nvSpPr>
        <p:spPr>
          <a:xfrm>
            <a:off x="0" y="0"/>
            <a:ext cx="9448800" cy="1200328"/>
          </a:xfrm>
          <a:prstGeom prst="rect">
            <a:avLst/>
          </a:prstGeom>
        </p:spPr>
        <p:txBody>
          <a:bodyPr wrap="square">
            <a:spAutoFit/>
          </a:bodyPr>
          <a:lstStyle/>
          <a:p>
            <a:pPr algn="ctr"/>
            <a:r>
              <a:rPr lang="en-US" sz="2400" b="1" dirty="0">
                <a:latin typeface="+mj-lt"/>
              </a:rPr>
              <a:t>Table 4.1 </a:t>
            </a:r>
          </a:p>
          <a:p>
            <a:pPr algn="ctr"/>
            <a:r>
              <a:rPr lang="en-US" sz="2400" b="1" dirty="0">
                <a:latin typeface="+mj-lt"/>
              </a:rPr>
              <a:t>Summary of Kerberos Version 4 Message Exchanges </a:t>
            </a:r>
          </a:p>
        </p:txBody>
      </p:sp>
    </p:spTree>
    <p:extLst>
      <p:ext uri="{BB962C8B-B14F-4D97-AF65-F5344CB8AC3E}">
        <p14:creationId xmlns:p14="http://schemas.microsoft.com/office/powerpoint/2010/main" val="3189776653"/>
      </p:ext>
    </p:extLst>
  </p:cSld>
  <p:clrMapOvr>
    <a:masterClrMapping/>
  </p:clrMapOvr>
  <p:transition spd="med">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2727" b="11818"/>
              <a:stretch>
                <a:fillRect/>
              </a:stretch>
            </p:blipFill>
          </mc:Choice>
          <mc:Fallback>
            <p:blipFill>
              <a:blip r:embed="rId4"/>
              <a:srcRect t="12727" b="11818"/>
              <a:stretch>
                <a:fillRect/>
              </a:stretch>
            </p:blipFill>
          </mc:Fallback>
        </mc:AlternateContent>
        <p:spPr>
          <a:xfrm>
            <a:off x="1219200" y="0"/>
            <a:ext cx="7023256" cy="6858000"/>
          </a:xfrm>
          <a:prstGeom prst="rect">
            <a:avLst/>
          </a:prstGeom>
          <a:solidFill>
            <a:schemeClr val="tx1"/>
          </a:solidFill>
        </p:spPr>
      </p:pic>
    </p:spTree>
    <p:extLst>
      <p:ext uri="{BB962C8B-B14F-4D97-AF65-F5344CB8AC3E}">
        <p14:creationId xmlns:p14="http://schemas.microsoft.com/office/powerpoint/2010/main" val="1635235756"/>
      </p:ext>
    </p:extLst>
  </p:cSld>
  <p:clrMapOvr>
    <a:masterClrMapping/>
  </p:clrMapOvr>
  <p:transition spd="med">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21818"/>
              <a:stretch>
                <a:fillRect/>
              </a:stretch>
            </p:blipFill>
          </mc:Choice>
          <mc:Fallback>
            <p:blipFill>
              <a:blip r:embed="rId4"/>
              <a:srcRect t="8182" b="21818"/>
              <a:stretch>
                <a:fillRect/>
              </a:stretch>
            </p:blipFill>
          </mc:Fallback>
        </mc:AlternateContent>
        <p:spPr>
          <a:xfrm>
            <a:off x="914400" y="0"/>
            <a:ext cx="7570623" cy="6858000"/>
          </a:xfrm>
          <a:prstGeom prst="rect">
            <a:avLst/>
          </a:prstGeom>
          <a:solidFill>
            <a:schemeClr val="tx1"/>
          </a:solidFill>
        </p:spPr>
      </p:pic>
    </p:spTree>
    <p:extLst>
      <p:ext uri="{BB962C8B-B14F-4D97-AF65-F5344CB8AC3E}">
        <p14:creationId xmlns:p14="http://schemas.microsoft.com/office/powerpoint/2010/main" val="1768856442"/>
      </p:ext>
    </p:extLst>
  </p:cSld>
  <p:clrMapOvr>
    <a:masterClrMapping/>
  </p:clrMapOvr>
  <p:transition>
    <p:dissolv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04800" y="838200"/>
            <a:ext cx="8534400" cy="5600700"/>
          </a:xfrm>
          <a:prstGeom prst="rect">
            <a:avLst/>
          </a:prstGeom>
          <a:solidFill>
            <a:schemeClr val="tx1"/>
          </a:solidFill>
        </p:spPr>
      </p:pic>
    </p:spTree>
    <p:extLst>
      <p:ext uri="{BB962C8B-B14F-4D97-AF65-F5344CB8AC3E}">
        <p14:creationId xmlns:p14="http://schemas.microsoft.com/office/powerpoint/2010/main" val="1269827787"/>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752600" y="152402"/>
            <a:ext cx="5867400" cy="6603682"/>
          </a:xfrm>
          <a:prstGeom prst="rect">
            <a:avLst/>
          </a:prstGeom>
          <a:solidFill>
            <a:schemeClr val="tx1"/>
          </a:solidFill>
        </p:spPr>
      </p:pic>
    </p:spTree>
    <p:extLst>
      <p:ext uri="{BB962C8B-B14F-4D97-AF65-F5344CB8AC3E}">
        <p14:creationId xmlns:p14="http://schemas.microsoft.com/office/powerpoint/2010/main" val="3094759980"/>
      </p:ext>
    </p:extLst>
  </p:cSld>
  <p:clrMapOvr>
    <a:masterClrMapping/>
  </p:clrMapOvr>
  <p:transition spd="med">
    <p:wipe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524000" y="19050"/>
            <a:ext cx="6096000" cy="6819900"/>
          </a:xfrm>
          <a:prstGeom prst="rect">
            <a:avLst/>
          </a:prstGeom>
          <a:solidFill>
            <a:schemeClr val="tx1"/>
          </a:solidFill>
        </p:spPr>
      </p:pic>
    </p:spTree>
    <p:extLst>
      <p:ext uri="{BB962C8B-B14F-4D97-AF65-F5344CB8AC3E}">
        <p14:creationId xmlns:p14="http://schemas.microsoft.com/office/powerpoint/2010/main" val="4277332437"/>
      </p:ext>
    </p:extLst>
  </p:cSld>
  <p:clrMapOvr>
    <a:masterClrMapping/>
  </p:clrMapOvr>
  <p:transition>
    <p:dissolv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a:t>Kerberos Realms</a:t>
            </a:r>
          </a:p>
        </p:txBody>
      </p:sp>
      <p:sp>
        <p:nvSpPr>
          <p:cNvPr id="83971" name="Rectangle 1027"/>
          <p:cNvSpPr>
            <a:spLocks noGrp="1" noChangeArrowheads="1"/>
          </p:cNvSpPr>
          <p:nvPr>
            <p:ph sz="half" idx="1"/>
          </p:nvPr>
        </p:nvSpPr>
        <p:spPr>
          <a:xfrm>
            <a:off x="304800" y="1828800"/>
            <a:ext cx="4040823" cy="4648200"/>
          </a:xfrm>
        </p:spPr>
        <p:txBody>
          <a:bodyPr>
            <a:normAutofit fontScale="92500"/>
          </a:bodyPr>
          <a:lstStyle/>
          <a:p>
            <a:r>
              <a:rPr lang="en-US" dirty="0">
                <a:solidFill>
                  <a:schemeClr val="tx2">
                    <a:lumMod val="10000"/>
                  </a:schemeClr>
                </a:solidFill>
              </a:rPr>
              <a:t>Kerberos realm</a:t>
            </a:r>
          </a:p>
          <a:p>
            <a:pPr lvl="1">
              <a:buClr>
                <a:schemeClr val="bg1"/>
              </a:buClr>
            </a:pPr>
            <a:r>
              <a:rPr lang="en-US" dirty="0">
                <a:solidFill>
                  <a:schemeClr val="tx2">
                    <a:lumMod val="10000"/>
                  </a:schemeClr>
                </a:solidFill>
              </a:rPr>
              <a:t>A set of managed nodes that share the same Kerberos database</a:t>
            </a:r>
          </a:p>
          <a:p>
            <a:pPr lvl="1">
              <a:buClr>
                <a:schemeClr val="bg1"/>
              </a:buClr>
            </a:pPr>
            <a:r>
              <a:rPr lang="en-US" dirty="0">
                <a:solidFill>
                  <a:schemeClr val="tx2">
                    <a:lumMod val="10000"/>
                  </a:schemeClr>
                </a:solidFill>
              </a:rPr>
              <a:t>The Kerberos database resides on the Kerberos master computer system, which should be kept in a physically secure room</a:t>
            </a:r>
          </a:p>
          <a:p>
            <a:pPr lvl="1">
              <a:buClr>
                <a:schemeClr val="bg1"/>
              </a:buClr>
            </a:pPr>
            <a:r>
              <a:rPr lang="en-US" dirty="0">
                <a:solidFill>
                  <a:schemeClr val="tx2">
                    <a:lumMod val="10000"/>
                  </a:schemeClr>
                </a:solidFill>
              </a:rPr>
              <a:t>A read-only copy of the Kerberos database might also reside on other Kerberos computer systems</a:t>
            </a:r>
          </a:p>
          <a:p>
            <a:pPr lvl="1">
              <a:buClr>
                <a:schemeClr val="bg1"/>
              </a:buClr>
            </a:pPr>
            <a:r>
              <a:rPr lang="en-US" dirty="0">
                <a:solidFill>
                  <a:schemeClr val="tx2">
                    <a:lumMod val="10000"/>
                  </a:schemeClr>
                </a:solidFill>
              </a:rPr>
              <a:t>All changes to the database must be made on the master computer system</a:t>
            </a:r>
          </a:p>
          <a:p>
            <a:pPr lvl="1">
              <a:buClr>
                <a:schemeClr val="bg1"/>
              </a:buClr>
            </a:pPr>
            <a:r>
              <a:rPr lang="en-US" dirty="0">
                <a:solidFill>
                  <a:schemeClr val="tx2">
                    <a:lumMod val="10000"/>
                  </a:schemeClr>
                </a:solidFill>
              </a:rPr>
              <a:t>Changing or accessing the contents of a Kerberos database requires the Kerberos master password</a:t>
            </a:r>
            <a:endParaRPr lang="en-AU" dirty="0">
              <a:solidFill>
                <a:schemeClr val="tx2">
                  <a:lumMod val="10000"/>
                </a:schemeClr>
              </a:solidFill>
            </a:endParaRPr>
          </a:p>
        </p:txBody>
      </p:sp>
      <p:graphicFrame>
        <p:nvGraphicFramePr>
          <p:cNvPr id="5" name="Content Placeholder 4"/>
          <p:cNvGraphicFramePr>
            <a:graphicFrameLocks noGrp="1"/>
          </p:cNvGraphicFramePr>
          <p:nvPr>
            <p:ph sz="half" idx="2"/>
          </p:nvPr>
        </p:nvGraphicFramePr>
        <p:xfrm>
          <a:off x="4495801" y="1828800"/>
          <a:ext cx="4495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8092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Kerberos principal</a:t>
            </a:r>
          </a:p>
        </p:txBody>
      </p:sp>
      <p:sp>
        <p:nvSpPr>
          <p:cNvPr id="3" name="Content Placeholder 2"/>
          <p:cNvSpPr>
            <a:spLocks noGrp="1"/>
          </p:cNvSpPr>
          <p:nvPr>
            <p:ph idx="1"/>
          </p:nvPr>
        </p:nvSpPr>
        <p:spPr/>
        <p:txBody>
          <a:bodyPr/>
          <a:lstStyle/>
          <a:p>
            <a:r>
              <a:rPr lang="en-US" dirty="0">
                <a:solidFill>
                  <a:schemeClr val="tx2">
                    <a:lumMod val="10000"/>
                  </a:schemeClr>
                </a:solidFill>
              </a:rPr>
              <a:t>A service or user that is known to the Kerberos system </a:t>
            </a:r>
          </a:p>
          <a:p>
            <a:r>
              <a:rPr lang="en-US" dirty="0">
                <a:solidFill>
                  <a:schemeClr val="tx2">
                    <a:lumMod val="10000"/>
                  </a:schemeClr>
                </a:solidFill>
              </a:rPr>
              <a:t>Each Kerberos principal is identified by its principal name</a:t>
            </a:r>
          </a:p>
        </p:txBody>
      </p:sp>
      <p:graphicFrame>
        <p:nvGraphicFramePr>
          <p:cNvPr id="4" name="Diagram 3"/>
          <p:cNvGraphicFramePr/>
          <p:nvPr/>
        </p:nvGraphicFramePr>
        <p:xfrm>
          <a:off x="685800" y="2514600"/>
          <a:ext cx="8153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76400" y="5562601"/>
            <a:ext cx="6248400" cy="800219"/>
          </a:xfrm>
          <a:prstGeom prst="rect">
            <a:avLst/>
          </a:prstGeom>
          <a:noFill/>
        </p:spPr>
        <p:txBody>
          <a:bodyPr wrap="square" rtlCol="0">
            <a:spAutoFit/>
          </a:bodyPr>
          <a:lstStyle/>
          <a:p>
            <a:r>
              <a:rPr lang="en-US" sz="2800" dirty="0">
                <a:solidFill>
                  <a:schemeClr val="tx2">
                    <a:lumMod val="10000"/>
                  </a:schemeClr>
                </a:solidFill>
              </a:rPr>
              <a:t>Principal names consist of three parts</a:t>
            </a:r>
          </a:p>
          <a:p>
            <a:endParaRPr lang="en-US" dirty="0"/>
          </a:p>
        </p:txBody>
      </p:sp>
    </p:spTree>
    <p:extLst>
      <p:ext uri="{BB962C8B-B14F-4D97-AF65-F5344CB8AC3E}">
        <p14:creationId xmlns:p14="http://schemas.microsoft.com/office/powerpoint/2010/main" val="21064571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Differences between versions 4 and 5</a:t>
            </a:r>
          </a:p>
        </p:txBody>
      </p:sp>
      <p:sp>
        <p:nvSpPr>
          <p:cNvPr id="9" name="Text Placeholder 8"/>
          <p:cNvSpPr>
            <a:spLocks noGrp="1"/>
          </p:cNvSpPr>
          <p:nvPr>
            <p:ph type="body" idx="1"/>
          </p:nvPr>
        </p:nvSpPr>
        <p:spPr/>
        <p:txBody>
          <a:bodyPr/>
          <a:lstStyle/>
          <a:p>
            <a:r>
              <a:rPr lang="en-US" dirty="0">
                <a:solidFill>
                  <a:schemeClr val="tx2">
                    <a:lumMod val="10000"/>
                  </a:schemeClr>
                </a:solidFill>
              </a:rPr>
              <a:t>Environmental shortcomings</a:t>
            </a:r>
          </a:p>
        </p:txBody>
      </p:sp>
      <p:sp>
        <p:nvSpPr>
          <p:cNvPr id="7" name="Content Placeholder 6"/>
          <p:cNvSpPr>
            <a:spLocks noGrp="1"/>
          </p:cNvSpPr>
          <p:nvPr>
            <p:ph sz="half" idx="2"/>
          </p:nvPr>
        </p:nvSpPr>
        <p:spPr>
          <a:xfrm>
            <a:off x="914400" y="2819400"/>
            <a:ext cx="3413760" cy="3732585"/>
          </a:xfrm>
        </p:spPr>
        <p:txBody>
          <a:bodyPr>
            <a:normAutofit lnSpcReduction="10000"/>
          </a:bodyPr>
          <a:lstStyle/>
          <a:p>
            <a:r>
              <a:rPr lang="en-US" dirty="0">
                <a:solidFill>
                  <a:schemeClr val="tx2">
                    <a:lumMod val="10000"/>
                  </a:schemeClr>
                </a:solidFill>
              </a:rPr>
              <a:t>Encryption system dependence</a:t>
            </a:r>
          </a:p>
          <a:p>
            <a:r>
              <a:rPr lang="en-US" dirty="0">
                <a:solidFill>
                  <a:schemeClr val="tx2">
                    <a:lumMod val="10000"/>
                  </a:schemeClr>
                </a:solidFill>
              </a:rPr>
              <a:t>Internet protocol dependence</a:t>
            </a:r>
          </a:p>
          <a:p>
            <a:r>
              <a:rPr lang="en-US" dirty="0">
                <a:solidFill>
                  <a:schemeClr val="tx2">
                    <a:lumMod val="10000"/>
                  </a:schemeClr>
                </a:solidFill>
              </a:rPr>
              <a:t>Message byte ordering</a:t>
            </a:r>
          </a:p>
          <a:p>
            <a:r>
              <a:rPr lang="en-US" dirty="0">
                <a:solidFill>
                  <a:schemeClr val="tx2">
                    <a:lumMod val="10000"/>
                  </a:schemeClr>
                </a:solidFill>
              </a:rPr>
              <a:t>Ticket lifetime</a:t>
            </a:r>
          </a:p>
          <a:p>
            <a:r>
              <a:rPr lang="en-US" dirty="0">
                <a:solidFill>
                  <a:schemeClr val="tx2">
                    <a:lumMod val="10000"/>
                  </a:schemeClr>
                </a:solidFill>
              </a:rPr>
              <a:t>Authentication forwarding</a:t>
            </a:r>
          </a:p>
          <a:p>
            <a:r>
              <a:rPr lang="en-US" dirty="0">
                <a:solidFill>
                  <a:schemeClr val="tx2">
                    <a:lumMod val="10000"/>
                  </a:schemeClr>
                </a:solidFill>
              </a:rPr>
              <a:t>Interrealm authentication</a:t>
            </a:r>
          </a:p>
        </p:txBody>
      </p:sp>
      <p:sp>
        <p:nvSpPr>
          <p:cNvPr id="10" name="Text Placeholder 9"/>
          <p:cNvSpPr>
            <a:spLocks noGrp="1"/>
          </p:cNvSpPr>
          <p:nvPr>
            <p:ph type="body" sz="quarter" idx="3"/>
          </p:nvPr>
        </p:nvSpPr>
        <p:spPr/>
        <p:txBody>
          <a:bodyPr/>
          <a:lstStyle/>
          <a:p>
            <a:r>
              <a:rPr lang="en-US" dirty="0">
                <a:solidFill>
                  <a:schemeClr val="tx2">
                    <a:lumMod val="10000"/>
                  </a:schemeClr>
                </a:solidFill>
              </a:rPr>
              <a:t>Technical   deficiencies</a:t>
            </a:r>
          </a:p>
        </p:txBody>
      </p:sp>
      <p:sp>
        <p:nvSpPr>
          <p:cNvPr id="11" name="Content Placeholder 10"/>
          <p:cNvSpPr>
            <a:spLocks noGrp="1"/>
          </p:cNvSpPr>
          <p:nvPr>
            <p:ph sz="quarter" idx="4"/>
          </p:nvPr>
        </p:nvSpPr>
        <p:spPr>
          <a:xfrm>
            <a:off x="5181600" y="2819400"/>
            <a:ext cx="3185160" cy="3732585"/>
          </a:xfrm>
        </p:spPr>
        <p:txBody>
          <a:bodyPr/>
          <a:lstStyle/>
          <a:p>
            <a:r>
              <a:rPr lang="en-US" dirty="0">
                <a:solidFill>
                  <a:schemeClr val="tx2">
                    <a:lumMod val="10000"/>
                  </a:schemeClr>
                </a:solidFill>
              </a:rPr>
              <a:t>Double encryption</a:t>
            </a:r>
          </a:p>
          <a:p>
            <a:r>
              <a:rPr lang="en-US" dirty="0">
                <a:solidFill>
                  <a:schemeClr val="tx2">
                    <a:lumMod val="10000"/>
                  </a:schemeClr>
                </a:solidFill>
              </a:rPr>
              <a:t>PCBC encryption</a:t>
            </a:r>
          </a:p>
          <a:p>
            <a:r>
              <a:rPr lang="en-US" dirty="0">
                <a:solidFill>
                  <a:schemeClr val="tx2">
                    <a:lumMod val="10000"/>
                  </a:schemeClr>
                </a:solidFill>
              </a:rPr>
              <a:t>Session keys</a:t>
            </a:r>
          </a:p>
          <a:p>
            <a:r>
              <a:rPr lang="en-US" dirty="0">
                <a:solidFill>
                  <a:schemeClr val="tx2">
                    <a:lumMod val="10000"/>
                  </a:schemeClr>
                </a:solidFill>
              </a:rPr>
              <a:t>Password attacks</a:t>
            </a:r>
          </a:p>
        </p:txBody>
      </p:sp>
      <p:cxnSp>
        <p:nvCxnSpPr>
          <p:cNvPr id="12" name="Straight Connector 11"/>
          <p:cNvCxnSpPr/>
          <p:nvPr/>
        </p:nvCxnSpPr>
        <p:spPr>
          <a:xfrm rot="5400000">
            <a:off x="1866901" y="4152901"/>
            <a:ext cx="5410198" cy="1"/>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231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z="4800" dirty="0"/>
              <a:t>Computer Security Challenges</a:t>
            </a:r>
          </a:p>
        </p:txBody>
      </p:sp>
      <p:sp>
        <p:nvSpPr>
          <p:cNvPr id="5" name="Content Placeholder 4"/>
          <p:cNvSpPr>
            <a:spLocks noGrp="1"/>
          </p:cNvSpPr>
          <p:nvPr>
            <p:ph sz="half" idx="1"/>
          </p:nvPr>
        </p:nvSpPr>
        <p:spPr/>
        <p:txBody>
          <a:bodyPr>
            <a:normAutofit fontScale="92500" lnSpcReduction="20000"/>
          </a:bodyPr>
          <a:lstStyle/>
          <a:p>
            <a:pPr eaLnBrk="1" hangingPunct="1">
              <a:defRPr/>
            </a:pPr>
            <a:r>
              <a:rPr lang="en-US" dirty="0">
                <a:solidFill>
                  <a:schemeClr val="tx2">
                    <a:lumMod val="10000"/>
                  </a:schemeClr>
                </a:solidFill>
              </a:rPr>
              <a:t>Security is not simple</a:t>
            </a:r>
          </a:p>
          <a:p>
            <a:pPr eaLnBrk="1" hangingPunct="1">
              <a:defRPr/>
            </a:pPr>
            <a:r>
              <a:rPr lang="en-US" dirty="0">
                <a:solidFill>
                  <a:schemeClr val="tx2">
                    <a:lumMod val="10000"/>
                  </a:schemeClr>
                </a:solidFill>
              </a:rPr>
              <a:t>Potential attacks on the security features need to be considered</a:t>
            </a:r>
          </a:p>
          <a:p>
            <a:pPr eaLnBrk="1" hangingPunct="1">
              <a:defRPr/>
            </a:pPr>
            <a:r>
              <a:rPr lang="en-US" dirty="0">
                <a:solidFill>
                  <a:schemeClr val="tx2">
                    <a:lumMod val="10000"/>
                  </a:schemeClr>
                </a:solidFill>
              </a:rPr>
              <a:t>Procedures used to provide particular services are often counter-intuitive</a:t>
            </a:r>
          </a:p>
          <a:p>
            <a:pPr eaLnBrk="1" hangingPunct="1">
              <a:defRPr/>
            </a:pPr>
            <a:r>
              <a:rPr lang="en-US" dirty="0">
                <a:solidFill>
                  <a:schemeClr val="tx2">
                    <a:lumMod val="10000"/>
                  </a:schemeClr>
                </a:solidFill>
              </a:rPr>
              <a:t>It is necessary to decide where to use the various security mechanisms</a:t>
            </a:r>
          </a:p>
          <a:p>
            <a:pPr eaLnBrk="1" hangingPunct="1">
              <a:defRPr/>
            </a:pPr>
            <a:r>
              <a:rPr lang="en-US" dirty="0">
                <a:solidFill>
                  <a:schemeClr val="tx2">
                    <a:lumMod val="10000"/>
                  </a:schemeClr>
                </a:solidFill>
              </a:rPr>
              <a:t>Requires constant monitoring</a:t>
            </a:r>
          </a:p>
          <a:p>
            <a:pPr eaLnBrk="1" hangingPunct="1">
              <a:defRPr/>
            </a:pPr>
            <a:r>
              <a:rPr lang="en-US" dirty="0">
                <a:solidFill>
                  <a:schemeClr val="tx2">
                    <a:lumMod val="10000"/>
                  </a:schemeClr>
                </a:solidFill>
              </a:rPr>
              <a:t>Is too often an afterthought</a:t>
            </a:r>
          </a:p>
          <a:p>
            <a:pPr eaLnBrk="1" hangingPunct="1">
              <a:defRPr/>
            </a:pPr>
            <a:endParaRPr lang="en-US" dirty="0"/>
          </a:p>
        </p:txBody>
      </p:sp>
      <p:sp>
        <p:nvSpPr>
          <p:cNvPr id="6" name="Content Placeholder 5"/>
          <p:cNvSpPr>
            <a:spLocks noGrp="1"/>
          </p:cNvSpPr>
          <p:nvPr>
            <p:ph sz="half" idx="2"/>
          </p:nvPr>
        </p:nvSpPr>
        <p:spPr/>
        <p:txBody>
          <a:bodyPr>
            <a:normAutofit fontScale="92500" lnSpcReduction="20000"/>
          </a:bodyPr>
          <a:lstStyle/>
          <a:p>
            <a:pPr eaLnBrk="1" hangingPunct="1">
              <a:defRPr/>
            </a:pPr>
            <a:r>
              <a:rPr lang="en-US" dirty="0">
                <a:solidFill>
                  <a:schemeClr val="tx2">
                    <a:lumMod val="10000"/>
                  </a:schemeClr>
                </a:solidFill>
              </a:rPr>
              <a:t>Security mechanisms typically involve more than a particular algorithm or protocol</a:t>
            </a:r>
          </a:p>
          <a:p>
            <a:pPr eaLnBrk="1" hangingPunct="1">
              <a:defRPr/>
            </a:pPr>
            <a:r>
              <a:rPr lang="en-US" dirty="0">
                <a:solidFill>
                  <a:schemeClr val="tx2">
                    <a:lumMod val="10000"/>
                  </a:schemeClr>
                </a:solidFill>
              </a:rPr>
              <a:t>Security is essentially a battle of wits between a perpetrator and the designer</a:t>
            </a:r>
          </a:p>
          <a:p>
            <a:pPr eaLnBrk="1" hangingPunct="1">
              <a:defRPr/>
            </a:pPr>
            <a:r>
              <a:rPr lang="en-US" dirty="0">
                <a:solidFill>
                  <a:schemeClr val="tx2">
                    <a:lumMod val="10000"/>
                  </a:schemeClr>
                </a:solidFill>
              </a:rPr>
              <a:t>Little benefit from security investment is perceived until a security failure occurs</a:t>
            </a:r>
          </a:p>
          <a:p>
            <a:pPr eaLnBrk="1" hangingPunct="1">
              <a:defRPr/>
            </a:pPr>
            <a:r>
              <a:rPr lang="en-US" dirty="0">
                <a:solidFill>
                  <a:schemeClr val="tx2">
                    <a:lumMod val="10000"/>
                  </a:schemeClr>
                </a:solidFill>
              </a:rPr>
              <a:t>Strong security is often viewed as an impediment to efficient and user-friendly operation</a:t>
            </a:r>
          </a:p>
          <a:p>
            <a:pPr eaLnBrk="1" hangingPunct="1">
              <a:defRPr/>
            </a:pPr>
            <a:endParaRPr lang="en-US" dirty="0"/>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prstTxWarp prst="textNoShape">
              <a:avLst/>
            </a:prstTxWarp>
          </a:bodyPr>
          <a:lstStyle/>
          <a:p>
            <a:pPr marL="609600" indent="-609600">
              <a:lnSpc>
                <a:spcPct val="90000"/>
              </a:lnSpc>
              <a:spcBef>
                <a:spcPct val="20000"/>
              </a:spcBef>
              <a:buClr>
                <a:schemeClr val="hlink"/>
              </a:buClr>
              <a:buSzPct val="80000"/>
              <a:defRPr/>
            </a:pPr>
            <a:endParaRPr lang="en-US" sz="2800" dirty="0">
              <a:effectLst>
                <a:outerShdw blurRad="38100" dist="38100" dir="2700000" algn="tl">
                  <a:srgbClr val="000000"/>
                </a:outerShdw>
              </a:effectLst>
              <a:latin typeface="Arial" pitchFamily="-107" charset="0"/>
            </a:endParaRPr>
          </a:p>
        </p:txBody>
      </p:sp>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620000" y="5452056"/>
            <a:ext cx="1524000" cy="1405944"/>
          </a:xfrm>
          <a:prstGeom prst="rect">
            <a:avLst/>
          </a:prstGeom>
          <a:solidFill>
            <a:schemeClr val="accent3"/>
          </a:solidFill>
          <a:scene3d>
            <a:camera prst="orthographicFront">
              <a:rot lat="0" lon="10799999" rev="0"/>
            </a:camera>
            <a:lightRig rig="threePt" dir="t"/>
          </a:scene3d>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685800" y="152400"/>
            <a:ext cx="7973326" cy="6705600"/>
          </a:xfrm>
          <a:prstGeom prst="rect">
            <a:avLst/>
          </a:prstGeom>
          <a:solidFill>
            <a:schemeClr val="tx1"/>
          </a:solidFill>
        </p:spPr>
      </p:pic>
    </p:spTree>
    <p:extLst>
      <p:ext uri="{BB962C8B-B14F-4D97-AF65-F5344CB8AC3E}">
        <p14:creationId xmlns:p14="http://schemas.microsoft.com/office/powerpoint/2010/main" val="3047871748"/>
      </p:ext>
    </p:extLst>
  </p:cSld>
  <p:clrMapOvr>
    <a:masterClrMapping/>
  </p:clrMapOvr>
  <p:transition>
    <p:dissolv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a:t>Key distribution using asymmetric encryption</a:t>
            </a:r>
          </a:p>
        </p:txBody>
      </p:sp>
      <p:sp>
        <p:nvSpPr>
          <p:cNvPr id="7" name="Content Placeholder 6"/>
          <p:cNvSpPr>
            <a:spLocks noGrp="1"/>
          </p:cNvSpPr>
          <p:nvPr>
            <p:ph idx="1"/>
          </p:nvPr>
        </p:nvSpPr>
        <p:spPr>
          <a:xfrm>
            <a:off x="779463" y="1828800"/>
            <a:ext cx="7583488" cy="4724400"/>
          </a:xfrm>
        </p:spPr>
        <p:txBody>
          <a:bodyPr>
            <a:normAutofit fontScale="77500" lnSpcReduction="20000"/>
          </a:bodyPr>
          <a:lstStyle/>
          <a:p>
            <a:r>
              <a:rPr lang="en-US" dirty="0">
                <a:solidFill>
                  <a:schemeClr val="tx2">
                    <a:lumMod val="10000"/>
                  </a:schemeClr>
                </a:solidFill>
              </a:rPr>
              <a:t>One of the major roles of public-key encryption is to address the problem of key distribution</a:t>
            </a:r>
          </a:p>
          <a:p>
            <a:r>
              <a:rPr lang="en-US" dirty="0">
                <a:solidFill>
                  <a:schemeClr val="tx2">
                    <a:lumMod val="10000"/>
                  </a:schemeClr>
                </a:solidFill>
              </a:rPr>
              <a:t>There are two distinct aspects to the use of public-key encryption in this regard:</a:t>
            </a:r>
          </a:p>
          <a:p>
            <a:pPr lvl="1">
              <a:buClr>
                <a:schemeClr val="bg1"/>
              </a:buClr>
            </a:pPr>
            <a:r>
              <a:rPr lang="en-US" dirty="0">
                <a:solidFill>
                  <a:schemeClr val="tx2">
                    <a:lumMod val="10000"/>
                  </a:schemeClr>
                </a:solidFill>
              </a:rPr>
              <a:t>The distribution of public keys</a:t>
            </a:r>
          </a:p>
          <a:p>
            <a:pPr lvl="1">
              <a:buClr>
                <a:schemeClr val="bg1"/>
              </a:buClr>
            </a:pPr>
            <a:r>
              <a:rPr lang="en-US" dirty="0">
                <a:solidFill>
                  <a:schemeClr val="tx2">
                    <a:lumMod val="10000"/>
                  </a:schemeClr>
                </a:solidFill>
              </a:rPr>
              <a:t>The use of public-key encryption to distribute secret keys</a:t>
            </a:r>
          </a:p>
          <a:p>
            <a:r>
              <a:rPr lang="en-US" dirty="0">
                <a:solidFill>
                  <a:schemeClr val="tx2">
                    <a:lumMod val="10000"/>
                  </a:schemeClr>
                </a:solidFill>
              </a:rPr>
              <a:t>Public-key certificate</a:t>
            </a:r>
          </a:p>
          <a:p>
            <a:pPr lvl="1">
              <a:buClr>
                <a:schemeClr val="bg1"/>
              </a:buClr>
            </a:pPr>
            <a:r>
              <a:rPr lang="en-US" dirty="0">
                <a:solidFill>
                  <a:schemeClr val="tx2">
                    <a:lumMod val="10000"/>
                  </a:schemeClr>
                </a:solidFill>
              </a:rPr>
              <a:t>Consists of a public key plus a user ID of the key owner, with the whole block signed by a trusted third party</a:t>
            </a:r>
          </a:p>
          <a:p>
            <a:pPr lvl="1">
              <a:buClr>
                <a:schemeClr val="bg1"/>
              </a:buClr>
            </a:pPr>
            <a:r>
              <a:rPr lang="en-US" dirty="0">
                <a:solidFill>
                  <a:schemeClr val="tx2">
                    <a:lumMod val="10000"/>
                  </a:schemeClr>
                </a:solidFill>
              </a:rPr>
              <a:t>Typically, the third party is a certificate authority (CA) that is trusted by the user community, such as a government agency or a financial institution</a:t>
            </a:r>
          </a:p>
          <a:p>
            <a:pPr lvl="1">
              <a:buClr>
                <a:schemeClr val="bg1"/>
              </a:buClr>
            </a:pPr>
            <a:r>
              <a:rPr lang="en-US" dirty="0">
                <a:solidFill>
                  <a:schemeClr val="tx2">
                    <a:lumMod val="10000"/>
                  </a:schemeClr>
                </a:solidFill>
              </a:rPr>
              <a:t>A user can present his or her public key to the authority in a secure manner and obtain a certificate</a:t>
            </a:r>
          </a:p>
          <a:p>
            <a:pPr lvl="1">
              <a:buClr>
                <a:schemeClr val="bg1"/>
              </a:buClr>
            </a:pPr>
            <a:r>
              <a:rPr lang="en-US" dirty="0">
                <a:solidFill>
                  <a:schemeClr val="tx2">
                    <a:lumMod val="10000"/>
                  </a:schemeClr>
                </a:solidFill>
              </a:rPr>
              <a:t>The user can then publish the certificate</a:t>
            </a:r>
          </a:p>
          <a:p>
            <a:pPr lvl="1">
              <a:buClr>
                <a:schemeClr val="bg1"/>
              </a:buClr>
            </a:pPr>
            <a:r>
              <a:rPr lang="en-US" dirty="0">
                <a:solidFill>
                  <a:schemeClr val="tx2">
                    <a:lumMod val="10000"/>
                  </a:schemeClr>
                </a:solidFill>
              </a:rPr>
              <a:t>Anyone needing this user’s public key can obtain the certificate and verify that it is valid by way of the attached trusted signature</a:t>
            </a:r>
          </a:p>
        </p:txBody>
      </p:sp>
    </p:spTree>
    <p:extLst>
      <p:ext uri="{BB962C8B-B14F-4D97-AF65-F5344CB8AC3E}">
        <p14:creationId xmlns:p14="http://schemas.microsoft.com/office/powerpoint/2010/main" val="36908960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7273" b="26364"/>
              <a:stretch>
                <a:fillRect/>
              </a:stretch>
            </p:blipFill>
          </mc:Choice>
          <mc:Fallback>
            <p:blipFill>
              <a:blip r:embed="rId4"/>
              <a:srcRect t="17273" b="26364"/>
              <a:stretch>
                <a:fillRect/>
              </a:stretch>
            </p:blipFill>
          </mc:Fallback>
        </mc:AlternateContent>
        <p:spPr>
          <a:xfrm>
            <a:off x="228600" y="0"/>
            <a:ext cx="8686800" cy="6858000"/>
          </a:xfrm>
          <a:prstGeom prst="rect">
            <a:avLst/>
          </a:prstGeom>
          <a:solidFill>
            <a:schemeClr val="tx1"/>
          </a:solidFill>
        </p:spPr>
      </p:pic>
    </p:spTree>
    <p:extLst>
      <p:ext uri="{BB962C8B-B14F-4D97-AF65-F5344CB8AC3E}">
        <p14:creationId xmlns:p14="http://schemas.microsoft.com/office/powerpoint/2010/main" val="4273468581"/>
      </p:ext>
    </p:extLst>
  </p:cSld>
  <p:clrMapOvr>
    <a:masterClrMapping/>
  </p:clrMapOvr>
  <p:transition spd="med">
    <p:pull dir="l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AU" dirty="0"/>
              <a:t>X.509 Certificates</a:t>
            </a:r>
          </a:p>
        </p:txBody>
      </p:sp>
      <p:sp>
        <p:nvSpPr>
          <p:cNvPr id="7" name="Content Placeholder 6"/>
          <p:cNvSpPr>
            <a:spLocks noGrp="1"/>
          </p:cNvSpPr>
          <p:nvPr>
            <p:ph idx="1"/>
          </p:nvPr>
        </p:nvSpPr>
        <p:spPr>
          <a:xfrm>
            <a:off x="779463" y="1828800"/>
            <a:ext cx="7583488" cy="4648200"/>
          </a:xfrm>
        </p:spPr>
        <p:txBody>
          <a:bodyPr>
            <a:normAutofit fontScale="85000" lnSpcReduction="10000"/>
          </a:bodyPr>
          <a:lstStyle/>
          <a:p>
            <a:r>
              <a:rPr lang="en-US" dirty="0">
                <a:solidFill>
                  <a:schemeClr val="tx2">
                    <a:lumMod val="10000"/>
                  </a:schemeClr>
                </a:solidFill>
              </a:rPr>
              <a:t>ITU-T recommendation X.509 is part of the X.500 series of recommendations that define a directory service</a:t>
            </a:r>
          </a:p>
          <a:p>
            <a:r>
              <a:rPr lang="en-US" dirty="0">
                <a:solidFill>
                  <a:schemeClr val="tx2">
                    <a:lumMod val="10000"/>
                  </a:schemeClr>
                </a:solidFill>
              </a:rPr>
              <a:t>Defines a framework for the provision of authentication services by the X.500 directory to its users</a:t>
            </a:r>
          </a:p>
          <a:p>
            <a:r>
              <a:rPr lang="en-US" dirty="0">
                <a:solidFill>
                  <a:schemeClr val="tx2">
                    <a:lumMod val="10000"/>
                  </a:schemeClr>
                </a:solidFill>
              </a:rPr>
              <a:t>The directory may serve as a repository of public-key certificates</a:t>
            </a:r>
          </a:p>
          <a:p>
            <a:r>
              <a:rPr lang="en-US" dirty="0">
                <a:solidFill>
                  <a:schemeClr val="tx2">
                    <a:lumMod val="10000"/>
                  </a:schemeClr>
                </a:solidFill>
              </a:rPr>
              <a:t>Defines alternative authentication protocols based on the use of public-key certificates</a:t>
            </a:r>
          </a:p>
          <a:p>
            <a:pPr lvl="1">
              <a:buClr>
                <a:schemeClr val="bg1"/>
              </a:buClr>
            </a:pPr>
            <a:r>
              <a:rPr lang="en-US" dirty="0">
                <a:solidFill>
                  <a:schemeClr val="tx2">
                    <a:lumMod val="10000"/>
                  </a:schemeClr>
                </a:solidFill>
              </a:rPr>
              <a:t>Was initially issued in 1988</a:t>
            </a:r>
          </a:p>
          <a:p>
            <a:pPr lvl="1">
              <a:buClr>
                <a:schemeClr val="bg1"/>
              </a:buClr>
            </a:pPr>
            <a:r>
              <a:rPr lang="en-US" dirty="0">
                <a:solidFill>
                  <a:schemeClr val="tx2">
                    <a:lumMod val="10000"/>
                  </a:schemeClr>
                </a:solidFill>
              </a:rPr>
              <a:t>Based on the use of public-key cryptography and digital signatures</a:t>
            </a:r>
          </a:p>
          <a:p>
            <a:r>
              <a:rPr lang="en-US" dirty="0">
                <a:solidFill>
                  <a:schemeClr val="tx2">
                    <a:lumMod val="10000"/>
                  </a:schemeClr>
                </a:solidFill>
              </a:rPr>
              <a:t>The standard does not dictate the use of a specific algorithm but recommends RSA</a:t>
            </a:r>
          </a:p>
        </p:txBody>
      </p:sp>
    </p:spTree>
    <p:extLst>
      <p:ext uri="{BB962C8B-B14F-4D97-AF65-F5344CB8AC3E}">
        <p14:creationId xmlns:p14="http://schemas.microsoft.com/office/powerpoint/2010/main" val="3021918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6364" b="13636"/>
              <a:stretch>
                <a:fillRect/>
              </a:stretch>
            </p:blipFill>
          </mc:Choice>
          <mc:Fallback>
            <p:blipFill>
              <a:blip r:embed="rId4"/>
              <a:srcRect t="16364" b="13636"/>
              <a:stretch>
                <a:fillRect/>
              </a:stretch>
            </p:blipFill>
          </mc:Fallback>
        </mc:AlternateContent>
        <p:spPr>
          <a:xfrm>
            <a:off x="889933" y="0"/>
            <a:ext cx="7570629" cy="6857999"/>
          </a:xfrm>
          <a:prstGeom prst="rect">
            <a:avLst/>
          </a:prstGeom>
          <a:solidFill>
            <a:schemeClr val="tx1"/>
          </a:solidFill>
        </p:spPr>
      </p:pic>
    </p:spTree>
    <p:extLst>
      <p:ext uri="{BB962C8B-B14F-4D97-AF65-F5344CB8AC3E}">
        <p14:creationId xmlns:p14="http://schemas.microsoft.com/office/powerpoint/2010/main" val="1115095787"/>
      </p:ext>
    </p:extLst>
  </p:cSld>
  <p:clrMapOvr>
    <a:masterClrMapping/>
  </p:clrMapOvr>
  <p:transition spd="med">
    <p:pull dir="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636" b="17273"/>
              <a:stretch>
                <a:fillRect/>
              </a:stretch>
            </p:blipFill>
          </mc:Choice>
          <mc:Fallback>
            <p:blipFill>
              <a:blip r:embed="rId4"/>
              <a:srcRect t="3636" b="17273"/>
              <a:stretch>
                <a:fillRect/>
              </a:stretch>
            </p:blipFill>
          </mc:Fallback>
        </mc:AlternateContent>
        <p:spPr>
          <a:xfrm>
            <a:off x="1295400" y="0"/>
            <a:ext cx="6700400" cy="6858000"/>
          </a:xfrm>
          <a:prstGeom prst="rect">
            <a:avLst/>
          </a:prstGeom>
          <a:solidFill>
            <a:schemeClr val="tx1"/>
          </a:solidFill>
        </p:spPr>
      </p:pic>
    </p:spTree>
    <p:extLst>
      <p:ext uri="{BB962C8B-B14F-4D97-AF65-F5344CB8AC3E}">
        <p14:creationId xmlns:p14="http://schemas.microsoft.com/office/powerpoint/2010/main" val="1951958932"/>
      </p:ext>
    </p:extLst>
  </p:cSld>
  <p:clrMapOvr>
    <a:masterClrMapping/>
  </p:clrMapOvr>
  <p:transition>
    <p:dissolv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2753"/>
            <a:ext cx="9144000" cy="1283167"/>
          </a:xfrm>
        </p:spPr>
        <p:txBody>
          <a:bodyPr/>
          <a:lstStyle/>
          <a:p>
            <a:r>
              <a:rPr lang="en-US" dirty="0"/>
              <a:t>Obtaining a user’s certificate</a:t>
            </a:r>
          </a:p>
        </p:txBody>
      </p:sp>
      <p:sp>
        <p:nvSpPr>
          <p:cNvPr id="5" name="Content Placeholder 4"/>
          <p:cNvSpPr>
            <a:spLocks noGrp="1"/>
          </p:cNvSpPr>
          <p:nvPr>
            <p:ph idx="1"/>
          </p:nvPr>
        </p:nvSpPr>
        <p:spPr/>
        <p:txBody>
          <a:bodyPr/>
          <a:lstStyle/>
          <a:p>
            <a:r>
              <a:rPr lang="en-US" dirty="0">
                <a:solidFill>
                  <a:schemeClr val="tx2">
                    <a:lumMod val="10000"/>
                  </a:schemeClr>
                </a:solidFill>
              </a:rPr>
              <a:t>User certificates generated by a CA have the following characteristics:</a:t>
            </a:r>
          </a:p>
          <a:p>
            <a:pPr lvl="1">
              <a:buClr>
                <a:schemeClr val="bg1"/>
              </a:buClr>
            </a:pPr>
            <a:r>
              <a:rPr lang="en-US" dirty="0">
                <a:solidFill>
                  <a:schemeClr val="tx2">
                    <a:lumMod val="10000"/>
                  </a:schemeClr>
                </a:solidFill>
              </a:rPr>
              <a:t>Any user with access to the public key of the CA can verify the user public key that was certified</a:t>
            </a:r>
          </a:p>
          <a:p>
            <a:pPr lvl="1">
              <a:buClr>
                <a:schemeClr val="bg1"/>
              </a:buClr>
            </a:pPr>
            <a:r>
              <a:rPr lang="en-US" dirty="0">
                <a:solidFill>
                  <a:schemeClr val="tx2">
                    <a:lumMod val="10000"/>
                  </a:schemeClr>
                </a:solidFill>
              </a:rPr>
              <a:t>No party other than the certification authority can modify the certificate without this being detected</a:t>
            </a:r>
          </a:p>
          <a:p>
            <a:r>
              <a:rPr lang="en-US" dirty="0">
                <a:solidFill>
                  <a:schemeClr val="tx2">
                    <a:lumMod val="10000"/>
                  </a:schemeClr>
                </a:solidFill>
              </a:rPr>
              <a:t>Because certificates are unforgeable, they can be placed in a directory without the need for the directory to make special efforts to protect them</a:t>
            </a:r>
          </a:p>
        </p:txBody>
      </p:sp>
      <p:pic>
        <p:nvPicPr>
          <p:cNvPr id="6" name="Picture 5"/>
          <p:cNvPicPr>
            <a:picLocks noChangeAspect="1"/>
          </p:cNvPicPr>
          <p:nvPr/>
        </p:nvPicPr>
        <p:blipFill>
          <a:blip r:embed="rId3"/>
          <a:stretch>
            <a:fillRect/>
          </a:stretch>
        </p:blipFill>
        <p:spPr>
          <a:xfrm rot="21249254">
            <a:off x="6627673" y="4995373"/>
            <a:ext cx="2425621" cy="1905000"/>
          </a:xfrm>
          <a:prstGeom prst="rect">
            <a:avLst/>
          </a:prstGeom>
        </p:spPr>
      </p:pic>
    </p:spTree>
    <p:extLst>
      <p:ext uri="{BB962C8B-B14F-4D97-AF65-F5344CB8AC3E}">
        <p14:creationId xmlns:p14="http://schemas.microsoft.com/office/powerpoint/2010/main" val="29438139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6364"/>
              <a:stretch>
                <a:fillRect/>
              </a:stretch>
            </p:blipFill>
          </mc:Choice>
          <mc:Fallback>
            <p:blipFill>
              <a:blip r:embed="rId4"/>
              <a:srcRect t="4545" b="6364"/>
              <a:stretch>
                <a:fillRect/>
              </a:stretch>
            </p:blipFill>
          </mc:Fallback>
        </mc:AlternateContent>
        <p:spPr>
          <a:xfrm>
            <a:off x="1752600" y="0"/>
            <a:ext cx="5948371" cy="6858000"/>
          </a:xfrm>
          <a:prstGeom prst="rect">
            <a:avLst/>
          </a:prstGeom>
          <a:solidFill>
            <a:schemeClr val="tx1"/>
          </a:solidFill>
        </p:spPr>
      </p:pic>
    </p:spTree>
    <p:extLst>
      <p:ext uri="{BB962C8B-B14F-4D97-AF65-F5344CB8AC3E}">
        <p14:creationId xmlns:p14="http://schemas.microsoft.com/office/powerpoint/2010/main" val="1854972271"/>
      </p:ext>
    </p:extLst>
  </p:cSld>
  <p:clrMapOvr>
    <a:masterClrMapping/>
  </p:clrMapOvr>
  <p:transition>
    <p:dissolv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62753"/>
            <a:ext cx="9144000" cy="1283167"/>
          </a:xfrm>
        </p:spPr>
        <p:txBody>
          <a:bodyPr/>
          <a:lstStyle/>
          <a:p>
            <a:r>
              <a:rPr lang="en-AU" dirty="0"/>
              <a:t>Revocation of certificates</a:t>
            </a:r>
          </a:p>
        </p:txBody>
      </p:sp>
      <p:sp>
        <p:nvSpPr>
          <p:cNvPr id="67587" name="Rectangle 3"/>
          <p:cNvSpPr>
            <a:spLocks noGrp="1" noChangeArrowheads="1"/>
          </p:cNvSpPr>
          <p:nvPr>
            <p:ph idx="1"/>
          </p:nvPr>
        </p:nvSpPr>
        <p:spPr>
          <a:xfrm>
            <a:off x="609600" y="1752600"/>
            <a:ext cx="7924799" cy="4876800"/>
          </a:xfrm>
        </p:spPr>
        <p:txBody>
          <a:bodyPr/>
          <a:lstStyle/>
          <a:p>
            <a:pPr marL="282575" lvl="1" indent="-282575">
              <a:spcBef>
                <a:spcPts val="2000"/>
              </a:spcBef>
              <a:buClrTx/>
            </a:pPr>
            <a:r>
              <a:rPr lang="en-AU" sz="2400" dirty="0">
                <a:solidFill>
                  <a:schemeClr val="tx2">
                    <a:lumMod val="10000"/>
                  </a:schemeClr>
                </a:solidFill>
              </a:rPr>
              <a:t>Each certificate includes a period of validity</a:t>
            </a:r>
          </a:p>
          <a:p>
            <a:pPr marL="282575" lvl="1" indent="-282575">
              <a:spcBef>
                <a:spcPts val="2000"/>
              </a:spcBef>
              <a:buClrTx/>
            </a:pPr>
            <a:r>
              <a:rPr lang="en-AU" sz="2400" dirty="0">
                <a:solidFill>
                  <a:schemeClr val="tx2">
                    <a:lumMod val="10000"/>
                  </a:schemeClr>
                </a:solidFill>
              </a:rPr>
              <a:t>Typically a new certificate is issued just before the expiration of the old one</a:t>
            </a:r>
          </a:p>
          <a:p>
            <a:pPr marL="282575" lvl="1" indent="-282575">
              <a:spcBef>
                <a:spcPts val="2000"/>
              </a:spcBef>
              <a:buClrTx/>
            </a:pPr>
            <a:r>
              <a:rPr lang="en-AU" sz="2400" dirty="0">
                <a:solidFill>
                  <a:schemeClr val="tx2">
                    <a:lumMod val="10000"/>
                  </a:schemeClr>
                </a:solidFill>
              </a:rPr>
              <a:t>It may be desirable on occasion to revoke a certificate before it expires for one of the following reasons:</a:t>
            </a:r>
          </a:p>
          <a:p>
            <a:pPr lvl="2">
              <a:buClr>
                <a:schemeClr val="bg1"/>
              </a:buClr>
            </a:pPr>
            <a:r>
              <a:rPr lang="en-AU" dirty="0">
                <a:solidFill>
                  <a:schemeClr val="tx2">
                    <a:lumMod val="10000"/>
                  </a:schemeClr>
                </a:solidFill>
              </a:rPr>
              <a:t>The user’s private key is assumed to be compromised</a:t>
            </a:r>
          </a:p>
          <a:p>
            <a:pPr lvl="2">
              <a:buClr>
                <a:schemeClr val="bg1"/>
              </a:buClr>
            </a:pPr>
            <a:r>
              <a:rPr lang="en-AU" dirty="0">
                <a:solidFill>
                  <a:schemeClr val="tx2">
                    <a:lumMod val="10000"/>
                  </a:schemeClr>
                </a:solidFill>
              </a:rPr>
              <a:t>The user is no longer certified by this CA; reasons for this include subject’s name has changed, the certificate is superseded, or the certificate was not issued in conformance with the CA’s policies</a:t>
            </a:r>
          </a:p>
          <a:p>
            <a:pPr lvl="2">
              <a:buClr>
                <a:schemeClr val="bg1"/>
              </a:buClr>
            </a:pPr>
            <a:r>
              <a:rPr lang="en-AU" dirty="0">
                <a:solidFill>
                  <a:schemeClr val="tx2">
                    <a:lumMod val="10000"/>
                  </a:schemeClr>
                </a:solidFill>
              </a:rPr>
              <a:t>The CA’s certificate is assumed to be compromised</a:t>
            </a:r>
          </a:p>
        </p:txBody>
      </p:sp>
    </p:spTree>
    <p:extLst>
      <p:ext uri="{BB962C8B-B14F-4D97-AF65-F5344CB8AC3E}">
        <p14:creationId xmlns:p14="http://schemas.microsoft.com/office/powerpoint/2010/main" val="3512711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X.509 Version 3</a:t>
            </a:r>
            <a:endParaRPr lang="en-AU" dirty="0"/>
          </a:p>
        </p:txBody>
      </p:sp>
      <p:graphicFrame>
        <p:nvGraphicFramePr>
          <p:cNvPr id="4" name="Content Placeholder 3"/>
          <p:cNvGraphicFramePr>
            <a:graphicFrameLocks noGrp="1"/>
          </p:cNvGraphicFramePr>
          <p:nvPr>
            <p:ph idx="1"/>
          </p:nvPr>
        </p:nvGraphicFramePr>
        <p:xfrm>
          <a:off x="381000" y="1600200"/>
          <a:ext cx="8382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827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AU" dirty="0"/>
              <a:t>OSI Security Architecture</a:t>
            </a:r>
          </a:p>
        </p:txBody>
      </p:sp>
      <p:sp>
        <p:nvSpPr>
          <p:cNvPr id="5" name="Content Placeholder 4"/>
          <p:cNvSpPr>
            <a:spLocks noGrp="1"/>
          </p:cNvSpPr>
          <p:nvPr>
            <p:ph idx="1"/>
          </p:nvPr>
        </p:nvSpPr>
        <p:spPr>
          <a:xfrm>
            <a:off x="779463" y="1828800"/>
            <a:ext cx="7583488" cy="4648200"/>
          </a:xfrm>
        </p:spPr>
        <p:txBody>
          <a:bodyPr>
            <a:normAutofit fontScale="92500" lnSpcReduction="10000"/>
          </a:bodyPr>
          <a:lstStyle/>
          <a:p>
            <a:pPr eaLnBrk="1" hangingPunct="1">
              <a:defRPr/>
            </a:pPr>
            <a:r>
              <a:rPr lang="en-US" dirty="0"/>
              <a:t>Security attack</a:t>
            </a:r>
            <a:endParaRPr lang="en-US" dirty="0">
              <a:solidFill>
                <a:schemeClr val="tx2">
                  <a:lumMod val="10000"/>
                </a:schemeClr>
              </a:solidFill>
            </a:endParaRPr>
          </a:p>
          <a:p>
            <a:pPr lvl="1" eaLnBrk="1" hangingPunct="1">
              <a:buClr>
                <a:schemeClr val="bg1"/>
              </a:buClr>
              <a:defRPr/>
            </a:pPr>
            <a:r>
              <a:rPr lang="en-US" dirty="0">
                <a:solidFill>
                  <a:schemeClr val="tx2">
                    <a:lumMod val="10000"/>
                  </a:schemeClr>
                </a:solidFill>
              </a:rPr>
              <a:t>Any action that compromises the security of information owned by an organization</a:t>
            </a:r>
          </a:p>
          <a:p>
            <a:pPr eaLnBrk="1" hangingPunct="1">
              <a:defRPr/>
            </a:pPr>
            <a:r>
              <a:rPr lang="en-US" dirty="0">
                <a:solidFill>
                  <a:schemeClr val="tx2">
                    <a:lumMod val="10000"/>
                  </a:schemeClr>
                </a:solidFill>
              </a:rPr>
              <a:t>Security mechanism</a:t>
            </a:r>
          </a:p>
          <a:p>
            <a:pPr lvl="1" eaLnBrk="1" hangingPunct="1">
              <a:buClr>
                <a:schemeClr val="bg1"/>
              </a:buClr>
              <a:defRPr/>
            </a:pPr>
            <a:r>
              <a:rPr lang="en-US" dirty="0">
                <a:solidFill>
                  <a:schemeClr val="tx2">
                    <a:lumMod val="10000"/>
                  </a:schemeClr>
                </a:solidFill>
              </a:rPr>
              <a:t>A process (or a device incorporating such a process) that is designed to detect, prevent, or recover from a security attack</a:t>
            </a:r>
          </a:p>
          <a:p>
            <a:pPr eaLnBrk="1" hangingPunct="1">
              <a:defRPr/>
            </a:pPr>
            <a:r>
              <a:rPr lang="en-US" dirty="0">
                <a:solidFill>
                  <a:schemeClr val="tx2">
                    <a:lumMod val="10000"/>
                  </a:schemeClr>
                </a:solidFill>
              </a:rPr>
              <a:t>Security service</a:t>
            </a:r>
          </a:p>
          <a:p>
            <a:pPr lvl="1" eaLnBrk="1" hangingPunct="1">
              <a:buClr>
                <a:schemeClr val="bg1"/>
              </a:buClr>
              <a:defRPr/>
            </a:pPr>
            <a:r>
              <a:rPr lang="en-US" dirty="0">
                <a:solidFill>
                  <a:schemeClr val="tx2">
                    <a:lumMod val="10000"/>
                  </a:schemeClr>
                </a:solidFill>
              </a:rPr>
              <a:t>A processing or communication service that enhances the security of the data processing systems and the information transfers of an organization</a:t>
            </a:r>
          </a:p>
          <a:p>
            <a:pPr lvl="1" eaLnBrk="1" hangingPunct="1">
              <a:buClr>
                <a:schemeClr val="bg1"/>
              </a:buClr>
              <a:defRPr/>
            </a:pPr>
            <a:r>
              <a:rPr lang="en-US" dirty="0">
                <a:solidFill>
                  <a:schemeClr val="tx2">
                    <a:lumMod val="10000"/>
                  </a:schemeClr>
                </a:solidFill>
              </a:rPr>
              <a:t>Intended to counter security attacks, and they make use of one or more security mechanisms to provide the service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a:t>Key and policy information</a:t>
            </a:r>
          </a:p>
        </p:txBody>
      </p:sp>
      <p:sp>
        <p:nvSpPr>
          <p:cNvPr id="7" name="Content Placeholder 6"/>
          <p:cNvSpPr>
            <a:spLocks noGrp="1"/>
          </p:cNvSpPr>
          <p:nvPr>
            <p:ph idx="1"/>
          </p:nvPr>
        </p:nvSpPr>
        <p:spPr>
          <a:xfrm>
            <a:off x="838200" y="1524000"/>
            <a:ext cx="7583488" cy="2209800"/>
          </a:xfrm>
        </p:spPr>
        <p:txBody>
          <a:bodyPr>
            <a:normAutofit fontScale="92500" lnSpcReduction="10000"/>
          </a:bodyPr>
          <a:lstStyle/>
          <a:p>
            <a:r>
              <a:rPr lang="en-US" dirty="0">
                <a:solidFill>
                  <a:schemeClr val="tx2">
                    <a:lumMod val="10000"/>
                  </a:schemeClr>
                </a:solidFill>
              </a:rPr>
              <a:t>These extensions convey additional information about the subject and issuer keys, plus indicators of certificate policy</a:t>
            </a:r>
          </a:p>
          <a:p>
            <a:r>
              <a:rPr lang="en-US" dirty="0">
                <a:solidFill>
                  <a:schemeClr val="tx2">
                    <a:lumMod val="10000"/>
                  </a:schemeClr>
                </a:solidFill>
              </a:rPr>
              <a:t>A certificate policy is a named set of rules that indicates the applicability of a certificate to a particular community and/or class of application with common security requirements</a:t>
            </a:r>
          </a:p>
        </p:txBody>
      </p:sp>
      <p:graphicFrame>
        <p:nvGraphicFramePr>
          <p:cNvPr id="4" name="Diagram 3"/>
          <p:cNvGraphicFramePr/>
          <p:nvPr/>
        </p:nvGraphicFramePr>
        <p:xfrm>
          <a:off x="1066800" y="3581400"/>
          <a:ext cx="60960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867400" y="3962400"/>
            <a:ext cx="2770865" cy="2514600"/>
          </a:xfrm>
          <a:prstGeom prst="rect">
            <a:avLst/>
          </a:prstGeom>
        </p:spPr>
      </p:pic>
    </p:spTree>
    <p:extLst>
      <p:ext uri="{BB962C8B-B14F-4D97-AF65-F5344CB8AC3E}">
        <p14:creationId xmlns:p14="http://schemas.microsoft.com/office/powerpoint/2010/main" val="17014855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subject and issuer attributes</a:t>
            </a:r>
          </a:p>
        </p:txBody>
      </p:sp>
      <p:sp>
        <p:nvSpPr>
          <p:cNvPr id="3" name="Content Placeholder 2"/>
          <p:cNvSpPr>
            <a:spLocks noGrp="1"/>
          </p:cNvSpPr>
          <p:nvPr>
            <p:ph idx="1"/>
          </p:nvPr>
        </p:nvSpPr>
        <p:spPr/>
        <p:txBody>
          <a:bodyPr/>
          <a:lstStyle/>
          <a:p>
            <a:r>
              <a:rPr lang="en-US" dirty="0">
                <a:solidFill>
                  <a:schemeClr val="tx2">
                    <a:lumMod val="10000"/>
                  </a:schemeClr>
                </a:solidFill>
              </a:rPr>
              <a:t>These extensions support alternative names, in alternative formats, for a certificate subject or certificate issuer and can convey additional information about the certificate subject to increase a certificate user’s confidence that the certificate subject is a particular person or entity</a:t>
            </a:r>
          </a:p>
        </p:txBody>
      </p:sp>
      <p:graphicFrame>
        <p:nvGraphicFramePr>
          <p:cNvPr id="4" name="Diagram 3"/>
          <p:cNvGraphicFramePr/>
          <p:nvPr/>
        </p:nvGraphicFramePr>
        <p:xfrm>
          <a:off x="990600" y="4572000"/>
          <a:ext cx="6096000"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943600" y="3962400"/>
            <a:ext cx="2247900" cy="2550502"/>
          </a:xfrm>
          <a:prstGeom prst="rect">
            <a:avLst/>
          </a:prstGeom>
        </p:spPr>
      </p:pic>
    </p:spTree>
    <p:extLst>
      <p:ext uri="{BB962C8B-B14F-4D97-AF65-F5344CB8AC3E}">
        <p14:creationId xmlns:p14="http://schemas.microsoft.com/office/powerpoint/2010/main" val="6659169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 path constraints</a:t>
            </a:r>
          </a:p>
        </p:txBody>
      </p:sp>
      <p:sp>
        <p:nvSpPr>
          <p:cNvPr id="3" name="Content Placeholder 2"/>
          <p:cNvSpPr>
            <a:spLocks noGrp="1"/>
          </p:cNvSpPr>
          <p:nvPr>
            <p:ph idx="1"/>
          </p:nvPr>
        </p:nvSpPr>
        <p:spPr/>
        <p:txBody>
          <a:bodyPr/>
          <a:lstStyle/>
          <a:p>
            <a:r>
              <a:rPr lang="en-US" dirty="0">
                <a:solidFill>
                  <a:schemeClr val="tx2">
                    <a:lumMod val="10000"/>
                  </a:schemeClr>
                </a:solidFill>
              </a:rPr>
              <a:t>These extensions allow constraint specifications to be included in certificates issued for CAs by other CAs</a:t>
            </a:r>
          </a:p>
          <a:p>
            <a:r>
              <a:rPr lang="en-US" dirty="0">
                <a:solidFill>
                  <a:schemeClr val="tx2">
                    <a:lumMod val="10000"/>
                  </a:schemeClr>
                </a:solidFill>
              </a:rPr>
              <a:t>The constraints may restrict the types of certificates that can be issued by the subject CA or that may occur subsequently in a certification chain</a:t>
            </a:r>
          </a:p>
          <a:p>
            <a:endParaRPr lang="en-US" dirty="0">
              <a:solidFill>
                <a:schemeClr val="tx2">
                  <a:lumMod val="10000"/>
                </a:schemeClr>
              </a:solidFill>
            </a:endParaRPr>
          </a:p>
        </p:txBody>
      </p:sp>
      <p:graphicFrame>
        <p:nvGraphicFramePr>
          <p:cNvPr id="4" name="Diagram 3"/>
          <p:cNvGraphicFramePr/>
          <p:nvPr/>
        </p:nvGraphicFramePr>
        <p:xfrm>
          <a:off x="1143000" y="4572000"/>
          <a:ext cx="6096000" cy="157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867400" y="4114800"/>
            <a:ext cx="4343400" cy="4313238"/>
          </a:xfrm>
          <a:prstGeom prst="rect">
            <a:avLst/>
          </a:prstGeom>
        </p:spPr>
      </p:pic>
      <p:pic>
        <p:nvPicPr>
          <p:cNvPr id="6" name="Picture 5"/>
          <p:cNvPicPr>
            <a:picLocks noChangeAspect="1"/>
          </p:cNvPicPr>
          <p:nvPr/>
        </p:nvPicPr>
        <p:blipFill>
          <a:blip r:embed="rId9"/>
          <a:stretch>
            <a:fillRect/>
          </a:stretch>
        </p:blipFill>
        <p:spPr>
          <a:xfrm>
            <a:off x="7391400" y="5715001"/>
            <a:ext cx="617873" cy="838200"/>
          </a:xfrm>
          <a:prstGeom prst="rect">
            <a:avLst/>
          </a:prstGeom>
        </p:spPr>
      </p:pic>
    </p:spTree>
    <p:extLst>
      <p:ext uri="{BB962C8B-B14F-4D97-AF65-F5344CB8AC3E}">
        <p14:creationId xmlns:p14="http://schemas.microsoft.com/office/powerpoint/2010/main" val="1795619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2727" b="13636"/>
              <a:stretch>
                <a:fillRect/>
              </a:stretch>
            </p:blipFill>
          </mc:Choice>
          <mc:Fallback>
            <p:blipFill>
              <a:blip r:embed="rId4"/>
              <a:srcRect t="22727" b="13636"/>
              <a:stretch>
                <a:fillRect/>
              </a:stretch>
            </p:blipFill>
          </mc:Fallback>
        </mc:AlternateContent>
        <p:spPr>
          <a:xfrm>
            <a:off x="457200" y="0"/>
            <a:ext cx="8327615" cy="6858000"/>
          </a:xfrm>
          <a:prstGeom prst="rect">
            <a:avLst/>
          </a:prstGeom>
          <a:solidFill>
            <a:schemeClr val="tx1"/>
          </a:solidFill>
        </p:spPr>
      </p:pic>
    </p:spTree>
    <p:extLst>
      <p:ext uri="{BB962C8B-B14F-4D97-AF65-F5344CB8AC3E}">
        <p14:creationId xmlns:p14="http://schemas.microsoft.com/office/powerpoint/2010/main" val="2433061735"/>
      </p:ext>
    </p:extLst>
  </p:cSld>
  <p:clrMapOvr>
    <a:masterClrMapping/>
  </p:clrMapOvr>
  <p:transition>
    <p:dissolv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0" y="62753"/>
            <a:ext cx="9143999" cy="1283167"/>
          </a:xfrm>
        </p:spPr>
        <p:txBody>
          <a:bodyPr/>
          <a:lstStyle/>
          <a:p>
            <a:r>
              <a:rPr lang="en-US" dirty="0"/>
              <a:t>PKIX Management functions</a:t>
            </a:r>
          </a:p>
        </p:txBody>
      </p:sp>
      <p:sp>
        <p:nvSpPr>
          <p:cNvPr id="258051" name="Rectangle 3"/>
          <p:cNvSpPr>
            <a:spLocks noGrp="1" noChangeArrowheads="1"/>
          </p:cNvSpPr>
          <p:nvPr>
            <p:ph idx="1"/>
          </p:nvPr>
        </p:nvSpPr>
        <p:spPr>
          <a:xfrm>
            <a:off x="609600" y="1676400"/>
            <a:ext cx="8000999" cy="4953000"/>
          </a:xfrm>
        </p:spPr>
        <p:txBody>
          <a:bodyPr>
            <a:normAutofit fontScale="85000" lnSpcReduction="20000"/>
          </a:bodyPr>
          <a:lstStyle/>
          <a:p>
            <a:r>
              <a:rPr lang="en-US" dirty="0">
                <a:solidFill>
                  <a:schemeClr val="tx2">
                    <a:lumMod val="10000"/>
                  </a:schemeClr>
                </a:solidFill>
              </a:rPr>
              <a:t>Functions that potentially need to be supported by management protocols:</a:t>
            </a:r>
          </a:p>
          <a:p>
            <a:pPr lvl="1">
              <a:buClr>
                <a:schemeClr val="bg1"/>
              </a:buClr>
            </a:pPr>
            <a:r>
              <a:rPr lang="en-US" dirty="0">
                <a:solidFill>
                  <a:schemeClr val="tx2">
                    <a:lumMod val="10000"/>
                  </a:schemeClr>
                </a:solidFill>
              </a:rPr>
              <a:t>Registration</a:t>
            </a:r>
          </a:p>
          <a:p>
            <a:pPr lvl="1">
              <a:buClr>
                <a:schemeClr val="bg1"/>
              </a:buClr>
            </a:pPr>
            <a:r>
              <a:rPr lang="en-US" dirty="0">
                <a:solidFill>
                  <a:schemeClr val="tx2">
                    <a:lumMod val="10000"/>
                  </a:schemeClr>
                </a:solidFill>
              </a:rPr>
              <a:t>Initialization</a:t>
            </a:r>
          </a:p>
          <a:p>
            <a:pPr lvl="1">
              <a:buClr>
                <a:schemeClr val="bg1"/>
              </a:buClr>
            </a:pPr>
            <a:r>
              <a:rPr lang="en-US" dirty="0">
                <a:solidFill>
                  <a:schemeClr val="tx2">
                    <a:lumMod val="10000"/>
                  </a:schemeClr>
                </a:solidFill>
              </a:rPr>
              <a:t>Certification</a:t>
            </a:r>
          </a:p>
          <a:p>
            <a:pPr lvl="1">
              <a:buClr>
                <a:schemeClr val="bg1"/>
              </a:buClr>
            </a:pPr>
            <a:r>
              <a:rPr lang="en-US" dirty="0">
                <a:solidFill>
                  <a:schemeClr val="tx2">
                    <a:lumMod val="10000"/>
                  </a:schemeClr>
                </a:solidFill>
              </a:rPr>
              <a:t>Key pair recovery</a:t>
            </a:r>
          </a:p>
          <a:p>
            <a:pPr lvl="1">
              <a:buClr>
                <a:schemeClr val="bg1"/>
              </a:buClr>
            </a:pPr>
            <a:r>
              <a:rPr lang="en-US" dirty="0">
                <a:solidFill>
                  <a:schemeClr val="tx2">
                    <a:lumMod val="10000"/>
                  </a:schemeClr>
                </a:solidFill>
              </a:rPr>
              <a:t>Key pair update</a:t>
            </a:r>
          </a:p>
          <a:p>
            <a:pPr lvl="1">
              <a:buClr>
                <a:schemeClr val="bg1"/>
              </a:buClr>
            </a:pPr>
            <a:r>
              <a:rPr lang="en-US" dirty="0">
                <a:solidFill>
                  <a:schemeClr val="tx2">
                    <a:lumMod val="10000"/>
                  </a:schemeClr>
                </a:solidFill>
              </a:rPr>
              <a:t>Revocation request</a:t>
            </a:r>
          </a:p>
          <a:p>
            <a:pPr lvl="1">
              <a:buClr>
                <a:schemeClr val="bg1"/>
              </a:buClr>
            </a:pPr>
            <a:r>
              <a:rPr lang="en-US" dirty="0">
                <a:solidFill>
                  <a:schemeClr val="tx2">
                    <a:lumMod val="10000"/>
                  </a:schemeClr>
                </a:solidFill>
              </a:rPr>
              <a:t>Cross certification</a:t>
            </a:r>
          </a:p>
          <a:p>
            <a:r>
              <a:rPr lang="en-US" dirty="0">
                <a:solidFill>
                  <a:schemeClr val="tx2">
                    <a:lumMod val="10000"/>
                  </a:schemeClr>
                </a:solidFill>
              </a:rPr>
              <a:t>Alternative management protocols:</a:t>
            </a:r>
          </a:p>
          <a:p>
            <a:pPr lvl="1">
              <a:buClr>
                <a:schemeClr val="bg1"/>
              </a:buClr>
            </a:pPr>
            <a:r>
              <a:rPr lang="en-US" dirty="0">
                <a:solidFill>
                  <a:schemeClr val="tx2">
                    <a:lumMod val="10000"/>
                  </a:schemeClr>
                </a:solidFill>
              </a:rPr>
              <a:t>Certificate management protocols (CMP)</a:t>
            </a:r>
          </a:p>
          <a:p>
            <a:pPr lvl="2"/>
            <a:r>
              <a:rPr lang="en-US" dirty="0">
                <a:solidFill>
                  <a:schemeClr val="tx2">
                    <a:lumMod val="10000"/>
                  </a:schemeClr>
                </a:solidFill>
              </a:rPr>
              <a:t>Designed to be a flexible protocol able to accommodate a variety of technical, operational, and business models</a:t>
            </a:r>
          </a:p>
          <a:p>
            <a:pPr lvl="1">
              <a:buClr>
                <a:schemeClr val="bg1"/>
              </a:buClr>
            </a:pPr>
            <a:r>
              <a:rPr lang="en-US" dirty="0">
                <a:solidFill>
                  <a:schemeClr val="tx2">
                    <a:lumMod val="10000"/>
                  </a:schemeClr>
                </a:solidFill>
              </a:rPr>
              <a:t>Certificate management messages over CMS (CMC)</a:t>
            </a:r>
          </a:p>
          <a:p>
            <a:pPr lvl="2"/>
            <a:r>
              <a:rPr lang="en-US" dirty="0">
                <a:solidFill>
                  <a:schemeClr val="tx2">
                    <a:lumMod val="10000"/>
                  </a:schemeClr>
                </a:solidFill>
              </a:rPr>
              <a:t>Is built on earlier work and is intended to leverage existing implementations</a:t>
            </a:r>
          </a:p>
        </p:txBody>
      </p:sp>
    </p:spTree>
    <p:extLst>
      <p:ext uri="{BB962C8B-B14F-4D97-AF65-F5344CB8AC3E}">
        <p14:creationId xmlns:p14="http://schemas.microsoft.com/office/powerpoint/2010/main" val="3866194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0" y="62753"/>
            <a:ext cx="9144000" cy="1283167"/>
          </a:xfrm>
        </p:spPr>
        <p:txBody>
          <a:bodyPr/>
          <a:lstStyle/>
          <a:p>
            <a:r>
              <a:rPr lang="en-US" dirty="0"/>
              <a:t>Identity Management</a:t>
            </a:r>
          </a:p>
        </p:txBody>
      </p:sp>
      <p:sp>
        <p:nvSpPr>
          <p:cNvPr id="264195" name="Rectangle 3"/>
          <p:cNvSpPr>
            <a:spLocks noGrp="1" noChangeArrowheads="1"/>
          </p:cNvSpPr>
          <p:nvPr>
            <p:ph idx="1"/>
          </p:nvPr>
        </p:nvSpPr>
        <p:spPr>
          <a:xfrm>
            <a:off x="609600" y="1752600"/>
            <a:ext cx="8001000" cy="4953000"/>
          </a:xfrm>
        </p:spPr>
        <p:txBody>
          <a:bodyPr>
            <a:normAutofit fontScale="77500" lnSpcReduction="20000"/>
          </a:bodyPr>
          <a:lstStyle/>
          <a:p>
            <a:r>
              <a:rPr lang="en-US" dirty="0">
                <a:solidFill>
                  <a:schemeClr val="tx2">
                    <a:lumMod val="10000"/>
                  </a:schemeClr>
                </a:solidFill>
              </a:rPr>
              <a:t>A centralized, automated approach to provide enterprise wide access to resources by employees and other authorized individuals</a:t>
            </a:r>
          </a:p>
          <a:p>
            <a:pPr lvl="1">
              <a:buClr>
                <a:schemeClr val="bg1"/>
              </a:buClr>
            </a:pPr>
            <a:r>
              <a:rPr lang="en-US" dirty="0">
                <a:solidFill>
                  <a:schemeClr val="tx2">
                    <a:lumMod val="10000"/>
                  </a:schemeClr>
                </a:solidFill>
              </a:rPr>
              <a:t>Focus is defining an identity for each user (human or process), associating attributes with the identity, and enforcing a means by which a user can verify identity</a:t>
            </a:r>
          </a:p>
          <a:p>
            <a:pPr lvl="1">
              <a:buClr>
                <a:schemeClr val="bg1"/>
              </a:buClr>
            </a:pPr>
            <a:r>
              <a:rPr lang="en-US" dirty="0">
                <a:solidFill>
                  <a:schemeClr val="tx2">
                    <a:lumMod val="10000"/>
                  </a:schemeClr>
                </a:solidFill>
              </a:rPr>
              <a:t>Central concept is the use of single sign-on (SSO) which enables a user to access all network resources after a single authentication</a:t>
            </a:r>
          </a:p>
          <a:p>
            <a:r>
              <a:rPr lang="en-US" dirty="0">
                <a:solidFill>
                  <a:schemeClr val="tx2">
                    <a:lumMod val="10000"/>
                  </a:schemeClr>
                </a:solidFill>
              </a:rPr>
              <a:t>Principal elements of an identity management system:</a:t>
            </a:r>
          </a:p>
          <a:p>
            <a:pPr lvl="1">
              <a:buClr>
                <a:schemeClr val="bg1"/>
              </a:buClr>
            </a:pPr>
            <a:r>
              <a:rPr lang="en-US" dirty="0">
                <a:solidFill>
                  <a:schemeClr val="tx2">
                    <a:lumMod val="10000"/>
                  </a:schemeClr>
                </a:solidFill>
              </a:rPr>
              <a:t>Authentication</a:t>
            </a:r>
          </a:p>
          <a:p>
            <a:pPr lvl="1">
              <a:buClr>
                <a:schemeClr val="bg1"/>
              </a:buClr>
            </a:pPr>
            <a:r>
              <a:rPr lang="en-US" dirty="0">
                <a:solidFill>
                  <a:schemeClr val="tx2">
                    <a:lumMod val="10000"/>
                  </a:schemeClr>
                </a:solidFill>
              </a:rPr>
              <a:t>Authorization</a:t>
            </a:r>
          </a:p>
          <a:p>
            <a:pPr lvl="1">
              <a:buClr>
                <a:schemeClr val="bg1"/>
              </a:buClr>
            </a:pPr>
            <a:r>
              <a:rPr lang="en-US" dirty="0">
                <a:solidFill>
                  <a:schemeClr val="tx2">
                    <a:lumMod val="10000"/>
                  </a:schemeClr>
                </a:solidFill>
              </a:rPr>
              <a:t>Accounting</a:t>
            </a:r>
          </a:p>
          <a:p>
            <a:pPr lvl="1">
              <a:buClr>
                <a:schemeClr val="bg1"/>
              </a:buClr>
            </a:pPr>
            <a:r>
              <a:rPr lang="en-US" dirty="0">
                <a:solidFill>
                  <a:schemeClr val="tx2">
                    <a:lumMod val="10000"/>
                  </a:schemeClr>
                </a:solidFill>
              </a:rPr>
              <a:t>Provisioning</a:t>
            </a:r>
          </a:p>
          <a:p>
            <a:pPr lvl="1">
              <a:buClr>
                <a:schemeClr val="bg1"/>
              </a:buClr>
            </a:pPr>
            <a:r>
              <a:rPr lang="en-US" dirty="0">
                <a:solidFill>
                  <a:schemeClr val="tx2">
                    <a:lumMod val="10000"/>
                  </a:schemeClr>
                </a:solidFill>
              </a:rPr>
              <a:t>Workflow automation</a:t>
            </a:r>
          </a:p>
          <a:p>
            <a:pPr lvl="1">
              <a:buClr>
                <a:schemeClr val="bg1"/>
              </a:buClr>
            </a:pPr>
            <a:r>
              <a:rPr lang="en-US" dirty="0">
                <a:solidFill>
                  <a:schemeClr val="tx2">
                    <a:lumMod val="10000"/>
                  </a:schemeClr>
                </a:solidFill>
              </a:rPr>
              <a:t>Delegated administration</a:t>
            </a:r>
          </a:p>
          <a:p>
            <a:pPr lvl="1">
              <a:buClr>
                <a:schemeClr val="bg1"/>
              </a:buClr>
            </a:pPr>
            <a:r>
              <a:rPr lang="en-US" dirty="0">
                <a:solidFill>
                  <a:schemeClr val="tx2">
                    <a:lumMod val="10000"/>
                  </a:schemeClr>
                </a:solidFill>
              </a:rPr>
              <a:t>Password synchronization</a:t>
            </a:r>
          </a:p>
          <a:p>
            <a:pPr lvl="1">
              <a:buClr>
                <a:schemeClr val="bg1"/>
              </a:buClr>
            </a:pPr>
            <a:r>
              <a:rPr lang="en-US" dirty="0">
                <a:solidFill>
                  <a:schemeClr val="tx2">
                    <a:lumMod val="10000"/>
                  </a:schemeClr>
                </a:solidFill>
              </a:rPr>
              <a:t>Self-service password reset</a:t>
            </a:r>
          </a:p>
          <a:p>
            <a:pPr lvl="1">
              <a:buClr>
                <a:schemeClr val="bg1"/>
              </a:buClr>
            </a:pPr>
            <a:r>
              <a:rPr lang="en-US" dirty="0">
                <a:solidFill>
                  <a:schemeClr val="tx2">
                    <a:lumMod val="10000"/>
                  </a:schemeClr>
                </a:solidFill>
              </a:rPr>
              <a:t>Federation </a:t>
            </a:r>
          </a:p>
        </p:txBody>
      </p:sp>
      <p:pic>
        <p:nvPicPr>
          <p:cNvPr id="4" name="Picture 3"/>
          <p:cNvPicPr>
            <a:picLocks noChangeAspect="1"/>
          </p:cNvPicPr>
          <p:nvPr/>
        </p:nvPicPr>
        <p:blipFill>
          <a:blip r:embed="rId3"/>
          <a:stretch>
            <a:fillRect/>
          </a:stretch>
        </p:blipFill>
        <p:spPr>
          <a:xfrm>
            <a:off x="6324600" y="4419600"/>
            <a:ext cx="2235200" cy="1955800"/>
          </a:xfrm>
          <a:prstGeom prst="rect">
            <a:avLst/>
          </a:prstGeom>
        </p:spPr>
      </p:pic>
    </p:spTree>
    <p:extLst>
      <p:ext uri="{BB962C8B-B14F-4D97-AF65-F5344CB8AC3E}">
        <p14:creationId xmlns:p14="http://schemas.microsoft.com/office/powerpoint/2010/main" val="1494137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28182"/>
              <a:stretch>
                <a:fillRect/>
              </a:stretch>
            </p:blipFill>
          </mc:Choice>
          <mc:Fallback>
            <p:blipFill>
              <a:blip r:embed="rId4"/>
              <a:srcRect t="8182" b="28182"/>
              <a:stretch>
                <a:fillRect/>
              </a:stretch>
            </p:blipFill>
          </mc:Fallback>
        </mc:AlternateContent>
        <p:spPr>
          <a:xfrm>
            <a:off x="457200" y="0"/>
            <a:ext cx="8327582" cy="6858000"/>
          </a:xfrm>
          <a:prstGeom prst="rect">
            <a:avLst/>
          </a:prstGeom>
          <a:solidFill>
            <a:schemeClr val="tx1"/>
          </a:solidFill>
        </p:spPr>
      </p:pic>
    </p:spTree>
    <p:extLst>
      <p:ext uri="{BB962C8B-B14F-4D97-AF65-F5344CB8AC3E}">
        <p14:creationId xmlns:p14="http://schemas.microsoft.com/office/powerpoint/2010/main" val="3627393412"/>
      </p:ext>
    </p:extLst>
  </p:cSld>
  <p:clrMapOvr>
    <a:masterClrMapping/>
  </p:clrMapOvr>
  <p:transition spd="med">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1818"/>
              <a:stretch>
                <a:fillRect/>
              </a:stretch>
            </p:blipFill>
          </mc:Choice>
          <mc:Fallback>
            <p:blipFill>
              <a:blip r:embed="rId4"/>
              <a:srcRect b="11818"/>
              <a:stretch>
                <a:fillRect/>
              </a:stretch>
            </p:blipFill>
          </mc:Fallback>
        </mc:AlternateContent>
        <p:spPr>
          <a:xfrm>
            <a:off x="1752600" y="0"/>
            <a:ext cx="5933384" cy="6858000"/>
          </a:xfrm>
          <a:prstGeom prst="rect">
            <a:avLst/>
          </a:prstGeom>
          <a:solidFill>
            <a:schemeClr val="tx1"/>
          </a:solidFill>
        </p:spPr>
      </p:pic>
    </p:spTree>
    <p:extLst>
      <p:ext uri="{BB962C8B-B14F-4D97-AF65-F5344CB8AC3E}">
        <p14:creationId xmlns:p14="http://schemas.microsoft.com/office/powerpoint/2010/main" val="2150704408"/>
      </p:ext>
    </p:extLst>
  </p:cSld>
  <p:clrMapOvr>
    <a:masterClrMapping/>
  </p:clrMapOvr>
  <p:transition>
    <p:dissolv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a:t>Standards</a:t>
            </a:r>
          </a:p>
        </p:txBody>
      </p:sp>
      <p:graphicFrame>
        <p:nvGraphicFramePr>
          <p:cNvPr id="4" name="Content Placeholder 3"/>
          <p:cNvGraphicFramePr>
            <a:graphicFrameLocks noGrp="1"/>
          </p:cNvGraphicFramePr>
          <p:nvPr>
            <p:ph idx="1"/>
          </p:nvPr>
        </p:nvGraphicFramePr>
        <p:xfrm>
          <a:off x="304800" y="1524000"/>
          <a:ext cx="8610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50319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10 Federated Scenarios.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727" b="14545"/>
              <a:stretch>
                <a:fillRect/>
              </a:stretch>
            </p:blipFill>
          </mc:Choice>
          <mc:Fallback>
            <p:blipFill>
              <a:blip r:embed="rId4"/>
              <a:srcRect t="2727" b="14545"/>
              <a:stretch>
                <a:fillRect/>
              </a:stretch>
            </p:blipFill>
          </mc:Fallback>
        </mc:AlternateContent>
        <p:spPr>
          <a:xfrm>
            <a:off x="1447800" y="0"/>
            <a:ext cx="6405896" cy="6858000"/>
          </a:xfrm>
          <a:prstGeom prst="rect">
            <a:avLst/>
          </a:prstGeom>
          <a:solidFill>
            <a:schemeClr val="tx1"/>
          </a:solidFill>
        </p:spPr>
      </p:pic>
    </p:spTree>
    <p:extLst>
      <p:ext uri="{BB962C8B-B14F-4D97-AF65-F5344CB8AC3E}">
        <p14:creationId xmlns:p14="http://schemas.microsoft.com/office/powerpoint/2010/main" val="288252819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4"/>
          <p:cNvSpPr>
            <a:spLocks noGrp="1"/>
          </p:cNvSpPr>
          <p:nvPr>
            <p:ph type="title"/>
          </p:nvPr>
        </p:nvSpPr>
        <p:spPr>
          <a:xfrm>
            <a:off x="0" y="609600"/>
            <a:ext cx="9144000" cy="812520"/>
          </a:xfrm>
        </p:spPr>
        <p:txBody>
          <a:bodyPr/>
          <a:lstStyle/>
          <a:p>
            <a:pPr eaLnBrk="1" hangingPunct="1"/>
            <a:r>
              <a:rPr lang="en-US" sz="4000" b="1" dirty="0">
                <a:effectLst/>
              </a:rPr>
              <a:t>Table 1.1   </a:t>
            </a:r>
            <a:br>
              <a:rPr lang="en-US" sz="3600" b="1" dirty="0">
                <a:effectLst/>
              </a:rPr>
            </a:br>
            <a:r>
              <a:rPr lang="en-US" sz="3600" b="1" dirty="0">
                <a:effectLst/>
              </a:rPr>
              <a:t>Threats and Attacks (RFC 4949)</a:t>
            </a:r>
            <a:br>
              <a:rPr lang="en-US" sz="4700" dirty="0"/>
            </a:br>
            <a:endParaRPr lang="en-US" sz="4700" dirty="0"/>
          </a:p>
        </p:txBody>
      </p:sp>
      <p:pic>
        <p:nvPicPr>
          <p:cNvPr id="47" name="Picture 46"/>
          <p:cNvPicPr>
            <a:picLocks noChangeAspect="1"/>
          </p:cNvPicPr>
          <p:nvPr/>
        </p:nvPicPr>
        <p:blipFill>
          <a:blip r:embed="rId3">
            <a:alphaModFix/>
            <a:duotone>
              <a:prstClr val="black"/>
              <a:schemeClr val="accent1">
                <a:tint val="45000"/>
                <a:satMod val="400000"/>
              </a:schemeClr>
            </a:duotone>
            <a:lum contrast="50000"/>
          </a:blip>
          <a:srcRect/>
          <a:stretch>
            <a:fillRect/>
          </a:stretch>
        </p:blipFill>
        <p:spPr>
          <a:xfrm>
            <a:off x="228600" y="3886200"/>
            <a:ext cx="8687364" cy="2609842"/>
          </a:xfrm>
          <a:prstGeom prst="rect">
            <a:avLst/>
          </a:prstGeom>
          <a:solidFill>
            <a:schemeClr val="tx2">
              <a:lumMod val="75000"/>
            </a:schemeClr>
          </a:solidFill>
        </p:spPr>
      </p:pic>
      <p:pic>
        <p:nvPicPr>
          <p:cNvPr id="41988" name="Picture 56"/>
          <p:cNvPicPr>
            <a:picLocks noChangeAspect="1"/>
          </p:cNvPicPr>
          <p:nvPr/>
        </p:nvPicPr>
        <p:blipFill>
          <a:blip r:embed="rId4"/>
          <a:srcRect/>
          <a:stretch>
            <a:fillRect/>
          </a:stretch>
        </p:blipFill>
        <p:spPr bwMode="auto">
          <a:xfrm>
            <a:off x="3505200" y="1828800"/>
            <a:ext cx="1509713" cy="1574800"/>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a:xfrm>
            <a:off x="779463" y="1828800"/>
            <a:ext cx="3566160" cy="4724400"/>
          </a:xfrm>
        </p:spPr>
        <p:txBody>
          <a:bodyPr>
            <a:normAutofit/>
          </a:bodyPr>
          <a:lstStyle/>
          <a:p>
            <a:r>
              <a:rPr lang="en-US" dirty="0">
                <a:solidFill>
                  <a:schemeClr val="tx2">
                    <a:lumMod val="10000"/>
                  </a:schemeClr>
                </a:solidFill>
              </a:rPr>
              <a:t>Symmetric key distribution using symmetric encryption</a:t>
            </a:r>
          </a:p>
          <a:p>
            <a:r>
              <a:rPr lang="en-US" dirty="0">
                <a:solidFill>
                  <a:schemeClr val="tx2">
                    <a:lumMod val="10000"/>
                  </a:schemeClr>
                </a:solidFill>
              </a:rPr>
              <a:t>Kerberos</a:t>
            </a:r>
          </a:p>
          <a:p>
            <a:pPr lvl="1">
              <a:buClr>
                <a:schemeClr val="bg1"/>
              </a:buClr>
            </a:pPr>
            <a:r>
              <a:rPr lang="en-US" dirty="0">
                <a:solidFill>
                  <a:schemeClr val="tx2">
                    <a:lumMod val="10000"/>
                  </a:schemeClr>
                </a:solidFill>
              </a:rPr>
              <a:t>Version 4</a:t>
            </a:r>
          </a:p>
          <a:p>
            <a:pPr lvl="1">
              <a:buClr>
                <a:schemeClr val="bg1"/>
              </a:buClr>
            </a:pPr>
            <a:r>
              <a:rPr lang="en-US" dirty="0">
                <a:solidFill>
                  <a:schemeClr val="tx2">
                    <a:lumMod val="10000"/>
                  </a:schemeClr>
                </a:solidFill>
              </a:rPr>
              <a:t>Version 5</a:t>
            </a:r>
          </a:p>
          <a:p>
            <a:r>
              <a:rPr lang="en-US" dirty="0">
                <a:solidFill>
                  <a:schemeClr val="tx2">
                    <a:lumMod val="10000"/>
                  </a:schemeClr>
                </a:solidFill>
              </a:rPr>
              <a:t>Key distribution using asymmetric encryption</a:t>
            </a:r>
          </a:p>
          <a:p>
            <a:pPr lvl="1">
              <a:buClr>
                <a:schemeClr val="bg1"/>
              </a:buClr>
            </a:pPr>
            <a:r>
              <a:rPr lang="en-US" dirty="0">
                <a:solidFill>
                  <a:schemeClr val="tx2">
                    <a:lumMod val="10000"/>
                  </a:schemeClr>
                </a:solidFill>
              </a:rPr>
              <a:t>Public-key certificates</a:t>
            </a:r>
          </a:p>
          <a:p>
            <a:pPr lvl="1">
              <a:buClr>
                <a:schemeClr val="bg1"/>
              </a:buClr>
            </a:pPr>
            <a:r>
              <a:rPr lang="en-US" dirty="0">
                <a:solidFill>
                  <a:schemeClr val="tx2">
                    <a:lumMod val="10000"/>
                  </a:schemeClr>
                </a:solidFill>
              </a:rPr>
              <a:t>Public-key distribution of secret keys</a:t>
            </a:r>
            <a:endParaRPr lang="en-AU" dirty="0">
              <a:solidFill>
                <a:schemeClr val="tx2">
                  <a:lumMod val="10000"/>
                </a:schemeClr>
              </a:solidFill>
            </a:endParaRPr>
          </a:p>
        </p:txBody>
      </p:sp>
      <p:sp>
        <p:nvSpPr>
          <p:cNvPr id="76804" name="Content Placeholder 11"/>
          <p:cNvSpPr>
            <a:spLocks noGrp="1"/>
          </p:cNvSpPr>
          <p:nvPr>
            <p:ph sz="half" idx="2"/>
          </p:nvPr>
        </p:nvSpPr>
        <p:spPr>
          <a:xfrm>
            <a:off x="4796791" y="1828800"/>
            <a:ext cx="3566160" cy="4724400"/>
          </a:xfrm>
        </p:spPr>
        <p:txBody>
          <a:bodyPr>
            <a:normAutofit/>
          </a:bodyPr>
          <a:lstStyle/>
          <a:p>
            <a:r>
              <a:rPr lang="en-US" dirty="0">
                <a:solidFill>
                  <a:schemeClr val="tx2">
                    <a:lumMod val="10000"/>
                  </a:schemeClr>
                </a:solidFill>
              </a:rPr>
              <a:t>X.509 certificates</a:t>
            </a:r>
          </a:p>
          <a:p>
            <a:pPr lvl="1">
              <a:buClr>
                <a:schemeClr val="bg1"/>
              </a:buClr>
            </a:pPr>
            <a:r>
              <a:rPr lang="en-US" dirty="0">
                <a:solidFill>
                  <a:schemeClr val="tx2">
                    <a:lumMod val="10000"/>
                  </a:schemeClr>
                </a:solidFill>
              </a:rPr>
              <a:t>Certificates</a:t>
            </a:r>
          </a:p>
          <a:p>
            <a:pPr lvl="1">
              <a:buClr>
                <a:schemeClr val="bg1"/>
              </a:buClr>
            </a:pPr>
            <a:r>
              <a:rPr lang="en-US" dirty="0">
                <a:solidFill>
                  <a:schemeClr val="tx2">
                    <a:lumMod val="10000"/>
                  </a:schemeClr>
                </a:solidFill>
              </a:rPr>
              <a:t>X.509 Version 3</a:t>
            </a:r>
          </a:p>
          <a:p>
            <a:r>
              <a:rPr lang="en-US" dirty="0">
                <a:solidFill>
                  <a:schemeClr val="tx2">
                    <a:lumMod val="10000"/>
                  </a:schemeClr>
                </a:solidFill>
              </a:rPr>
              <a:t>Public-key infrastructure</a:t>
            </a:r>
          </a:p>
          <a:p>
            <a:pPr lvl="1">
              <a:buClr>
                <a:schemeClr val="bg1"/>
              </a:buClr>
            </a:pPr>
            <a:r>
              <a:rPr lang="en-US" dirty="0">
                <a:solidFill>
                  <a:schemeClr val="tx2">
                    <a:lumMod val="10000"/>
                  </a:schemeClr>
                </a:solidFill>
              </a:rPr>
              <a:t>PKIX management functions</a:t>
            </a:r>
          </a:p>
          <a:p>
            <a:pPr lvl="1">
              <a:buClr>
                <a:schemeClr val="bg1"/>
              </a:buClr>
            </a:pPr>
            <a:r>
              <a:rPr lang="en-US" dirty="0">
                <a:solidFill>
                  <a:schemeClr val="tx2">
                    <a:lumMod val="10000"/>
                  </a:schemeClr>
                </a:solidFill>
              </a:rPr>
              <a:t>PKIX management protocols</a:t>
            </a:r>
          </a:p>
          <a:p>
            <a:r>
              <a:rPr lang="en-US" dirty="0">
                <a:solidFill>
                  <a:schemeClr val="tx2">
                    <a:lumMod val="10000"/>
                  </a:schemeClr>
                </a:solidFill>
              </a:rPr>
              <a:t>Federated identity management</a:t>
            </a:r>
          </a:p>
          <a:p>
            <a:pPr lvl="1">
              <a:buClr>
                <a:schemeClr val="bg1"/>
              </a:buClr>
            </a:pPr>
            <a:r>
              <a:rPr lang="en-US" dirty="0">
                <a:solidFill>
                  <a:schemeClr val="tx2">
                    <a:lumMod val="10000"/>
                  </a:schemeClr>
                </a:solidFill>
              </a:rPr>
              <a:t>Identity management</a:t>
            </a:r>
          </a:p>
          <a:p>
            <a:pPr lvl="1">
              <a:buClr>
                <a:schemeClr val="bg1"/>
              </a:buClr>
            </a:pPr>
            <a:r>
              <a:rPr lang="en-US" dirty="0">
                <a:solidFill>
                  <a:schemeClr val="tx2">
                    <a:lumMod val="10000"/>
                  </a:schemeClr>
                </a:solidFill>
              </a:rPr>
              <a:t>Identity federation</a:t>
            </a:r>
          </a:p>
        </p:txBody>
      </p:sp>
    </p:spTree>
    <p:extLst>
      <p:ext uri="{BB962C8B-B14F-4D97-AF65-F5344CB8AC3E}">
        <p14:creationId xmlns:p14="http://schemas.microsoft.com/office/powerpoint/2010/main" val="20902430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34111691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5</a:t>
            </a:r>
          </a:p>
        </p:txBody>
      </p:sp>
      <p:sp>
        <p:nvSpPr>
          <p:cNvPr id="19459" name="Subtitle 13"/>
          <p:cNvSpPr>
            <a:spLocks noGrp="1"/>
          </p:cNvSpPr>
          <p:nvPr>
            <p:ph type="subTitle" idx="1"/>
          </p:nvPr>
        </p:nvSpPr>
        <p:spPr/>
        <p:txBody>
          <a:bodyPr>
            <a:normAutofit/>
          </a:bodyPr>
          <a:lstStyle/>
          <a:p>
            <a:r>
              <a:rPr lang="en-AU" sz="3600" dirty="0">
                <a:solidFill>
                  <a:schemeClr val="tx2">
                    <a:lumMod val="10000"/>
                  </a:schemeClr>
                </a:solidFill>
                <a:ea typeface="ＭＳ Ｐゴシック" pitchFamily="-84" charset="-128"/>
                <a:cs typeface="ＭＳ Ｐゴシック" pitchFamily="-84" charset="-128"/>
              </a:rPr>
              <a:t>Network Access Control </a:t>
            </a:r>
          </a:p>
          <a:p>
            <a:r>
              <a:rPr lang="en-AU" sz="3600" dirty="0">
                <a:solidFill>
                  <a:schemeClr val="tx2">
                    <a:lumMod val="10000"/>
                  </a:schemeClr>
                </a:solidFill>
                <a:ea typeface="ＭＳ Ｐゴシック" pitchFamily="-84" charset="-128"/>
                <a:cs typeface="ＭＳ Ｐゴシック" pitchFamily="-84" charset="-128"/>
              </a:rPr>
              <a:t>and Cloud Security</a:t>
            </a:r>
          </a:p>
        </p:txBody>
      </p:sp>
    </p:spTree>
    <p:extLst>
      <p:ext uri="{BB962C8B-B14F-4D97-AF65-F5344CB8AC3E}">
        <p14:creationId xmlns:p14="http://schemas.microsoft.com/office/powerpoint/2010/main" val="37043395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533400" y="1828800"/>
            <a:ext cx="8077199" cy="4724400"/>
          </a:xfrm>
        </p:spPr>
        <p:txBody>
          <a:bodyPr>
            <a:normAutofit fontScale="92500" lnSpcReduction="20000"/>
          </a:bodyPr>
          <a:lstStyle/>
          <a:p>
            <a:pPr>
              <a:buNone/>
            </a:pPr>
            <a:r>
              <a:rPr lang="en-US" sz="3200" i="1" dirty="0">
                <a:solidFill>
                  <a:schemeClr val="tx2">
                    <a:lumMod val="10000"/>
                  </a:schemeClr>
                </a:solidFill>
                <a:ea typeface="ＭＳ Ｐゴシック" pitchFamily="-107" charset="-128"/>
                <a:cs typeface="ＭＳ Ｐゴシック" pitchFamily="-107" charset="-128"/>
              </a:rPr>
              <a:t>    </a:t>
            </a:r>
          </a:p>
          <a:p>
            <a:pPr>
              <a:buNone/>
            </a:pPr>
            <a:r>
              <a:rPr lang="en-US" sz="3200" i="1" dirty="0">
                <a:solidFill>
                  <a:schemeClr val="tx2">
                    <a:lumMod val="10000"/>
                  </a:schemeClr>
                </a:solidFill>
                <a:ea typeface="ＭＳ Ｐゴシック" pitchFamily="-107" charset="-128"/>
                <a:cs typeface="ＭＳ Ｐゴシック" pitchFamily="-107" charset="-128"/>
              </a:rPr>
              <a:t>	 “No ticket! Dear me, Watson, this is really very singular. According to my experience it is not possible to reach the platform of a Metropolitan train without exhibiting one’s ticket.” </a:t>
            </a:r>
          </a:p>
          <a:p>
            <a:pPr algn="r">
              <a:buNone/>
            </a:pPr>
            <a:endParaRPr lang="en-US" sz="2595" b="1" i="1" dirty="0">
              <a:solidFill>
                <a:schemeClr val="tx2">
                  <a:lumMod val="10000"/>
                </a:schemeClr>
              </a:solidFill>
              <a:ea typeface="ＭＳ Ｐゴシック" pitchFamily="-107" charset="-128"/>
              <a:cs typeface="ＭＳ Ｐゴシック" pitchFamily="-107" charset="-128"/>
            </a:endParaRPr>
          </a:p>
          <a:p>
            <a:pPr algn="r">
              <a:buNone/>
            </a:pPr>
            <a:r>
              <a:rPr lang="en-US" sz="3459" b="1" i="1" dirty="0">
                <a:solidFill>
                  <a:schemeClr val="tx2">
                    <a:lumMod val="10000"/>
                  </a:schemeClr>
                </a:solidFill>
                <a:ea typeface="ＭＳ Ｐゴシック" pitchFamily="-107" charset="-128"/>
                <a:cs typeface="ＭＳ Ｐゴシック" pitchFamily="-107" charset="-128"/>
              </a:rPr>
              <a:t>—The Adventure of the Bruce-Partington Plans, </a:t>
            </a:r>
          </a:p>
          <a:p>
            <a:pPr algn="r">
              <a:buNone/>
            </a:pPr>
            <a:r>
              <a:rPr lang="en-US" sz="3459" dirty="0"/>
              <a:t> </a:t>
            </a:r>
            <a:r>
              <a:rPr lang="en-US" sz="3459" b="1" dirty="0">
                <a:solidFill>
                  <a:schemeClr val="tx2">
                    <a:lumMod val="10000"/>
                  </a:schemeClr>
                </a:solidFill>
                <a:ea typeface="ＭＳ Ｐゴシック" pitchFamily="-107" charset="-128"/>
                <a:cs typeface="ＭＳ Ｐゴシック" pitchFamily="-107" charset="-128"/>
              </a:rPr>
              <a:t>Sir Arthur Conan Doyle</a:t>
            </a:r>
          </a:p>
        </p:txBody>
      </p:sp>
    </p:spTree>
    <p:extLst>
      <p:ext uri="{BB962C8B-B14F-4D97-AF65-F5344CB8AC3E}">
        <p14:creationId xmlns:p14="http://schemas.microsoft.com/office/powerpoint/2010/main" val="7807460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Access Control (NAC)</a:t>
            </a:r>
          </a:p>
        </p:txBody>
      </p:sp>
      <p:sp>
        <p:nvSpPr>
          <p:cNvPr id="6" name="Content Placeholder 5"/>
          <p:cNvSpPr>
            <a:spLocks noGrp="1"/>
          </p:cNvSpPr>
          <p:nvPr>
            <p:ph idx="1"/>
          </p:nvPr>
        </p:nvSpPr>
        <p:spPr/>
        <p:txBody>
          <a:bodyPr/>
          <a:lstStyle/>
          <a:p>
            <a:r>
              <a:rPr lang="en-US" dirty="0">
                <a:solidFill>
                  <a:schemeClr val="tx2">
                    <a:lumMod val="10000"/>
                  </a:schemeClr>
                </a:solidFill>
              </a:rPr>
              <a:t>An umbrella term for managing access to a network</a:t>
            </a:r>
          </a:p>
          <a:p>
            <a:r>
              <a:rPr lang="en-US" dirty="0">
                <a:solidFill>
                  <a:schemeClr val="tx2">
                    <a:lumMod val="10000"/>
                  </a:schemeClr>
                </a:solidFill>
              </a:rPr>
              <a:t>Authenticates users logging into the network and determines what data they can access and actions they can perform</a:t>
            </a:r>
          </a:p>
          <a:p>
            <a:r>
              <a:rPr lang="en-US" dirty="0">
                <a:solidFill>
                  <a:schemeClr val="tx2">
                    <a:lumMod val="10000"/>
                  </a:schemeClr>
                </a:solidFill>
              </a:rPr>
              <a:t>Also examines the health of the user’s computer or mobile device</a:t>
            </a:r>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38100"/>
          </a:effectLst>
        </p:spPr>
      </p:pic>
    </p:spTree>
    <p:extLst>
      <p:ext uri="{BB962C8B-B14F-4D97-AF65-F5344CB8AC3E}">
        <p14:creationId xmlns:p14="http://schemas.microsoft.com/office/powerpoint/2010/main" val="1972381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5"/>
          <p:cNvGraphicFramePr>
            <a:graphicFrameLocks noGrp="1"/>
          </p:cNvGraphicFramePr>
          <p:nvPr>
            <p:ph idx="4294967295"/>
          </p:nvPr>
        </p:nvGraphicFramePr>
        <p:xfrm>
          <a:off x="228600" y="762000"/>
          <a:ext cx="8610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2245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727" b="12727"/>
              <a:stretch>
                <a:fillRect/>
              </a:stretch>
            </p:blipFill>
          </mc:Choice>
          <mc:Fallback>
            <p:blipFill>
              <a:blip r:embed="rId4"/>
              <a:srcRect t="2727" b="12727"/>
              <a:stretch>
                <a:fillRect/>
              </a:stretch>
            </p:blipFill>
          </mc:Fallback>
        </mc:AlternateContent>
        <p:spPr>
          <a:xfrm>
            <a:off x="1371600" y="0"/>
            <a:ext cx="6268091" cy="6858000"/>
          </a:xfrm>
          <a:prstGeom prst="rect">
            <a:avLst/>
          </a:prstGeom>
          <a:solidFill>
            <a:schemeClr val="tx1"/>
          </a:solidFill>
        </p:spPr>
      </p:pic>
    </p:spTree>
    <p:extLst>
      <p:ext uri="{BB962C8B-B14F-4D97-AF65-F5344CB8AC3E}">
        <p14:creationId xmlns:p14="http://schemas.microsoft.com/office/powerpoint/2010/main" val="4282841852"/>
      </p:ext>
    </p:extLst>
  </p:cSld>
  <p:clrMapOvr>
    <a:masterClrMapping/>
  </p:clrMapOvr>
  <p:transition>
    <p:dissolv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Network Access Enforcement Methods</a:t>
            </a:r>
          </a:p>
        </p:txBody>
      </p:sp>
      <p:sp>
        <p:nvSpPr>
          <p:cNvPr id="3" name="Content Placeholder 2"/>
          <p:cNvSpPr>
            <a:spLocks noGrp="1"/>
          </p:cNvSpPr>
          <p:nvPr>
            <p:ph idx="1"/>
          </p:nvPr>
        </p:nvSpPr>
        <p:spPr>
          <a:xfrm>
            <a:off x="779463" y="1828800"/>
            <a:ext cx="7583488" cy="4876800"/>
          </a:xfrm>
        </p:spPr>
        <p:txBody>
          <a:bodyPr/>
          <a:lstStyle/>
          <a:p>
            <a:r>
              <a:rPr lang="en-US" dirty="0">
                <a:solidFill>
                  <a:schemeClr val="tx2">
                    <a:lumMod val="10000"/>
                  </a:schemeClr>
                </a:solidFill>
              </a:rPr>
              <a:t>The actions that are applied to ARs to regulate access to the enterprise network</a:t>
            </a:r>
          </a:p>
          <a:p>
            <a:pPr lvl="1"/>
            <a:r>
              <a:rPr lang="en-US" dirty="0">
                <a:solidFill>
                  <a:schemeClr val="tx2">
                    <a:lumMod val="10000"/>
                  </a:schemeClr>
                </a:solidFill>
              </a:rPr>
              <a:t>Many vendors support multiple enforcement methods simultaneously, allowing the customer to tailor the configuration by using one or a combination of methods</a:t>
            </a:r>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0" y="5257800"/>
            <a:ext cx="1452564" cy="1452564"/>
          </a:xfrm>
          <a:prstGeom prst="rect">
            <a:avLst/>
          </a:prstGeom>
        </p:spPr>
      </p:pic>
    </p:spTree>
    <p:extLst>
      <p:ext uri="{BB962C8B-B14F-4D97-AF65-F5344CB8AC3E}">
        <p14:creationId xmlns:p14="http://schemas.microsoft.com/office/powerpoint/2010/main" val="4293815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706" t="20000" r="4706" b="21818"/>
              <a:stretch>
                <a:fillRect/>
              </a:stretch>
            </p:blipFill>
          </mc:Choice>
          <mc:Fallback>
            <p:blipFill>
              <a:blip r:embed="rId4"/>
              <a:srcRect l="4706" t="20000" r="4706" b="21818"/>
              <a:stretch>
                <a:fillRect/>
              </a:stretch>
            </p:blipFill>
          </mc:Fallback>
        </mc:AlternateContent>
        <p:spPr>
          <a:xfrm>
            <a:off x="708274" y="260648"/>
            <a:ext cx="7765523" cy="6454608"/>
          </a:xfrm>
          <a:prstGeom prst="rect">
            <a:avLst/>
          </a:prstGeom>
          <a:solidFill>
            <a:schemeClr val="tx1"/>
          </a:solidFill>
        </p:spPr>
      </p:pic>
    </p:spTree>
    <p:extLst>
      <p:ext uri="{BB962C8B-B14F-4D97-AF65-F5344CB8AC3E}">
        <p14:creationId xmlns:p14="http://schemas.microsoft.com/office/powerpoint/2010/main" val="2173985507"/>
      </p:ext>
    </p:extLst>
  </p:cSld>
  <p:clrMapOvr>
    <a:masterClrMapping/>
  </p:clrMapOvr>
  <p:transition>
    <p:dissolv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Methods</a:t>
            </a:r>
          </a:p>
        </p:txBody>
      </p:sp>
      <p:sp>
        <p:nvSpPr>
          <p:cNvPr id="3" name="Content Placeholder 2"/>
          <p:cNvSpPr>
            <a:spLocks noGrp="1"/>
          </p:cNvSpPr>
          <p:nvPr>
            <p:ph idx="1"/>
          </p:nvPr>
        </p:nvSpPr>
        <p:spPr>
          <a:xfrm>
            <a:off x="779463" y="1345920"/>
            <a:ext cx="7583488" cy="4780243"/>
          </a:xfrm>
        </p:spPr>
        <p:txBody>
          <a:bodyPr/>
          <a:lstStyle/>
          <a:p>
            <a:r>
              <a:rPr lang="en-US" dirty="0">
                <a:effectLst/>
                <a:latin typeface="Arial Black" panose="020B0A04020102020204" pitchFamily="34" charset="0"/>
                <a:ea typeface="ＭＳ Ｐゴシック" charset="-128"/>
                <a:cs typeface="ＭＳ Ｐゴシック" charset="-128"/>
              </a:rPr>
              <a:t>Extensible Authentication Protocol (EAP)</a:t>
            </a:r>
            <a:r>
              <a:rPr lang="en-US" dirty="0">
                <a:effectLst/>
                <a:latin typeface="Arial Black" panose="020B0A04020102020204" pitchFamily="34" charset="0"/>
              </a:rPr>
              <a:t> </a:t>
            </a:r>
            <a:r>
              <a:rPr lang="en-US" dirty="0">
                <a:solidFill>
                  <a:schemeClr val="tx2">
                    <a:lumMod val="10000"/>
                  </a:schemeClr>
                </a:solidFill>
              </a:rPr>
              <a:t>provides a generic transport service for the exchange of authentication information between a client system and an authentication server</a:t>
            </a:r>
          </a:p>
          <a:p>
            <a:r>
              <a:rPr lang="en-US" dirty="0">
                <a:solidFill>
                  <a:schemeClr val="tx2">
                    <a:lumMod val="10000"/>
                  </a:schemeClr>
                </a:solidFill>
              </a:rPr>
              <a:t>The basic EAP transport service is extended by using a specific authentication protocol that is installed in both the EAP client and the authentication server</a:t>
            </a:r>
          </a:p>
        </p:txBody>
      </p:sp>
      <p:graphicFrame>
        <p:nvGraphicFramePr>
          <p:cNvPr id="4" name="Diagram 3"/>
          <p:cNvGraphicFramePr/>
          <p:nvPr/>
        </p:nvGraphicFramePr>
        <p:xfrm>
          <a:off x="2133600" y="4419600"/>
          <a:ext cx="55626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6442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4706" r="9412" b="4546"/>
          <a:stretch>
            <a:fillRect/>
          </a:stretch>
        </p:blipFill>
        <p:spPr bwMode="auto">
          <a:xfrm>
            <a:off x="4572000" y="0"/>
            <a:ext cx="4572000" cy="6858000"/>
          </a:xfrm>
          <a:prstGeom prst="rect">
            <a:avLst/>
          </a:prstGeom>
          <a:solidFill>
            <a:schemeClr val="tx1"/>
          </a:solidFill>
          <a:ln w="9525">
            <a:noFill/>
            <a:miter lim="800000"/>
            <a:headEnd/>
            <a:tailEnd/>
          </a:ln>
        </p:spPr>
      </p:pic>
      <p:sp>
        <p:nvSpPr>
          <p:cNvPr id="44035" name="Title 10"/>
          <p:cNvSpPr>
            <a:spLocks noGrp="1"/>
          </p:cNvSpPr>
          <p:nvPr>
            <p:ph type="title"/>
          </p:nvPr>
        </p:nvSpPr>
        <p:spPr/>
        <p:txBody>
          <a:bodyPr/>
          <a:lstStyle/>
          <a:p>
            <a:pPr eaLnBrk="1" hangingPunct="1"/>
            <a:r>
              <a:rPr lang="en-US" dirty="0"/>
              <a:t>Security Attacks</a:t>
            </a:r>
          </a:p>
        </p:txBody>
      </p:sp>
      <p:sp>
        <p:nvSpPr>
          <p:cNvPr id="15" name="Text Placeholder 14"/>
          <p:cNvSpPr>
            <a:spLocks noGrp="1"/>
          </p:cNvSpPr>
          <p:nvPr>
            <p:ph type="body" sz="half" idx="2"/>
          </p:nvPr>
        </p:nvSpPr>
        <p:spPr>
          <a:xfrm>
            <a:off x="304800" y="2286000"/>
            <a:ext cx="3959352" cy="3200400"/>
          </a:xfrm>
        </p:spPr>
        <p:txBody>
          <a:bodyPr>
            <a:noAutofit/>
          </a:bodyPr>
          <a:lstStyle/>
          <a:p>
            <a:pPr algn="l" eaLnBrk="1" hangingPunct="1">
              <a:buClr>
                <a:schemeClr val="tx2">
                  <a:lumMod val="75000"/>
                </a:schemeClr>
              </a:buClr>
              <a:buSzPct val="135000"/>
              <a:buFont typeface="Arial"/>
              <a:buChar char="•"/>
              <a:defRPr/>
            </a:pPr>
            <a:r>
              <a:rPr lang="en-US" dirty="0"/>
              <a:t>A means of classifying security attacks, used both in X.800 and RFC 4949, is in terms of </a:t>
            </a:r>
            <a:r>
              <a:rPr lang="en-US" i="1" dirty="0"/>
              <a:t>passive attacks </a:t>
            </a:r>
            <a:r>
              <a:rPr lang="en-US" dirty="0"/>
              <a:t>and </a:t>
            </a:r>
            <a:r>
              <a:rPr lang="en-US" i="1" dirty="0"/>
              <a:t>active attacks</a:t>
            </a:r>
          </a:p>
          <a:p>
            <a:pPr algn="l" eaLnBrk="1" hangingPunct="1">
              <a:buClr>
                <a:schemeClr val="tx2">
                  <a:lumMod val="75000"/>
                </a:schemeClr>
              </a:buClr>
              <a:buSzPct val="135000"/>
              <a:buFont typeface="Arial"/>
              <a:buChar char="•"/>
              <a:defRPr/>
            </a:pPr>
            <a:r>
              <a:rPr lang="en-US" dirty="0"/>
              <a:t>A </a:t>
            </a:r>
            <a:r>
              <a:rPr lang="en-US" i="1" dirty="0"/>
              <a:t>passive attack </a:t>
            </a:r>
            <a:r>
              <a:rPr lang="en-US" dirty="0"/>
              <a:t>attempts to learn or make use of information from the system but does not affect system resources</a:t>
            </a:r>
          </a:p>
          <a:p>
            <a:pPr algn="l" eaLnBrk="1" hangingPunct="1">
              <a:buClr>
                <a:schemeClr val="tx2">
                  <a:lumMod val="75000"/>
                </a:schemeClr>
              </a:buClr>
              <a:buSzPct val="135000"/>
              <a:buFont typeface="Arial"/>
              <a:buChar char="•"/>
              <a:defRPr/>
            </a:pPr>
            <a:r>
              <a:rPr lang="en-US" dirty="0"/>
              <a:t>An </a:t>
            </a:r>
            <a:r>
              <a:rPr lang="en-US" i="1" dirty="0"/>
              <a:t>active attack </a:t>
            </a:r>
            <a:r>
              <a:rPr lang="en-US" dirty="0"/>
              <a:t>attempts to alter system resources or affect their operation</a:t>
            </a:r>
          </a:p>
        </p:txBody>
      </p:sp>
    </p:spTree>
  </p:cSld>
  <p:clrMapOvr>
    <a:masterClrMapping/>
  </p:clrMapOvr>
  <p:transition>
    <p:dissolv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17273" r="2353" b="24545"/>
              <a:stretch>
                <a:fillRect/>
              </a:stretch>
            </p:blipFill>
          </mc:Choice>
          <mc:Fallback>
            <p:blipFill>
              <a:blip r:embed="rId4"/>
              <a:srcRect l="2353" t="17273" r="2353" b="24545"/>
              <a:stretch>
                <a:fillRect/>
              </a:stretch>
            </p:blipFill>
          </mc:Fallback>
        </mc:AlternateContent>
        <p:spPr>
          <a:xfrm>
            <a:off x="656020" y="298131"/>
            <a:ext cx="8050538" cy="6361018"/>
          </a:xfrm>
          <a:prstGeom prst="rect">
            <a:avLst/>
          </a:prstGeom>
          <a:solidFill>
            <a:schemeClr val="tx1"/>
          </a:solidFill>
        </p:spPr>
      </p:pic>
    </p:spTree>
    <p:extLst>
      <p:ext uri="{BB962C8B-B14F-4D97-AF65-F5344CB8AC3E}">
        <p14:creationId xmlns:p14="http://schemas.microsoft.com/office/powerpoint/2010/main" val="2537586311"/>
      </p:ext>
    </p:extLst>
  </p:cSld>
  <p:clrMapOvr>
    <a:masterClrMapping/>
  </p:clrMapOvr>
  <p:transition spd="med">
    <p:wipe/>
  </p:transition>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0000"/>
                <a:satMod val="130000"/>
                <a:lumMod val="80000"/>
              </a:schemeClr>
              <a:schemeClr val="bg1">
                <a:satMod val="150000"/>
                <a:lumMod val="110000"/>
              </a:schemeClr>
            </a:duotone>
            <a:extLst>
              <a:ext uri="{BEBA8EAE-BF5A-486C-A8C5-ECC9F3942E4B}">
                <a14:imgProps xmlns:a14="http://schemas.microsoft.com/office/drawing/2010/main">
                  <a14:imgLayer r:embed="rId4">
                    <a14:imgEffect>
                      <a14:saturation sat="0"/>
                    </a14:imgEffect>
                  </a14:imgLayer>
                </a14:imgProps>
              </a:ext>
            </a:extLst>
          </a:blip>
          <a:stretch/>
        </a:blipFill>
        <a:effectLst/>
      </p:bgPr>
    </p:bg>
    <p:spTree>
      <p:nvGrpSpPr>
        <p:cNvPr id="1" name=""/>
        <p:cNvGrpSpPr/>
        <p:nvPr/>
      </p:nvGrpSpPr>
      <p:grpSpPr>
        <a:xfrm>
          <a:off x="0" y="0"/>
          <a:ext cx="0" cy="0"/>
          <a:chOff x="0" y="0"/>
          <a:chExt cx="0" cy="0"/>
        </a:xfrm>
      </p:grpSpPr>
      <p:pic>
        <p:nvPicPr>
          <p:cNvPr id="3" name="Picture 2" descr="f4.pdf"/>
          <p:cNvPicPr>
            <a:picLocks noChangeAspect="1"/>
          </p:cNvPicPr>
          <p:nvPr/>
        </p:nvPicPr>
        <p:blipFill>
          <a:blip r:embed="rId5">
            <a:duotone>
              <a:prstClr val="black"/>
              <a:schemeClr val="accent3">
                <a:tint val="45000"/>
                <a:satMod val="400000"/>
              </a:schemeClr>
            </a:duotone>
          </a:blip>
          <a:srcRect l="5882" t="15455" r="5882" b="20909"/>
          <a:stretch>
            <a:fillRect/>
          </a:stretch>
        </p:blipFill>
        <p:spPr>
          <a:xfrm>
            <a:off x="899592" y="260648"/>
            <a:ext cx="6857894" cy="6400705"/>
          </a:xfrm>
          <a:prstGeom prst="rect">
            <a:avLst/>
          </a:prstGeom>
          <a:solidFill>
            <a:schemeClr val="tx1"/>
          </a:solidFill>
        </p:spPr>
      </p:pic>
    </p:spTree>
    <p:extLst>
      <p:ext uri="{BB962C8B-B14F-4D97-AF65-F5344CB8AC3E}">
        <p14:creationId xmlns:p14="http://schemas.microsoft.com/office/powerpoint/2010/main" val="615951545"/>
      </p:ext>
    </p:extLst>
  </p:cSld>
  <p:clrMapOvr>
    <a:masterClrMapping/>
  </p:clrMapOvr>
  <p:transition spd="med">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04800" y="96278"/>
            <a:ext cx="5260302" cy="6646315"/>
          </a:xfrm>
          <a:prstGeom prst="rect">
            <a:avLst/>
          </a:prstGeom>
          <a:solidFill>
            <a:schemeClr val="tx1"/>
          </a:solidFill>
        </p:spPr>
      </p:pic>
      <p:sp>
        <p:nvSpPr>
          <p:cNvPr id="12" name="TextBox 11"/>
          <p:cNvSpPr txBox="1"/>
          <p:nvPr/>
        </p:nvSpPr>
        <p:spPr>
          <a:xfrm>
            <a:off x="5562601" y="990600"/>
            <a:ext cx="3581399" cy="646331"/>
          </a:xfrm>
          <a:prstGeom prst="rect">
            <a:avLst/>
          </a:prstGeom>
          <a:noFill/>
        </p:spPr>
        <p:txBody>
          <a:bodyPr wrap="square" rtlCol="0">
            <a:spAutoFit/>
          </a:bodyPr>
          <a:lstStyle/>
          <a:p>
            <a:pPr algn="ctr"/>
            <a:r>
              <a:rPr lang="en-US" sz="3600" dirty="0">
                <a:latin typeface="+mn-lt"/>
              </a:rPr>
              <a:t>Table 5.1 </a:t>
            </a: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IEEE 802.1X </a:t>
            </a:r>
          </a:p>
        </p:txBody>
      </p:sp>
    </p:spTree>
    <p:extLst>
      <p:ext uri="{BB962C8B-B14F-4D97-AF65-F5344CB8AC3E}">
        <p14:creationId xmlns:p14="http://schemas.microsoft.com/office/powerpoint/2010/main" val="2763965671"/>
      </p:ext>
    </p:extLst>
  </p:cSld>
  <p:clrMapOvr>
    <a:masterClrMapping/>
  </p:clrMapOvr>
  <p:transition spd="med">
    <p:wipe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2727" b="13636"/>
              <a:stretch>
                <a:fillRect/>
              </a:stretch>
            </p:blipFill>
          </mc:Choice>
          <mc:Fallback>
            <p:blipFill>
              <a:blip r:embed="rId4"/>
              <a:srcRect t="22727" b="13636"/>
              <a:stretch>
                <a:fillRect/>
              </a:stretch>
            </p:blipFill>
          </mc:Fallback>
        </mc:AlternateContent>
        <p:spPr>
          <a:xfrm>
            <a:off x="12195" y="0"/>
            <a:ext cx="7878154" cy="6487853"/>
          </a:xfrm>
          <a:prstGeom prst="rect">
            <a:avLst/>
          </a:prstGeom>
          <a:solidFill>
            <a:schemeClr val="tx1"/>
          </a:solidFill>
        </p:spPr>
      </p:pic>
    </p:spTree>
    <p:extLst>
      <p:ext uri="{BB962C8B-B14F-4D97-AF65-F5344CB8AC3E}">
        <p14:creationId xmlns:p14="http://schemas.microsoft.com/office/powerpoint/2010/main" val="1767408910"/>
      </p:ext>
    </p:extLst>
  </p:cSld>
  <p:clrMapOvr>
    <a:masterClrMapping/>
  </p:clrMapOvr>
  <p:transition spd="med">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extLst>
              <p:ext uri="{D42A27DB-BD31-4B8C-83A1-F6EECF244321}">
                <p14:modId xmlns:p14="http://schemas.microsoft.com/office/powerpoint/2010/main" val="1774913030"/>
              </p:ext>
            </p:extLst>
          </p:nvPr>
        </p:nvGraphicFramePr>
        <p:xfrm>
          <a:off x="-69850" y="-2105025"/>
          <a:ext cx="9336088" cy="12676188"/>
        </p:xfrm>
        <a:graphic>
          <a:graphicData uri="http://schemas.openxmlformats.org/presentationml/2006/ole">
            <mc:AlternateContent xmlns:mc="http://schemas.openxmlformats.org/markup-compatibility/2006">
              <mc:Choice xmlns:v="urn:schemas-microsoft-com:vml" Requires="v">
                <p:oleObj spid="_x0000_s1073" name="Document" r:id="rId4" imgW="6117759" imgH="8307837" progId="Word.Document.8">
                  <p:link updateAutomatic="1"/>
                </p:oleObj>
              </mc:Choice>
              <mc:Fallback>
                <p:oleObj name="Document" r:id="rId4" imgW="6117759" imgH="8307837" progId="Word.Document.8">
                  <p:link updateAutomatic="1"/>
                  <p:pic>
                    <p:nvPicPr>
                      <p:cNvPr id="107522" name="Object 2"/>
                      <p:cNvPicPr>
                        <a:picLocks noChangeAspect="1" noChangeArrowheads="1"/>
                      </p:cNvPicPr>
                      <p:nvPr/>
                    </p:nvPicPr>
                    <p:blipFill>
                      <a:blip r:embed="rId5"/>
                      <a:srcRect/>
                      <a:stretch>
                        <a:fillRect/>
                      </a:stretch>
                    </p:blipFill>
                    <p:spPr bwMode="auto">
                      <a:xfrm>
                        <a:off x="-69850" y="-2105025"/>
                        <a:ext cx="9336088" cy="1267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4"/>
          <p:cNvSpPr>
            <a:spLocks noGrp="1"/>
          </p:cNvSpPr>
          <p:nvPr>
            <p:ph type="title" idx="4294967295"/>
          </p:nvPr>
        </p:nvSpPr>
        <p:spPr>
          <a:xfrm>
            <a:off x="0" y="381000"/>
            <a:ext cx="9144000" cy="1412875"/>
          </a:xfrm>
        </p:spPr>
        <p:txBody>
          <a:bodyPr/>
          <a:lstStyle/>
          <a:p>
            <a:r>
              <a:rPr lang="en-US" sz="4400" dirty="0">
                <a:effectLst/>
                <a:latin typeface="+mn-lt"/>
                <a:cs typeface="Perpetua Titling MT (Headings)"/>
              </a:rPr>
              <a:t>Table 5.2</a:t>
            </a:r>
            <a:br>
              <a:rPr lang="en-US" sz="4400" dirty="0">
                <a:effectLst/>
                <a:latin typeface="+mn-lt"/>
                <a:cs typeface="Perpetua Titling MT (Headings)"/>
              </a:rPr>
            </a:br>
            <a:r>
              <a:rPr lang="en-US" sz="4400" dirty="0">
                <a:effectLst/>
                <a:latin typeface="+mn-lt"/>
                <a:cs typeface="Perpetua Titling MT (Headings)"/>
              </a:rPr>
              <a:t>Common EAPOL Frame Types</a:t>
            </a:r>
          </a:p>
        </p:txBody>
      </p:sp>
    </p:spTree>
    <p:extLst>
      <p:ext uri="{BB962C8B-B14F-4D97-AF65-F5344CB8AC3E}">
        <p14:creationId xmlns:p14="http://schemas.microsoft.com/office/powerpoint/2010/main" val="862337097"/>
      </p:ext>
    </p:extLst>
  </p:cSld>
  <p:clrMapOvr>
    <a:masterClrMapping/>
  </p:clrMapOvr>
  <p:transition>
    <p:dissolv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0000" b="14545"/>
              <a:stretch>
                <a:fillRect/>
              </a:stretch>
            </p:blipFill>
          </mc:Choice>
          <mc:Fallback>
            <p:blipFill>
              <a:blip r:embed="rId4"/>
              <a:srcRect t="10000" b="14545"/>
              <a:stretch>
                <a:fillRect/>
              </a:stretch>
            </p:blipFill>
          </mc:Fallback>
        </mc:AlternateContent>
        <p:spPr>
          <a:xfrm>
            <a:off x="1374096" y="157696"/>
            <a:ext cx="6703104" cy="6545331"/>
          </a:xfrm>
          <a:prstGeom prst="rect">
            <a:avLst/>
          </a:prstGeom>
          <a:solidFill>
            <a:schemeClr val="tx1"/>
          </a:solidFill>
        </p:spPr>
      </p:pic>
    </p:spTree>
    <p:extLst>
      <p:ext uri="{BB962C8B-B14F-4D97-AF65-F5344CB8AC3E}">
        <p14:creationId xmlns:p14="http://schemas.microsoft.com/office/powerpoint/2010/main" val="2926799187"/>
      </p:ext>
    </p:extLst>
  </p:cSld>
  <p:clrMapOvr>
    <a:masterClrMapping/>
  </p:clrMapOvr>
  <p:transition spd="med">
    <p:pull dir="l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lnSpcReduction="10000"/>
          </a:bodyPr>
          <a:lstStyle/>
          <a:p>
            <a:r>
              <a:rPr lang="en-US" dirty="0"/>
              <a:t> </a:t>
            </a:r>
            <a:r>
              <a:rPr lang="en-US" dirty="0">
                <a:solidFill>
                  <a:schemeClr val="tx2">
                    <a:lumMod val="10000"/>
                  </a:schemeClr>
                </a:solidFill>
              </a:rPr>
              <a:t>NIST defines cloud computing, in NIST SP-800-145 (The NIST Definition of Cloud Computing ), as follows:</a:t>
            </a:r>
          </a:p>
          <a:p>
            <a:pPr>
              <a:buNone/>
            </a:pPr>
            <a:r>
              <a:rPr lang="en-US" dirty="0">
                <a:solidFill>
                  <a:schemeClr val="tx2">
                    <a:lumMod val="10000"/>
                  </a:schemeClr>
                </a:solidFill>
              </a:rPr>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pic>
        <p:nvPicPr>
          <p:cNvPr id="4" name="Picture 3"/>
          <p:cNvPicPr>
            <a:picLocks noChangeAspect="1"/>
          </p:cNvPicPr>
          <p:nvPr/>
        </p:nvPicPr>
        <p:blipFill>
          <a:blip r:embed="rId3"/>
          <a:stretch>
            <a:fillRect/>
          </a:stretch>
        </p:blipFill>
        <p:spPr>
          <a:xfrm rot="21247462">
            <a:off x="7047304" y="5499703"/>
            <a:ext cx="2037693" cy="1257300"/>
          </a:xfrm>
          <a:prstGeom prst="rect">
            <a:avLst/>
          </a:prstGeom>
        </p:spPr>
      </p:pic>
    </p:spTree>
    <p:extLst>
      <p:ext uri="{BB962C8B-B14F-4D97-AF65-F5344CB8AC3E}">
        <p14:creationId xmlns:p14="http://schemas.microsoft.com/office/powerpoint/2010/main" val="37909323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 t="24545" b="12727"/>
              <a:stretch>
                <a:fillRect/>
              </a:stretch>
            </p:blipFill>
          </mc:Choice>
          <mc:Fallback>
            <p:blipFill>
              <a:blip r:embed="rId4"/>
              <a:srcRect l="1176" t="24545" b="12727"/>
              <a:stretch>
                <a:fillRect/>
              </a:stretch>
            </p:blipFill>
          </mc:Fallback>
        </mc:AlternateContent>
        <p:spPr>
          <a:xfrm>
            <a:off x="702275" y="278106"/>
            <a:ext cx="7784719" cy="6394520"/>
          </a:xfrm>
          <a:prstGeom prst="rect">
            <a:avLst/>
          </a:prstGeom>
          <a:solidFill>
            <a:schemeClr val="tx1"/>
          </a:solidFill>
        </p:spPr>
      </p:pic>
    </p:spTree>
    <p:extLst>
      <p:ext uri="{BB962C8B-B14F-4D97-AF65-F5344CB8AC3E}">
        <p14:creationId xmlns:p14="http://schemas.microsoft.com/office/powerpoint/2010/main" val="1093208308"/>
      </p:ext>
    </p:extLst>
  </p:cSld>
  <p:clrMapOvr>
    <a:masterClrMapping/>
  </p:clrMapOvr>
  <p:transition>
    <p:dissolv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636" b="10000"/>
              <a:stretch>
                <a:fillRect/>
              </a:stretch>
            </p:blipFill>
          </mc:Choice>
          <mc:Fallback>
            <p:blipFill>
              <a:blip r:embed="rId4"/>
              <a:srcRect t="3636" b="10000"/>
              <a:stretch>
                <a:fillRect/>
              </a:stretch>
            </p:blipFill>
          </mc:Fallback>
        </mc:AlternateContent>
        <p:spPr>
          <a:xfrm>
            <a:off x="1752600" y="0"/>
            <a:ext cx="5999773" cy="6858000"/>
          </a:xfrm>
          <a:prstGeom prst="rect">
            <a:avLst/>
          </a:prstGeom>
          <a:solidFill>
            <a:schemeClr val="tx1"/>
          </a:solidFill>
        </p:spPr>
      </p:pic>
    </p:spTree>
    <p:extLst>
      <p:ext uri="{BB962C8B-B14F-4D97-AF65-F5344CB8AC3E}">
        <p14:creationId xmlns:p14="http://schemas.microsoft.com/office/powerpoint/2010/main" val="3526650555"/>
      </p:ext>
    </p:extLst>
  </p:cSld>
  <p:clrMapOvr>
    <a:masterClrMapping/>
  </p:clrMapOvr>
  <p:transition spd="med">
    <p:pull dir="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Cloud Computing Reference Architecture</a:t>
            </a:r>
          </a:p>
        </p:txBody>
      </p:sp>
      <p:sp>
        <p:nvSpPr>
          <p:cNvPr id="3" name="Content Placeholder 2"/>
          <p:cNvSpPr>
            <a:spLocks noGrp="1"/>
          </p:cNvSpPr>
          <p:nvPr>
            <p:ph idx="1"/>
          </p:nvPr>
        </p:nvSpPr>
        <p:spPr/>
        <p:txBody>
          <a:bodyPr>
            <a:normAutofit fontScale="92500" lnSpcReduction="10000"/>
          </a:bodyPr>
          <a:lstStyle/>
          <a:p>
            <a:r>
              <a:rPr lang="en-US" dirty="0">
                <a:solidFill>
                  <a:schemeClr val="tx2">
                    <a:lumMod val="10000"/>
                  </a:schemeClr>
                </a:solidFill>
              </a:rPr>
              <a:t>NIST SP 500-292 (NIST Cloud Computing Reference Architecture ) establishes a reference architecture, described as follows:</a:t>
            </a:r>
          </a:p>
          <a:p>
            <a:pPr>
              <a:buNone/>
            </a:pPr>
            <a:r>
              <a:rPr lang="en-US" dirty="0">
                <a:solidFill>
                  <a:schemeClr val="tx2">
                    <a:lumMod val="10000"/>
                  </a:schemeClr>
                </a:solidFill>
              </a:rPr>
              <a:t>	“The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p>
        </p:txBody>
      </p:sp>
      <p:pic>
        <p:nvPicPr>
          <p:cNvPr id="4" name="Picture 3"/>
          <p:cNvPicPr>
            <a:picLocks noChangeAspect="1"/>
          </p:cNvPicPr>
          <p:nvPr/>
        </p:nvPicPr>
        <p:blipFill>
          <a:blip r:embed="rId3"/>
          <a:stretch>
            <a:fillRect/>
          </a:stretch>
        </p:blipFill>
        <p:spPr>
          <a:xfrm rot="944656">
            <a:off x="7416645" y="4854567"/>
            <a:ext cx="1632222" cy="1894879"/>
          </a:xfrm>
          <a:prstGeom prst="rect">
            <a:avLst/>
          </a:prstGeom>
        </p:spPr>
      </p:pic>
    </p:spTree>
    <p:extLst>
      <p:ext uri="{BB962C8B-B14F-4D97-AF65-F5344CB8AC3E}">
        <p14:creationId xmlns:p14="http://schemas.microsoft.com/office/powerpoint/2010/main" val="131091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7"/>
          <p:cNvSpPr>
            <a:spLocks noGrp="1"/>
          </p:cNvSpPr>
          <p:nvPr>
            <p:ph type="title"/>
          </p:nvPr>
        </p:nvSpPr>
        <p:spPr>
          <a:xfrm>
            <a:off x="381000" y="0"/>
            <a:ext cx="3613150" cy="1905000"/>
          </a:xfrm>
        </p:spPr>
        <p:txBody>
          <a:bodyPr/>
          <a:lstStyle/>
          <a:p>
            <a:pPr eaLnBrk="1" hangingPunct="1"/>
            <a:r>
              <a:rPr lang="en-US" dirty="0"/>
              <a:t>Passive Attacks</a:t>
            </a:r>
          </a:p>
        </p:txBody>
      </p:sp>
      <p:sp>
        <p:nvSpPr>
          <p:cNvPr id="46083" name="Content Placeholder 8"/>
          <p:cNvSpPr>
            <a:spLocks noGrp="1"/>
          </p:cNvSpPr>
          <p:nvPr>
            <p:ph idx="1"/>
          </p:nvPr>
        </p:nvSpPr>
        <p:spPr>
          <a:xfrm>
            <a:off x="4876800" y="3886200"/>
            <a:ext cx="3813175" cy="2971800"/>
          </a:xfrm>
        </p:spPr>
        <p:txBody>
          <a:bodyPr>
            <a:normAutofit/>
          </a:bodyPr>
          <a:lstStyle/>
          <a:p>
            <a:pPr eaLnBrk="1" hangingPunct="1"/>
            <a:r>
              <a:rPr lang="en-US" dirty="0">
                <a:solidFill>
                  <a:schemeClr val="tx2">
                    <a:lumMod val="10000"/>
                  </a:schemeClr>
                </a:solidFill>
              </a:rPr>
              <a:t>Two types of passive attacks are:</a:t>
            </a:r>
          </a:p>
          <a:p>
            <a:pPr lvl="1" eaLnBrk="1" hangingPunct="1">
              <a:buClr>
                <a:schemeClr val="bg1"/>
              </a:buClr>
            </a:pPr>
            <a:r>
              <a:rPr lang="en-US" dirty="0">
                <a:solidFill>
                  <a:schemeClr val="tx2">
                    <a:lumMod val="10000"/>
                  </a:schemeClr>
                </a:solidFill>
              </a:rPr>
              <a:t>The release of message contents</a:t>
            </a:r>
          </a:p>
          <a:p>
            <a:pPr lvl="1" eaLnBrk="1" hangingPunct="1">
              <a:buClr>
                <a:schemeClr val="bg1"/>
              </a:buClr>
            </a:pPr>
            <a:r>
              <a:rPr lang="en-US" dirty="0">
                <a:solidFill>
                  <a:schemeClr val="tx2">
                    <a:lumMod val="10000"/>
                  </a:schemeClr>
                </a:solidFill>
              </a:rPr>
              <a:t>Traffic analysis</a:t>
            </a:r>
          </a:p>
        </p:txBody>
      </p:sp>
      <p:sp>
        <p:nvSpPr>
          <p:cNvPr id="10" name="Text Placeholder 9"/>
          <p:cNvSpPr>
            <a:spLocks noGrp="1"/>
          </p:cNvSpPr>
          <p:nvPr>
            <p:ph type="body" sz="half" idx="2"/>
          </p:nvPr>
        </p:nvSpPr>
        <p:spPr>
          <a:xfrm>
            <a:off x="381000" y="2438400"/>
            <a:ext cx="3613150" cy="3733800"/>
          </a:xfrm>
        </p:spPr>
        <p:txBody>
          <a:bodyPr/>
          <a:lstStyle/>
          <a:p>
            <a:pPr algn="l" eaLnBrk="1" hangingPunct="1">
              <a:buClr>
                <a:schemeClr val="tx2">
                  <a:lumMod val="75000"/>
                </a:schemeClr>
              </a:buClr>
              <a:buSzPct val="135000"/>
              <a:buFont typeface="Arial"/>
              <a:buChar char="•"/>
              <a:defRPr/>
            </a:pPr>
            <a:r>
              <a:rPr lang="en-US" sz="2200" dirty="0"/>
              <a:t> Are in the nature of eavesdropping on, or monitoring of, transmissions</a:t>
            </a:r>
          </a:p>
          <a:p>
            <a:pPr algn="l" eaLnBrk="1" hangingPunct="1">
              <a:buClr>
                <a:schemeClr val="tx2">
                  <a:lumMod val="75000"/>
                </a:schemeClr>
              </a:buClr>
              <a:buSzPct val="135000"/>
              <a:buFont typeface="Arial"/>
              <a:buChar char="•"/>
              <a:defRPr/>
            </a:pPr>
            <a:r>
              <a:rPr lang="en-US" sz="2200" dirty="0"/>
              <a:t> Goal of the opponent is to obtain information that is being transmitted</a:t>
            </a:r>
          </a:p>
          <a:p>
            <a:pPr eaLnBrk="1" hangingPunct="1">
              <a:defRPr/>
            </a:pPr>
            <a:endParaRPr lang="en-US" dirty="0"/>
          </a:p>
        </p:txBody>
      </p:sp>
      <p:pic>
        <p:nvPicPr>
          <p:cNvPr id="46085" name="Picture 11"/>
          <p:cNvPicPr>
            <a:picLocks noChangeAspect="1"/>
          </p:cNvPicPr>
          <p:nvPr/>
        </p:nvPicPr>
        <p:blipFill>
          <a:blip r:embed="rId3"/>
          <a:srcRect/>
          <a:stretch>
            <a:fillRect/>
          </a:stretch>
        </p:blipFill>
        <p:spPr bwMode="auto">
          <a:xfrm>
            <a:off x="5943600" y="533400"/>
            <a:ext cx="1914525" cy="2970213"/>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5882" t="30909" r="4706" b="17273"/>
              <a:stretch>
                <a:fillRect/>
              </a:stretch>
            </p:blipFill>
          </mc:Choice>
          <mc:Fallback>
            <p:blipFill>
              <a:blip r:embed="rId4"/>
              <a:srcRect l="5882" t="30909" r="4706" b="17273"/>
              <a:stretch>
                <a:fillRect/>
              </a:stretch>
            </p:blipFill>
          </mc:Fallback>
        </mc:AlternateContent>
        <p:spPr>
          <a:xfrm>
            <a:off x="537203" y="429658"/>
            <a:ext cx="8164402" cy="6123542"/>
          </a:xfrm>
          <a:prstGeom prst="rect">
            <a:avLst/>
          </a:prstGeom>
          <a:solidFill>
            <a:schemeClr val="tx1"/>
          </a:solidFill>
        </p:spPr>
      </p:pic>
      <p:sp>
        <p:nvSpPr>
          <p:cNvPr id="2" name="Rectangle 1"/>
          <p:cNvSpPr/>
          <p:nvPr/>
        </p:nvSpPr>
        <p:spPr>
          <a:xfrm>
            <a:off x="899592" y="5157192"/>
            <a:ext cx="4572000" cy="923330"/>
          </a:xfrm>
          <a:prstGeom prst="rect">
            <a:avLst/>
          </a:prstGeom>
        </p:spPr>
        <p:txBody>
          <a:bodyPr>
            <a:spAutoFit/>
          </a:bodyPr>
          <a:lstStyle/>
          <a:p>
            <a:pPr>
              <a:buFont typeface="Arial" panose="020B0604020202020204" pitchFamily="34" charset="0"/>
              <a:buChar char="•"/>
            </a:pPr>
            <a:r>
              <a:rPr lang="en-US" dirty="0">
                <a:solidFill>
                  <a:srgbClr val="222222"/>
                </a:solidFill>
                <a:latin typeface="arial" panose="020B0604020202020204" pitchFamily="34" charset="0"/>
              </a:rPr>
              <a:t>IaaS (Infrastructure as a Service)</a:t>
            </a:r>
          </a:p>
          <a:p>
            <a:pPr>
              <a:buFont typeface="Arial" panose="020B0604020202020204" pitchFamily="34" charset="0"/>
              <a:buChar char="•"/>
            </a:pPr>
            <a:r>
              <a:rPr lang="en-US" dirty="0">
                <a:solidFill>
                  <a:srgbClr val="222222"/>
                </a:solidFill>
                <a:latin typeface="arial" panose="020B0604020202020204" pitchFamily="34" charset="0"/>
              </a:rPr>
              <a:t>PaaS (Platform as a Service)</a:t>
            </a:r>
          </a:p>
          <a:p>
            <a:pPr>
              <a:buFont typeface="Arial" panose="020B0604020202020204" pitchFamily="34" charset="0"/>
              <a:buChar char="•"/>
            </a:pPr>
            <a:r>
              <a:rPr lang="en-US" dirty="0">
                <a:solidFill>
                  <a:srgbClr val="222222"/>
                </a:solidFill>
                <a:latin typeface="arial" panose="020B0604020202020204" pitchFamily="34" charset="0"/>
              </a:rPr>
              <a:t>SaaS (Software as a Service)</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377262667"/>
      </p:ext>
    </p:extLst>
  </p:cSld>
  <p:clrMapOvr>
    <a:masterClrMapping/>
  </p:clrMapOvr>
  <p:transition>
    <p:dissolv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idx="4294967295"/>
          </p:nvPr>
        </p:nvGraphicFramePr>
        <p:xfrm>
          <a:off x="152400" y="0"/>
          <a:ext cx="87630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idx="4294967295"/>
          </p:nvPr>
        </p:nvSpPr>
        <p:spPr>
          <a:xfrm>
            <a:off x="4788024" y="-4465"/>
            <a:ext cx="3886200" cy="1489249"/>
          </a:xfrm>
        </p:spPr>
        <p:txBody>
          <a:bodyPr/>
          <a:lstStyle/>
          <a:p>
            <a:r>
              <a:rPr lang="en-US" dirty="0">
                <a:solidFill>
                  <a:schemeClr val="tx2">
                    <a:lumMod val="10000"/>
                  </a:schemeClr>
                </a:solidFill>
                <a:effectLst/>
              </a:rPr>
              <a:t>Cloud Provider</a:t>
            </a:r>
          </a:p>
        </p:txBody>
      </p:sp>
      <p:sp>
        <p:nvSpPr>
          <p:cNvPr id="3" name="Rectangle 2"/>
          <p:cNvSpPr/>
          <p:nvPr/>
        </p:nvSpPr>
        <p:spPr>
          <a:xfrm>
            <a:off x="5580112" y="1518447"/>
            <a:ext cx="4572000" cy="923330"/>
          </a:xfrm>
          <a:prstGeom prst="rect">
            <a:avLst/>
          </a:prstGeom>
        </p:spPr>
        <p:txBody>
          <a:bodyPr>
            <a:spAutoFit/>
          </a:bodyPr>
          <a:lstStyle/>
          <a:p>
            <a:pPr>
              <a:buFont typeface="Arial" panose="020B0604020202020204" pitchFamily="34" charset="0"/>
              <a:buChar char="•"/>
            </a:pPr>
            <a:r>
              <a:rPr lang="en-US" dirty="0">
                <a:solidFill>
                  <a:srgbClr val="222222"/>
                </a:solidFill>
                <a:latin typeface="arial" panose="020B0604020202020204" pitchFamily="34" charset="0"/>
              </a:rPr>
              <a:t>IaaS (Infrastructure as a Service)</a:t>
            </a:r>
          </a:p>
          <a:p>
            <a:pPr>
              <a:buFont typeface="Arial" panose="020B0604020202020204" pitchFamily="34" charset="0"/>
              <a:buChar char="•"/>
            </a:pPr>
            <a:r>
              <a:rPr lang="en-US" dirty="0">
                <a:solidFill>
                  <a:srgbClr val="222222"/>
                </a:solidFill>
                <a:latin typeface="arial" panose="020B0604020202020204" pitchFamily="34" charset="0"/>
              </a:rPr>
              <a:t>PaaS (Platform as a Service)</a:t>
            </a:r>
          </a:p>
          <a:p>
            <a:pPr>
              <a:buFont typeface="Arial" panose="020B0604020202020204" pitchFamily="34" charset="0"/>
              <a:buChar char="•"/>
            </a:pPr>
            <a:r>
              <a:rPr lang="en-US" dirty="0">
                <a:solidFill>
                  <a:srgbClr val="222222"/>
                </a:solidFill>
                <a:latin typeface="arial" panose="020B0604020202020204" pitchFamily="34" charset="0"/>
              </a:rPr>
              <a:t>SaaS (Software as a Service)</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4355703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144000" cy="1412875"/>
          </a:xfrm>
        </p:spPr>
        <p:txBody>
          <a:bodyPr/>
          <a:lstStyle/>
          <a:p>
            <a:r>
              <a:rPr lang="en-US" dirty="0">
                <a:effectLst/>
              </a:rPr>
              <a:t>Roles and Responsibilities</a:t>
            </a:r>
          </a:p>
        </p:txBody>
      </p:sp>
      <p:graphicFrame>
        <p:nvGraphicFramePr>
          <p:cNvPr id="4" name="Content Placeholder 3"/>
          <p:cNvGraphicFramePr>
            <a:graphicFrameLocks noGrp="1"/>
          </p:cNvGraphicFramePr>
          <p:nvPr>
            <p:ph idx="4294967295"/>
          </p:nvPr>
        </p:nvGraphicFramePr>
        <p:xfrm>
          <a:off x="228600" y="685800"/>
          <a:ext cx="8915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34058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Cloud Security Risks and Countermeasures</a:t>
            </a:r>
          </a:p>
        </p:txBody>
      </p:sp>
      <p:sp>
        <p:nvSpPr>
          <p:cNvPr id="3" name="Content Placeholder 2"/>
          <p:cNvSpPr>
            <a:spLocks noGrp="1"/>
          </p:cNvSpPr>
          <p:nvPr>
            <p:ph idx="1"/>
          </p:nvPr>
        </p:nvSpPr>
        <p:spPr/>
        <p:txBody>
          <a:bodyPr/>
          <a:lstStyle/>
          <a:p>
            <a:r>
              <a:rPr lang="en-US" dirty="0">
                <a:solidFill>
                  <a:schemeClr val="tx2">
                    <a:lumMod val="10000"/>
                  </a:schemeClr>
                </a:solidFill>
              </a:rPr>
              <a:t>The Cloud Security Alliance [CSA10] lists the following as the top cloud specific security threats, together with suggested countermeasures:</a:t>
            </a:r>
          </a:p>
        </p:txBody>
      </p:sp>
      <p:graphicFrame>
        <p:nvGraphicFramePr>
          <p:cNvPr id="4" name="Diagram 3"/>
          <p:cNvGraphicFramePr/>
          <p:nvPr/>
        </p:nvGraphicFramePr>
        <p:xfrm>
          <a:off x="457200" y="3124200"/>
          <a:ext cx="8229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3630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3999" cy="1283167"/>
          </a:xfrm>
        </p:spPr>
        <p:txBody>
          <a:bodyPr/>
          <a:lstStyle/>
          <a:p>
            <a:r>
              <a:rPr lang="en-US" sz="4400" dirty="0"/>
              <a:t>Risks and Countermeasures </a:t>
            </a:r>
            <a:r>
              <a:rPr lang="en-US" sz="2800" dirty="0"/>
              <a:t>(continued)</a:t>
            </a:r>
          </a:p>
        </p:txBody>
      </p:sp>
      <p:graphicFrame>
        <p:nvGraphicFramePr>
          <p:cNvPr id="4" name="Content Placeholder 3"/>
          <p:cNvGraphicFramePr>
            <a:graphicFrameLocks noGrp="1"/>
          </p:cNvGraphicFramePr>
          <p:nvPr>
            <p:ph idx="1"/>
          </p:nvPr>
        </p:nvGraphicFramePr>
        <p:xfrm>
          <a:off x="304800" y="1828800"/>
          <a:ext cx="8610599"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366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sz="4400" dirty="0"/>
              <a:t>Risks and Countermeasures </a:t>
            </a:r>
            <a:r>
              <a:rPr lang="en-US" sz="2800" dirty="0"/>
              <a:t>(continued)</a:t>
            </a:r>
          </a:p>
        </p:txBody>
      </p:sp>
      <p:sp>
        <p:nvSpPr>
          <p:cNvPr id="3" name="Content Placeholder 2"/>
          <p:cNvSpPr>
            <a:spLocks noGrp="1"/>
          </p:cNvSpPr>
          <p:nvPr>
            <p:ph idx="1"/>
          </p:nvPr>
        </p:nvSpPr>
        <p:spPr/>
        <p:txBody>
          <a:bodyPr/>
          <a:lstStyle/>
          <a:p>
            <a:r>
              <a:rPr lang="en-US" dirty="0">
                <a:solidFill>
                  <a:schemeClr val="tx2">
                    <a:lumMod val="10000"/>
                  </a:schemeClr>
                </a:solidFill>
              </a:rPr>
              <a:t>Account or service hijacking</a:t>
            </a:r>
          </a:p>
          <a:p>
            <a:pPr lvl="1">
              <a:buClr>
                <a:schemeClr val="bg1"/>
              </a:buClr>
            </a:pPr>
            <a:r>
              <a:rPr lang="en-US" dirty="0">
                <a:solidFill>
                  <a:schemeClr val="tx2">
                    <a:lumMod val="10000"/>
                  </a:schemeClr>
                </a:solidFill>
              </a:rPr>
              <a:t>Countermeasures: prohibit the sharing of account credentials between users and services; leverage strong two-factor authentication techniques where possible; employ proactive monitoring to detect unauthorized activity; understand CP security policies and SLAs</a:t>
            </a:r>
          </a:p>
          <a:p>
            <a:r>
              <a:rPr lang="en-US" dirty="0">
                <a:solidFill>
                  <a:schemeClr val="tx2">
                    <a:lumMod val="10000"/>
                  </a:schemeClr>
                </a:solidFill>
              </a:rPr>
              <a:t>Unknown risk profile</a:t>
            </a:r>
          </a:p>
          <a:p>
            <a:pPr lvl="1">
              <a:buClr>
                <a:schemeClr val="bg1"/>
              </a:buClr>
            </a:pPr>
            <a:r>
              <a:rPr lang="en-US" dirty="0">
                <a:solidFill>
                  <a:schemeClr val="tx2">
                    <a:lumMod val="10000"/>
                  </a:schemeClr>
                </a:solidFill>
              </a:rPr>
              <a:t>Countermeasures: disclosure of applicable logs and data; partial/full disclosure of infrastructure details; monitoring and alerting on necessary information</a:t>
            </a:r>
          </a:p>
        </p:txBody>
      </p:sp>
    </p:spTree>
    <p:extLst>
      <p:ext uri="{BB962C8B-B14F-4D97-AF65-F5344CB8AC3E}">
        <p14:creationId xmlns:p14="http://schemas.microsoft.com/office/powerpoint/2010/main" val="21181797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52400" y="0"/>
            <a:ext cx="5850542" cy="6858000"/>
          </a:xfrm>
          <a:prstGeom prst="rect">
            <a:avLst/>
          </a:prstGeom>
          <a:solidFill>
            <a:schemeClr val="tx1"/>
          </a:solidFill>
        </p:spPr>
      </p:pic>
      <p:sp>
        <p:nvSpPr>
          <p:cNvPr id="6" name="TextBox 5"/>
          <p:cNvSpPr txBox="1"/>
          <p:nvPr/>
        </p:nvSpPr>
        <p:spPr>
          <a:xfrm>
            <a:off x="5995175" y="1052736"/>
            <a:ext cx="3124200" cy="4462760"/>
          </a:xfrm>
          <a:prstGeom prst="rect">
            <a:avLst/>
          </a:prstGeom>
          <a:noFill/>
        </p:spPr>
        <p:txBody>
          <a:bodyPr wrap="square" rtlCol="0">
            <a:spAutoFit/>
          </a:bodyPr>
          <a:lstStyle/>
          <a:p>
            <a:pPr algn="ctr"/>
            <a:r>
              <a:rPr lang="en-US" sz="4400" b="1" dirty="0">
                <a:latin typeface="+mn-lt"/>
              </a:rPr>
              <a:t>Table 5.3 </a:t>
            </a:r>
          </a:p>
          <a:p>
            <a:pPr algn="ctr"/>
            <a:endParaRPr lang="en-US" sz="2800" b="1" dirty="0">
              <a:latin typeface="+mn-lt"/>
            </a:endParaRPr>
          </a:p>
          <a:p>
            <a:pPr algn="ctr"/>
            <a:endParaRPr lang="en-US" sz="2800" b="1" dirty="0">
              <a:latin typeface="+mn-lt"/>
            </a:endParaRPr>
          </a:p>
          <a:p>
            <a:pPr algn="ctr"/>
            <a:r>
              <a:rPr lang="en-US" sz="2800" b="1" dirty="0">
                <a:latin typeface="+mn-lt"/>
              </a:rPr>
              <a:t>NIST Guidelines on Security and Privacy Issues </a:t>
            </a:r>
          </a:p>
          <a:p>
            <a:pPr algn="ctr"/>
            <a:r>
              <a:rPr lang="en-US" sz="2800" b="1" dirty="0">
                <a:latin typeface="+mn-lt"/>
              </a:rPr>
              <a:t>and Recommendations</a:t>
            </a:r>
          </a:p>
          <a:p>
            <a:pPr algn="ctr"/>
            <a:endParaRPr lang="en-US" sz="2800" b="1" dirty="0">
              <a:latin typeface="+mn-lt"/>
            </a:endParaRPr>
          </a:p>
          <a:p>
            <a:pPr algn="ctr"/>
            <a:r>
              <a:rPr lang="en-US" sz="1600" b="1" dirty="0">
                <a:latin typeface="+mn-lt"/>
              </a:rPr>
              <a:t>(page 1 of 2) </a:t>
            </a: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b="1" dirty="0">
                <a:latin typeface="+mn-lt"/>
              </a:rPr>
              <a:t>(Table can be found on </a:t>
            </a:r>
          </a:p>
          <a:p>
            <a:pPr algn="ctr"/>
            <a:r>
              <a:rPr lang="en-US" sz="1400" b="1" dirty="0">
                <a:latin typeface="+mn-lt"/>
              </a:rPr>
              <a:t>Pages 154 – 155 in textbook)</a:t>
            </a:r>
          </a:p>
          <a:p>
            <a:endParaRPr lang="en-US" b="1" dirty="0"/>
          </a:p>
        </p:txBody>
      </p:sp>
    </p:spTree>
    <p:extLst>
      <p:ext uri="{BB962C8B-B14F-4D97-AF65-F5344CB8AC3E}">
        <p14:creationId xmlns:p14="http://schemas.microsoft.com/office/powerpoint/2010/main" val="2597586804"/>
      </p:ext>
    </p:extLst>
  </p:cSld>
  <p:clrMapOvr>
    <a:masterClrMapping/>
  </p:clrMapOvr>
  <p:transition>
    <p:dissolv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982464"/>
            <a:ext cx="3124200" cy="4462760"/>
          </a:xfrm>
          <a:prstGeom prst="rect">
            <a:avLst/>
          </a:prstGeom>
          <a:noFill/>
        </p:spPr>
        <p:txBody>
          <a:bodyPr wrap="square" rtlCol="0">
            <a:spAutoFit/>
          </a:bodyPr>
          <a:lstStyle/>
          <a:p>
            <a:pPr algn="ctr"/>
            <a:r>
              <a:rPr lang="en-US" sz="4400" b="1" dirty="0">
                <a:latin typeface="+mn-lt"/>
              </a:rPr>
              <a:t>Table 5.3 </a:t>
            </a:r>
          </a:p>
          <a:p>
            <a:pPr algn="ctr"/>
            <a:endParaRPr lang="en-US" sz="2800" b="1" dirty="0">
              <a:latin typeface="+mn-lt"/>
            </a:endParaRPr>
          </a:p>
          <a:p>
            <a:pPr algn="ctr"/>
            <a:endParaRPr lang="en-US" sz="2800" b="1" dirty="0">
              <a:latin typeface="+mn-lt"/>
            </a:endParaRPr>
          </a:p>
          <a:p>
            <a:pPr algn="ctr"/>
            <a:r>
              <a:rPr lang="en-US" sz="2800" b="1" dirty="0">
                <a:latin typeface="+mn-lt"/>
              </a:rPr>
              <a:t>NIST Guidelines on Security and Privacy Issues </a:t>
            </a:r>
          </a:p>
          <a:p>
            <a:pPr algn="ctr"/>
            <a:r>
              <a:rPr lang="en-US" sz="2800" b="1" dirty="0">
                <a:latin typeface="+mn-lt"/>
              </a:rPr>
              <a:t>and Recommendations</a:t>
            </a:r>
          </a:p>
          <a:p>
            <a:pPr algn="ctr"/>
            <a:endParaRPr lang="en-US" sz="2800" b="1" dirty="0">
              <a:latin typeface="+mn-lt"/>
            </a:endParaRPr>
          </a:p>
          <a:p>
            <a:pPr algn="ctr"/>
            <a:r>
              <a:rPr lang="en-US" sz="1600" b="1" dirty="0">
                <a:latin typeface="+mn-lt"/>
              </a:rPr>
              <a:t>(page 2 of 2) </a:t>
            </a: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b="1" dirty="0">
                <a:latin typeface="+mn-lt"/>
              </a:rPr>
              <a:t>(Table can be found on </a:t>
            </a:r>
          </a:p>
          <a:p>
            <a:pPr algn="ctr"/>
            <a:r>
              <a:rPr lang="en-US" sz="1400" b="1" dirty="0">
                <a:latin typeface="+mn-lt"/>
              </a:rPr>
              <a:t>Pages 154 – 155 in textbook)</a:t>
            </a:r>
          </a:p>
          <a:p>
            <a:endParaRPr lang="en-US" b="1" dirty="0"/>
          </a:p>
        </p:txBody>
      </p:sp>
      <p:graphicFrame>
        <p:nvGraphicFramePr>
          <p:cNvPr id="136196" name="Object 4"/>
          <p:cNvGraphicFramePr>
            <a:graphicFrameLocks noChangeAspect="1"/>
          </p:cNvGraphicFramePr>
          <p:nvPr>
            <p:extLst>
              <p:ext uri="{D42A27DB-BD31-4B8C-83A1-F6EECF244321}">
                <p14:modId xmlns:p14="http://schemas.microsoft.com/office/powerpoint/2010/main" val="2061658880"/>
              </p:ext>
            </p:extLst>
          </p:nvPr>
        </p:nvGraphicFramePr>
        <p:xfrm>
          <a:off x="-82550" y="-1841500"/>
          <a:ext cx="6337300" cy="10618788"/>
        </p:xfrm>
        <a:graphic>
          <a:graphicData uri="http://schemas.openxmlformats.org/presentationml/2006/ole">
            <mc:AlternateContent xmlns:mc="http://schemas.openxmlformats.org/markup-compatibility/2006">
              <mc:Choice xmlns:v="urn:schemas-microsoft-com:vml" Requires="v">
                <p:oleObj spid="_x0000_s2098" name="Document" r:id="rId4" imgW="6117759" imgH="8307837" progId="Word.Document.8">
                  <p:link updateAutomatic="1"/>
                </p:oleObj>
              </mc:Choice>
              <mc:Fallback>
                <p:oleObj name="Document" r:id="rId4" imgW="6117759" imgH="8307837" progId="Word.Document.8">
                  <p:link updateAutomatic="1"/>
                  <p:pic>
                    <p:nvPicPr>
                      <p:cNvPr id="136196" name="Object 4"/>
                      <p:cNvPicPr>
                        <a:picLocks noChangeAspect="1" noChangeArrowheads="1"/>
                      </p:cNvPicPr>
                      <p:nvPr/>
                    </p:nvPicPr>
                    <p:blipFill>
                      <a:blip r:embed="rId5"/>
                      <a:srcRect/>
                      <a:stretch>
                        <a:fillRect/>
                      </a:stretch>
                    </p:blipFill>
                    <p:spPr bwMode="auto">
                      <a:xfrm>
                        <a:off x="-82550" y="-1841500"/>
                        <a:ext cx="6337300" cy="1061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6986758"/>
      </p:ext>
    </p:extLst>
  </p:cSld>
  <p:clrMapOvr>
    <a:masterClrMapping/>
  </p:clrMapOvr>
  <p:transition spd="med">
    <p:wedg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in the Cloud</a:t>
            </a:r>
          </a:p>
        </p:txBody>
      </p:sp>
      <p:sp>
        <p:nvSpPr>
          <p:cNvPr id="3" name="Content Placeholder 2"/>
          <p:cNvSpPr>
            <a:spLocks noGrp="1"/>
          </p:cNvSpPr>
          <p:nvPr>
            <p:ph idx="1"/>
          </p:nvPr>
        </p:nvSpPr>
        <p:spPr>
          <a:xfrm>
            <a:off x="762000" y="1524000"/>
            <a:ext cx="7583488" cy="4724400"/>
          </a:xfrm>
        </p:spPr>
        <p:txBody>
          <a:bodyPr>
            <a:normAutofit/>
          </a:bodyPr>
          <a:lstStyle/>
          <a:p>
            <a:r>
              <a:rPr lang="en-US" dirty="0">
                <a:solidFill>
                  <a:schemeClr val="tx2">
                    <a:lumMod val="10000"/>
                  </a:schemeClr>
                </a:solidFill>
              </a:rPr>
              <a:t>The threat of data compromise increases in the cloud</a:t>
            </a:r>
          </a:p>
          <a:p>
            <a:r>
              <a:rPr lang="en-US" dirty="0">
                <a:solidFill>
                  <a:schemeClr val="tx2">
                    <a:lumMod val="10000"/>
                  </a:schemeClr>
                </a:solidFill>
              </a:rPr>
              <a:t>Database environments used in cloud computing can vary significantly</a:t>
            </a:r>
          </a:p>
        </p:txBody>
      </p:sp>
      <p:graphicFrame>
        <p:nvGraphicFramePr>
          <p:cNvPr id="4" name="Diagram 3"/>
          <p:cNvGraphicFramePr/>
          <p:nvPr/>
        </p:nvGraphicFramePr>
        <p:xfrm>
          <a:off x="381000" y="2971800"/>
          <a:ext cx="8153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24770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in the Cloud</a:t>
            </a:r>
          </a:p>
        </p:txBody>
      </p:sp>
      <p:sp>
        <p:nvSpPr>
          <p:cNvPr id="3" name="Content Placeholder 2"/>
          <p:cNvSpPr>
            <a:spLocks noGrp="1"/>
          </p:cNvSpPr>
          <p:nvPr>
            <p:ph idx="1"/>
          </p:nvPr>
        </p:nvSpPr>
        <p:spPr>
          <a:xfrm>
            <a:off x="779463" y="1828800"/>
            <a:ext cx="7583488" cy="4800600"/>
          </a:xfrm>
        </p:spPr>
        <p:txBody>
          <a:bodyPr>
            <a:normAutofit fontScale="77500" lnSpcReduction="20000"/>
          </a:bodyPr>
          <a:lstStyle/>
          <a:p>
            <a:r>
              <a:rPr lang="en-US" dirty="0">
                <a:solidFill>
                  <a:schemeClr val="tx2">
                    <a:lumMod val="10000"/>
                  </a:schemeClr>
                </a:solidFill>
              </a:rPr>
              <a:t>Data must be secured while at rest, in transit, and in use,                 and access to the data must be controlled</a:t>
            </a:r>
          </a:p>
          <a:p>
            <a:r>
              <a:rPr lang="en-US" dirty="0">
                <a:solidFill>
                  <a:schemeClr val="tx2">
                    <a:lumMod val="10000"/>
                  </a:schemeClr>
                </a:solidFill>
              </a:rPr>
              <a:t>The client can employ encryption to protect data in transit, though this involves key management responsibilities for the CP</a:t>
            </a:r>
          </a:p>
          <a:p>
            <a:r>
              <a:rPr lang="en-US" dirty="0">
                <a:solidFill>
                  <a:schemeClr val="tx2">
                    <a:lumMod val="10000"/>
                  </a:schemeClr>
                </a:solidFill>
              </a:rPr>
              <a:t>For data at rest the ideal security measure is for the client to encrypt the database and only store encrypted data in the cloud, with the CP having no access to the encryption key</a:t>
            </a:r>
          </a:p>
          <a:p>
            <a:r>
              <a:rPr lang="en-US" dirty="0">
                <a:solidFill>
                  <a:schemeClr val="tx2">
                    <a:lumMod val="10000"/>
                  </a:schemeClr>
                </a:solidFill>
              </a:rPr>
              <a:t>A straightforward solution to the security problem in this context is to encrypt the entire database and not provide the encryption/decryption keys to the service provider</a:t>
            </a:r>
          </a:p>
          <a:p>
            <a:pPr lvl="1">
              <a:buClr>
                <a:schemeClr val="bg1"/>
              </a:buClr>
            </a:pPr>
            <a:r>
              <a:rPr lang="en-US" dirty="0">
                <a:solidFill>
                  <a:schemeClr val="tx2">
                    <a:lumMod val="10000"/>
                  </a:schemeClr>
                </a:solidFill>
              </a:rPr>
              <a:t>The user has little ability to access individual data items based on searches or indexing on key parameters</a:t>
            </a:r>
          </a:p>
          <a:p>
            <a:pPr lvl="1">
              <a:buClr>
                <a:schemeClr val="bg1"/>
              </a:buClr>
            </a:pPr>
            <a:r>
              <a:rPr lang="en-US" dirty="0">
                <a:solidFill>
                  <a:schemeClr val="tx2">
                    <a:lumMod val="10000"/>
                  </a:schemeClr>
                </a:solidFill>
              </a:rPr>
              <a:t>The user would have to download entire tables from the database, decrypt the tables, and work with the results</a:t>
            </a:r>
          </a:p>
          <a:p>
            <a:pPr lvl="1">
              <a:buClr>
                <a:schemeClr val="bg1"/>
              </a:buClr>
            </a:pPr>
            <a:r>
              <a:rPr lang="en-US" dirty="0">
                <a:solidFill>
                  <a:schemeClr val="tx2">
                    <a:lumMod val="10000"/>
                  </a:schemeClr>
                </a:solidFill>
              </a:rPr>
              <a:t>To provide more flexibility it must be possible to work with the database in its encrypted form</a:t>
            </a:r>
          </a:p>
        </p:txBody>
      </p:sp>
      <p:pic>
        <p:nvPicPr>
          <p:cNvPr id="4" name="Picture 3"/>
          <p:cNvPicPr>
            <a:picLocks noChangeAspect="1"/>
          </p:cNvPicPr>
          <p:nvPr/>
        </p:nvPicPr>
        <p:blipFill>
          <a:blip r:embed="rId3"/>
          <a:stretch>
            <a:fillRect/>
          </a:stretch>
        </p:blipFill>
        <p:spPr>
          <a:xfrm rot="1088155">
            <a:off x="7075999" y="784935"/>
            <a:ext cx="1828800" cy="1828800"/>
          </a:xfrm>
          <a:prstGeom prst="rect">
            <a:avLst/>
          </a:prstGeom>
        </p:spPr>
      </p:pic>
      <p:pic>
        <p:nvPicPr>
          <p:cNvPr id="6" name="Picture 5"/>
          <p:cNvPicPr>
            <a:picLocks noChangeAspect="1"/>
          </p:cNvPicPr>
          <p:nvPr/>
        </p:nvPicPr>
        <p:blipFill>
          <a:blip r:embed="rId4"/>
          <a:stretch>
            <a:fillRect/>
          </a:stretch>
        </p:blipFill>
        <p:spPr>
          <a:xfrm rot="20758098">
            <a:off x="8341114" y="1543264"/>
            <a:ext cx="357522" cy="609599"/>
          </a:xfrm>
          <a:prstGeom prst="rect">
            <a:avLst/>
          </a:prstGeom>
        </p:spPr>
      </p:pic>
    </p:spTree>
    <p:extLst>
      <p:ext uri="{BB962C8B-B14F-4D97-AF65-F5344CB8AC3E}">
        <p14:creationId xmlns:p14="http://schemas.microsoft.com/office/powerpoint/2010/main" val="317325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AU" dirty="0"/>
              <a:t>Active Attacks</a:t>
            </a:r>
          </a:p>
        </p:txBody>
      </p:sp>
      <p:sp>
        <p:nvSpPr>
          <p:cNvPr id="10" name="Content Placeholder 9"/>
          <p:cNvSpPr>
            <a:spLocks noGrp="1"/>
          </p:cNvSpPr>
          <p:nvPr>
            <p:ph sz="half" idx="1"/>
          </p:nvPr>
        </p:nvSpPr>
        <p:spPr>
          <a:xfrm>
            <a:off x="381000" y="1600200"/>
            <a:ext cx="3565525" cy="4778375"/>
          </a:xfrm>
        </p:spPr>
        <p:txBody>
          <a:bodyPr>
            <a:normAutofit/>
          </a:bodyPr>
          <a:lstStyle/>
          <a:p>
            <a:pPr eaLnBrk="1" hangingPunct="1">
              <a:defRPr/>
            </a:pPr>
            <a:r>
              <a:rPr lang="en-US" sz="1700" dirty="0">
                <a:solidFill>
                  <a:schemeClr val="tx2">
                    <a:lumMod val="10000"/>
                  </a:schemeClr>
                </a:solidFill>
              </a:rPr>
              <a:t>Involve some modification of the data stream or the creation of a false stream</a:t>
            </a:r>
          </a:p>
          <a:p>
            <a:pPr eaLnBrk="1" hangingPunct="1">
              <a:defRPr/>
            </a:pPr>
            <a:r>
              <a:rPr lang="en-US" sz="1700" dirty="0">
                <a:solidFill>
                  <a:schemeClr val="tx2">
                    <a:lumMod val="10000"/>
                  </a:schemeClr>
                </a:solidFill>
              </a:rPr>
              <a:t>Difficult to prevent because of the wide variety of potential physical, software, and network vulnerabilities</a:t>
            </a:r>
          </a:p>
          <a:p>
            <a:pPr eaLnBrk="1" hangingPunct="1">
              <a:defRPr/>
            </a:pPr>
            <a:r>
              <a:rPr lang="en-US" sz="1700" dirty="0">
                <a:solidFill>
                  <a:schemeClr val="tx2">
                    <a:lumMod val="10000"/>
                  </a:schemeClr>
                </a:solidFill>
              </a:rPr>
              <a:t>Goal is to detect attacks and to recover from any disruption or delays caused by them</a:t>
            </a:r>
          </a:p>
        </p:txBody>
      </p:sp>
      <p:graphicFrame>
        <p:nvGraphicFramePr>
          <p:cNvPr id="13" name="Content Placeholder 12"/>
          <p:cNvGraphicFramePr>
            <a:graphicFrameLocks noGrp="1"/>
          </p:cNvGraphicFramePr>
          <p:nvPr>
            <p:ph sz="half" idx="2"/>
          </p:nvPr>
        </p:nvGraphicFramePr>
        <p:xfrm>
          <a:off x="4267200" y="1676401"/>
          <a:ext cx="4419599"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133" name="Picture 12"/>
          <p:cNvPicPr>
            <a:picLocks noChangeAspect="1"/>
          </p:cNvPicPr>
          <p:nvPr/>
        </p:nvPicPr>
        <p:blipFill>
          <a:blip r:embed="rId8"/>
          <a:srcRect/>
          <a:stretch>
            <a:fillRect/>
          </a:stretch>
        </p:blipFill>
        <p:spPr bwMode="auto">
          <a:xfrm>
            <a:off x="1219200" y="5029200"/>
            <a:ext cx="1371600" cy="1579080"/>
          </a:xfrm>
          <a:prstGeom prst="rect">
            <a:avLst/>
          </a:prstGeom>
          <a:noFill/>
          <a:ln w="9525">
            <a:noFill/>
            <a:miter lim="800000"/>
            <a:headEnd/>
            <a:tailEnd/>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24545" r="2353" b="20000"/>
              <a:stretch>
                <a:fillRect/>
              </a:stretch>
            </p:blipFill>
          </mc:Choice>
          <mc:Fallback>
            <p:blipFill>
              <a:blip r:embed="rId4"/>
              <a:srcRect l="2353" t="24545" r="2353" b="20000"/>
              <a:stretch>
                <a:fillRect/>
              </a:stretch>
            </p:blipFill>
          </mc:Fallback>
        </mc:AlternateContent>
        <p:spPr>
          <a:xfrm>
            <a:off x="0" y="188640"/>
            <a:ext cx="8198692" cy="6338399"/>
          </a:xfrm>
          <a:prstGeom prst="rect">
            <a:avLst/>
          </a:prstGeom>
          <a:solidFill>
            <a:schemeClr val="tx1"/>
          </a:solidFill>
        </p:spPr>
      </p:pic>
    </p:spTree>
    <p:extLst>
      <p:ext uri="{BB962C8B-B14F-4D97-AF65-F5344CB8AC3E}">
        <p14:creationId xmlns:p14="http://schemas.microsoft.com/office/powerpoint/2010/main" val="3712305143"/>
      </p:ext>
    </p:extLst>
  </p:cSld>
  <p:clrMapOvr>
    <a:masterClrMapping/>
  </p:clrMapOvr>
  <p:transition>
    <p:dissolv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Cloud Security as a Service (SecaaS)</a:t>
            </a:r>
          </a:p>
        </p:txBody>
      </p:sp>
      <p:sp>
        <p:nvSpPr>
          <p:cNvPr id="3" name="Content Placeholder 2"/>
          <p:cNvSpPr>
            <a:spLocks noGrp="1"/>
          </p:cNvSpPr>
          <p:nvPr>
            <p:ph idx="1"/>
          </p:nvPr>
        </p:nvSpPr>
        <p:spPr>
          <a:xfrm>
            <a:off x="779463" y="1828800"/>
            <a:ext cx="7583488" cy="4724400"/>
          </a:xfrm>
        </p:spPr>
        <p:txBody>
          <a:bodyPr>
            <a:normAutofit fontScale="77500" lnSpcReduction="20000"/>
          </a:bodyPr>
          <a:lstStyle/>
          <a:p>
            <a:r>
              <a:rPr lang="en-US" dirty="0">
                <a:solidFill>
                  <a:schemeClr val="tx2">
                    <a:lumMod val="10000"/>
                  </a:schemeClr>
                </a:solidFill>
              </a:rPr>
              <a:t>The Cloud Security Alliance defines SecaaS as the provision of security applications and services via the cloud either to cloud-based infrastructure and software or from the cloud to the customers’ on-premise systems</a:t>
            </a:r>
          </a:p>
          <a:p>
            <a:r>
              <a:rPr lang="en-US" dirty="0">
                <a:solidFill>
                  <a:schemeClr val="tx2">
                    <a:lumMod val="10000"/>
                  </a:schemeClr>
                </a:solidFill>
              </a:rPr>
              <a:t>The Cloud Security Alliance has identified the following SecaaS categories of service:</a:t>
            </a:r>
          </a:p>
          <a:p>
            <a:pPr lvl="1">
              <a:buClr>
                <a:schemeClr val="bg1"/>
              </a:buClr>
            </a:pPr>
            <a:r>
              <a:rPr lang="en-US" dirty="0">
                <a:solidFill>
                  <a:schemeClr val="tx2">
                    <a:lumMod val="10000"/>
                  </a:schemeClr>
                </a:solidFill>
              </a:rPr>
              <a:t>Identity and access management </a:t>
            </a:r>
          </a:p>
          <a:p>
            <a:pPr lvl="1">
              <a:buClr>
                <a:schemeClr val="bg1"/>
              </a:buClr>
            </a:pPr>
            <a:r>
              <a:rPr lang="en-US" dirty="0">
                <a:solidFill>
                  <a:schemeClr val="tx2">
                    <a:lumMod val="10000"/>
                  </a:schemeClr>
                </a:solidFill>
              </a:rPr>
              <a:t>Data loss prevention</a:t>
            </a:r>
          </a:p>
          <a:p>
            <a:pPr lvl="1">
              <a:buClr>
                <a:schemeClr val="bg1"/>
              </a:buClr>
            </a:pPr>
            <a:r>
              <a:rPr lang="en-US" dirty="0">
                <a:solidFill>
                  <a:schemeClr val="tx2">
                    <a:lumMod val="10000"/>
                  </a:schemeClr>
                </a:solidFill>
              </a:rPr>
              <a:t>Web security</a:t>
            </a:r>
          </a:p>
          <a:p>
            <a:pPr lvl="1">
              <a:buClr>
                <a:schemeClr val="bg1"/>
              </a:buClr>
            </a:pPr>
            <a:r>
              <a:rPr lang="en-US" dirty="0">
                <a:solidFill>
                  <a:schemeClr val="tx2">
                    <a:lumMod val="10000"/>
                  </a:schemeClr>
                </a:solidFill>
              </a:rPr>
              <a:t>E-mail security</a:t>
            </a:r>
          </a:p>
          <a:p>
            <a:pPr lvl="1">
              <a:buClr>
                <a:schemeClr val="bg1"/>
              </a:buClr>
            </a:pPr>
            <a:r>
              <a:rPr lang="en-US" dirty="0">
                <a:solidFill>
                  <a:schemeClr val="tx2">
                    <a:lumMod val="10000"/>
                  </a:schemeClr>
                </a:solidFill>
              </a:rPr>
              <a:t>Security assessments</a:t>
            </a:r>
          </a:p>
          <a:p>
            <a:pPr lvl="1">
              <a:buClr>
                <a:schemeClr val="bg1"/>
              </a:buClr>
            </a:pPr>
            <a:r>
              <a:rPr lang="en-US" dirty="0">
                <a:solidFill>
                  <a:schemeClr val="tx2">
                    <a:lumMod val="10000"/>
                  </a:schemeClr>
                </a:solidFill>
              </a:rPr>
              <a:t>Intrusion management</a:t>
            </a:r>
          </a:p>
          <a:p>
            <a:pPr lvl="1">
              <a:buClr>
                <a:schemeClr val="bg1"/>
              </a:buClr>
            </a:pPr>
            <a:r>
              <a:rPr lang="en-US" dirty="0">
                <a:solidFill>
                  <a:schemeClr val="tx2">
                    <a:lumMod val="10000"/>
                  </a:schemeClr>
                </a:solidFill>
              </a:rPr>
              <a:t>Security information and event management</a:t>
            </a:r>
          </a:p>
          <a:p>
            <a:pPr lvl="1">
              <a:buClr>
                <a:schemeClr val="bg1"/>
              </a:buClr>
            </a:pPr>
            <a:r>
              <a:rPr lang="en-US" dirty="0">
                <a:solidFill>
                  <a:schemeClr val="tx2">
                    <a:lumMod val="10000"/>
                  </a:schemeClr>
                </a:solidFill>
              </a:rPr>
              <a:t>Encryption</a:t>
            </a:r>
          </a:p>
          <a:p>
            <a:pPr lvl="1">
              <a:buClr>
                <a:schemeClr val="bg1"/>
              </a:buClr>
            </a:pPr>
            <a:r>
              <a:rPr lang="en-US" dirty="0">
                <a:solidFill>
                  <a:schemeClr val="tx2">
                    <a:lumMod val="10000"/>
                  </a:schemeClr>
                </a:solidFill>
              </a:rPr>
              <a:t>Business continuity and disaster recovery</a:t>
            </a:r>
          </a:p>
          <a:p>
            <a:pPr lvl="1">
              <a:buClr>
                <a:schemeClr val="bg1"/>
              </a:buClr>
            </a:pPr>
            <a:r>
              <a:rPr lang="en-US" dirty="0">
                <a:solidFill>
                  <a:schemeClr val="tx2">
                    <a:lumMod val="10000"/>
                  </a:schemeClr>
                </a:solidFill>
              </a:rPr>
              <a:t>Network security</a:t>
            </a:r>
          </a:p>
        </p:txBody>
      </p:sp>
      <p:pic>
        <p:nvPicPr>
          <p:cNvPr id="4" name="Picture 3"/>
          <p:cNvPicPr>
            <a:picLocks noChangeAspect="1"/>
          </p:cNvPicPr>
          <p:nvPr/>
        </p:nvPicPr>
        <p:blipFill>
          <a:blip r:embed="rId3"/>
          <a:stretch>
            <a:fillRect/>
          </a:stretch>
        </p:blipFill>
        <p:spPr>
          <a:xfrm>
            <a:off x="5715000" y="3505200"/>
            <a:ext cx="3305082" cy="2882900"/>
          </a:xfrm>
          <a:prstGeom prst="rect">
            <a:avLst/>
          </a:prstGeom>
        </p:spPr>
      </p:pic>
    </p:spTree>
    <p:extLst>
      <p:ext uri="{BB962C8B-B14F-4D97-AF65-F5344CB8AC3E}">
        <p14:creationId xmlns:p14="http://schemas.microsoft.com/office/powerpoint/2010/main" val="31455190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353" t="13636" r="1176" b="7273"/>
              <a:stretch>
                <a:fillRect/>
              </a:stretch>
            </p:blipFill>
          </mc:Choice>
          <mc:Fallback>
            <p:blipFill>
              <a:blip r:embed="rId4"/>
              <a:srcRect l="2353" t="13636" r="1176" b="7273"/>
              <a:stretch>
                <a:fillRect/>
              </a:stretch>
            </p:blipFill>
          </mc:Fallback>
        </mc:AlternateContent>
        <p:spPr>
          <a:xfrm>
            <a:off x="1676400" y="228600"/>
            <a:ext cx="6019800" cy="6386826"/>
          </a:xfrm>
          <a:prstGeom prst="rect">
            <a:avLst/>
          </a:prstGeom>
          <a:solidFill>
            <a:schemeClr val="tx1"/>
          </a:solidFill>
        </p:spPr>
      </p:pic>
    </p:spTree>
    <p:extLst>
      <p:ext uri="{BB962C8B-B14F-4D97-AF65-F5344CB8AC3E}">
        <p14:creationId xmlns:p14="http://schemas.microsoft.com/office/powerpoint/2010/main" val="2168921265"/>
      </p:ext>
    </p:extLst>
  </p:cSld>
  <p:clrMapOvr>
    <a:masterClrMapping/>
  </p:clrMapOvr>
  <p:transition>
    <p:dissolv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p:txBody>
          <a:bodyPr/>
          <a:lstStyle/>
          <a:p>
            <a:r>
              <a:rPr lang="en-US" dirty="0">
                <a:solidFill>
                  <a:schemeClr val="tx2">
                    <a:lumMod val="10000"/>
                  </a:schemeClr>
                </a:solidFill>
              </a:rPr>
              <a:t>Network access control</a:t>
            </a:r>
          </a:p>
          <a:p>
            <a:pPr lvl="1">
              <a:buClr>
                <a:schemeClr val="bg1"/>
              </a:buClr>
            </a:pPr>
            <a:r>
              <a:rPr lang="en-US" dirty="0">
                <a:solidFill>
                  <a:schemeClr val="tx2">
                    <a:lumMod val="10000"/>
                  </a:schemeClr>
                </a:solidFill>
              </a:rPr>
              <a:t>Elements of a network access control system</a:t>
            </a:r>
          </a:p>
          <a:p>
            <a:pPr lvl="1">
              <a:buClr>
                <a:schemeClr val="bg1"/>
              </a:buClr>
            </a:pPr>
            <a:r>
              <a:rPr lang="en-US" dirty="0">
                <a:solidFill>
                  <a:schemeClr val="tx2">
                    <a:lumMod val="10000"/>
                  </a:schemeClr>
                </a:solidFill>
              </a:rPr>
              <a:t>Network access enforcement methods</a:t>
            </a:r>
          </a:p>
          <a:p>
            <a:r>
              <a:rPr lang="en-US" dirty="0">
                <a:solidFill>
                  <a:schemeClr val="tx2">
                    <a:lumMod val="10000"/>
                  </a:schemeClr>
                </a:solidFill>
              </a:rPr>
              <a:t>Extensible authentication protocol</a:t>
            </a:r>
          </a:p>
          <a:p>
            <a:pPr lvl="1">
              <a:buClr>
                <a:schemeClr val="bg1"/>
              </a:buClr>
            </a:pPr>
            <a:r>
              <a:rPr lang="en-US" dirty="0">
                <a:solidFill>
                  <a:schemeClr val="tx2">
                    <a:lumMod val="10000"/>
                  </a:schemeClr>
                </a:solidFill>
              </a:rPr>
              <a:t>Authentication methods</a:t>
            </a:r>
          </a:p>
          <a:p>
            <a:pPr lvl="1">
              <a:buClr>
                <a:schemeClr val="bg1"/>
              </a:buClr>
            </a:pPr>
            <a:r>
              <a:rPr lang="en-US" dirty="0">
                <a:solidFill>
                  <a:schemeClr val="tx2">
                    <a:lumMod val="10000"/>
                  </a:schemeClr>
                </a:solidFill>
              </a:rPr>
              <a:t>EAP exchanges</a:t>
            </a:r>
          </a:p>
          <a:p>
            <a:pPr marL="282575" lvl="1" indent="-282575">
              <a:spcBef>
                <a:spcPts val="2000"/>
              </a:spcBef>
              <a:buClrTx/>
            </a:pPr>
            <a:r>
              <a:rPr lang="en-US" sz="2000" dirty="0">
                <a:solidFill>
                  <a:schemeClr val="tx2">
                    <a:lumMod val="10000"/>
                  </a:schemeClr>
                </a:solidFill>
              </a:rPr>
              <a:t>Cloud security as a service</a:t>
            </a:r>
          </a:p>
          <a:p>
            <a:pPr lvl="1"/>
            <a:endParaRPr lang="en-AU" dirty="0"/>
          </a:p>
        </p:txBody>
      </p:sp>
      <p:sp>
        <p:nvSpPr>
          <p:cNvPr id="76804" name="Content Placeholder 11"/>
          <p:cNvSpPr>
            <a:spLocks noGrp="1"/>
          </p:cNvSpPr>
          <p:nvPr>
            <p:ph sz="half" idx="2"/>
          </p:nvPr>
        </p:nvSpPr>
        <p:spPr/>
        <p:txBody>
          <a:bodyPr/>
          <a:lstStyle/>
          <a:p>
            <a:r>
              <a:rPr lang="en-US" dirty="0">
                <a:solidFill>
                  <a:schemeClr val="tx2">
                    <a:lumMod val="10000"/>
                  </a:schemeClr>
                </a:solidFill>
              </a:rPr>
              <a:t>IEEE 802.1X port-based network access control</a:t>
            </a:r>
          </a:p>
          <a:p>
            <a:r>
              <a:rPr lang="en-US" dirty="0">
                <a:solidFill>
                  <a:schemeClr val="tx2">
                    <a:lumMod val="10000"/>
                  </a:schemeClr>
                </a:solidFill>
              </a:rPr>
              <a:t>Cloud computing</a:t>
            </a:r>
          </a:p>
          <a:p>
            <a:pPr lvl="1">
              <a:buClr>
                <a:schemeClr val="bg1"/>
              </a:buClr>
            </a:pPr>
            <a:r>
              <a:rPr lang="en-US" dirty="0">
                <a:solidFill>
                  <a:schemeClr val="tx2">
                    <a:lumMod val="10000"/>
                  </a:schemeClr>
                </a:solidFill>
              </a:rPr>
              <a:t>Elements</a:t>
            </a:r>
          </a:p>
          <a:p>
            <a:pPr lvl="1">
              <a:buClr>
                <a:schemeClr val="bg1"/>
              </a:buClr>
            </a:pPr>
            <a:r>
              <a:rPr lang="en-US" dirty="0">
                <a:solidFill>
                  <a:schemeClr val="tx2">
                    <a:lumMod val="10000"/>
                  </a:schemeClr>
                </a:solidFill>
              </a:rPr>
              <a:t>Reference architecture</a:t>
            </a:r>
          </a:p>
          <a:p>
            <a:r>
              <a:rPr lang="en-US" dirty="0">
                <a:solidFill>
                  <a:schemeClr val="tx2">
                    <a:lumMod val="10000"/>
                  </a:schemeClr>
                </a:solidFill>
              </a:rPr>
              <a:t>Cloud security risks and countermeasures</a:t>
            </a:r>
          </a:p>
          <a:p>
            <a:r>
              <a:rPr lang="en-US" dirty="0">
                <a:solidFill>
                  <a:schemeClr val="tx2">
                    <a:lumMod val="10000"/>
                  </a:schemeClr>
                </a:solidFill>
              </a:rPr>
              <a:t>Data protection in the cloud</a:t>
            </a:r>
          </a:p>
        </p:txBody>
      </p:sp>
    </p:spTree>
    <p:extLst>
      <p:ext uri="{BB962C8B-B14F-4D97-AF65-F5344CB8AC3E}">
        <p14:creationId xmlns:p14="http://schemas.microsoft.com/office/powerpoint/2010/main" val="4541696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28006157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6</a:t>
            </a:r>
          </a:p>
        </p:txBody>
      </p:sp>
      <p:sp>
        <p:nvSpPr>
          <p:cNvPr id="19459" name="Subtitle 13"/>
          <p:cNvSpPr>
            <a:spLocks noGrp="1"/>
          </p:cNvSpPr>
          <p:nvPr>
            <p:ph type="subTitle" idx="1"/>
          </p:nvPr>
        </p:nvSpPr>
        <p:spPr/>
        <p:txBody>
          <a:bodyPr>
            <a:normAutofit/>
          </a:bodyPr>
          <a:lstStyle/>
          <a:p>
            <a:r>
              <a:rPr lang="en-US" sz="3600" dirty="0">
                <a:solidFill>
                  <a:schemeClr val="tx2">
                    <a:lumMod val="10000"/>
                  </a:schemeClr>
                </a:solidFill>
                <a:ea typeface="ＭＳ Ｐゴシック" pitchFamily="-84" charset="-128"/>
                <a:cs typeface="ＭＳ Ｐゴシック" pitchFamily="-84" charset="-128"/>
              </a:rPr>
              <a:t>Transport-Level Security</a:t>
            </a:r>
            <a:endParaRPr lang="en-AU" sz="3600" dirty="0">
              <a:solidFill>
                <a:schemeClr val="tx2">
                  <a:lumMod val="10000"/>
                </a:schemeClr>
              </a:solidFill>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507148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533400" y="1828800"/>
            <a:ext cx="8077199" cy="4724400"/>
          </a:xfrm>
        </p:spPr>
        <p:txBody>
          <a:bodyPr>
            <a:normAutofit/>
          </a:bodyPr>
          <a:lstStyle/>
          <a:p>
            <a:pPr>
              <a:buNone/>
            </a:pPr>
            <a:r>
              <a:rPr lang="en-US" sz="3200" i="1" dirty="0">
                <a:solidFill>
                  <a:schemeClr val="tx2">
                    <a:lumMod val="10000"/>
                  </a:schemeClr>
                </a:solidFill>
                <a:ea typeface="ＭＳ Ｐゴシック" pitchFamily="-107" charset="-128"/>
                <a:cs typeface="ＭＳ Ｐゴシック" pitchFamily="-107" charset="-128"/>
              </a:rPr>
              <a:t>    </a:t>
            </a:r>
          </a:p>
          <a:p>
            <a:pPr>
              <a:buNone/>
            </a:pPr>
            <a:r>
              <a:rPr lang="en-US" sz="3200" i="1" dirty="0">
                <a:solidFill>
                  <a:schemeClr val="tx2">
                    <a:lumMod val="10000"/>
                  </a:schemeClr>
                </a:solidFill>
                <a:ea typeface="ＭＳ Ｐゴシック" pitchFamily="-107" charset="-128"/>
                <a:cs typeface="ＭＳ Ｐゴシック" pitchFamily="-107" charset="-128"/>
              </a:rPr>
              <a:t>	 We cannot enter into alliance with neighboring princes until we are acquainted with their designs.</a:t>
            </a:r>
          </a:p>
          <a:p>
            <a:pPr algn="r">
              <a:buNone/>
            </a:pPr>
            <a:endParaRPr lang="en-US" sz="2595" b="1" i="1" dirty="0">
              <a:solidFill>
                <a:schemeClr val="tx2">
                  <a:lumMod val="10000"/>
                </a:schemeClr>
              </a:solidFill>
              <a:ea typeface="ＭＳ Ｐゴシック" pitchFamily="-107" charset="-128"/>
              <a:cs typeface="ＭＳ Ｐゴシック" pitchFamily="-107" charset="-128"/>
            </a:endParaRPr>
          </a:p>
          <a:p>
            <a:pPr algn="r">
              <a:buNone/>
            </a:pPr>
            <a:r>
              <a:rPr lang="en-US" sz="3459" b="1" i="1" dirty="0">
                <a:solidFill>
                  <a:schemeClr val="tx2">
                    <a:lumMod val="10000"/>
                  </a:schemeClr>
                </a:solidFill>
                <a:ea typeface="ＭＳ Ｐゴシック" pitchFamily="-107" charset="-128"/>
                <a:cs typeface="ＭＳ Ｐゴシック" pitchFamily="-107" charset="-128"/>
              </a:rPr>
              <a:t>—The Art of War, </a:t>
            </a:r>
            <a:r>
              <a:rPr lang="en-US" sz="3459" b="1" dirty="0">
                <a:solidFill>
                  <a:schemeClr val="tx2">
                    <a:lumMod val="10000"/>
                  </a:schemeClr>
                </a:solidFill>
                <a:ea typeface="ＭＳ Ｐゴシック" pitchFamily="-107" charset="-128"/>
                <a:cs typeface="ＭＳ Ｐゴシック" pitchFamily="-107" charset="-128"/>
              </a:rPr>
              <a:t>Sun Tzu</a:t>
            </a:r>
          </a:p>
        </p:txBody>
      </p:sp>
    </p:spTree>
    <p:extLst>
      <p:ext uri="{BB962C8B-B14F-4D97-AF65-F5344CB8AC3E}">
        <p14:creationId xmlns:p14="http://schemas.microsoft.com/office/powerpoint/2010/main" val="36962170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Web Security Considerations</a:t>
            </a:r>
            <a:endParaRPr lang="en-AU" dirty="0"/>
          </a:p>
        </p:txBody>
      </p:sp>
      <p:sp>
        <p:nvSpPr>
          <p:cNvPr id="46083" name="Rectangle 3"/>
          <p:cNvSpPr>
            <a:spLocks noGrp="1" noChangeArrowheads="1"/>
          </p:cNvSpPr>
          <p:nvPr>
            <p:ph sz="half" idx="1"/>
          </p:nvPr>
        </p:nvSpPr>
        <p:spPr/>
        <p:txBody>
          <a:bodyPr>
            <a:noAutofit/>
          </a:bodyPr>
          <a:lstStyle/>
          <a:p>
            <a:r>
              <a:rPr lang="en-US" sz="1600" dirty="0">
                <a:solidFill>
                  <a:schemeClr val="tx2">
                    <a:lumMod val="10000"/>
                  </a:schemeClr>
                </a:solidFill>
              </a:rPr>
              <a:t>The World Wide Web is fundamentally a client/server application running over the Internet and TCP/IP intranets</a:t>
            </a:r>
          </a:p>
          <a:p>
            <a:pPr>
              <a:spcBef>
                <a:spcPts val="600"/>
              </a:spcBef>
            </a:pPr>
            <a:r>
              <a:rPr lang="en-US" sz="1600" dirty="0">
                <a:solidFill>
                  <a:schemeClr val="tx2">
                    <a:lumMod val="10000"/>
                  </a:schemeClr>
                </a:solidFill>
              </a:rPr>
              <a:t>The following characteristics of Web usage suggest the need for tailored security tools:</a:t>
            </a:r>
          </a:p>
          <a:p>
            <a:pPr lvl="1">
              <a:buClr>
                <a:schemeClr val="bg1"/>
              </a:buClr>
            </a:pPr>
            <a:r>
              <a:rPr lang="en-US" sz="1600" dirty="0">
                <a:solidFill>
                  <a:schemeClr val="tx2">
                    <a:lumMod val="10000"/>
                  </a:schemeClr>
                </a:solidFill>
              </a:rPr>
              <a:t>Web servers are relatively easy to configure and manage</a:t>
            </a:r>
          </a:p>
          <a:p>
            <a:pPr lvl="1">
              <a:buClr>
                <a:schemeClr val="bg1"/>
              </a:buClr>
            </a:pPr>
            <a:r>
              <a:rPr lang="en-US" sz="1600" dirty="0">
                <a:solidFill>
                  <a:schemeClr val="tx2">
                    <a:lumMod val="10000"/>
                  </a:schemeClr>
                </a:solidFill>
              </a:rPr>
              <a:t>Web content is increasingly easy to develop</a:t>
            </a:r>
          </a:p>
          <a:p>
            <a:pPr lvl="1">
              <a:buClr>
                <a:schemeClr val="bg1"/>
              </a:buClr>
            </a:pPr>
            <a:r>
              <a:rPr lang="en-US" sz="1600" dirty="0">
                <a:solidFill>
                  <a:schemeClr val="tx2">
                    <a:lumMod val="10000"/>
                  </a:schemeClr>
                </a:solidFill>
              </a:rPr>
              <a:t>The underlying software is extraordinarily complex</a:t>
            </a:r>
          </a:p>
          <a:p>
            <a:pPr lvl="1">
              <a:buClr>
                <a:schemeClr val="bg1"/>
              </a:buClr>
            </a:pPr>
            <a:r>
              <a:rPr lang="en-US" sz="1600" dirty="0">
                <a:solidFill>
                  <a:schemeClr val="tx2">
                    <a:lumMod val="10000"/>
                  </a:schemeClr>
                </a:solidFill>
              </a:rPr>
              <a:t>May hide many potential security flaws</a:t>
            </a:r>
          </a:p>
        </p:txBody>
      </p:sp>
      <p:sp>
        <p:nvSpPr>
          <p:cNvPr id="5" name="Content Placeholder 4"/>
          <p:cNvSpPr>
            <a:spLocks noGrp="1"/>
          </p:cNvSpPr>
          <p:nvPr>
            <p:ph sz="half" idx="2"/>
          </p:nvPr>
        </p:nvSpPr>
        <p:spPr/>
        <p:txBody>
          <a:bodyPr>
            <a:normAutofit/>
          </a:bodyPr>
          <a:lstStyle/>
          <a:p>
            <a:pPr marL="282575" lvl="1" indent="-282575">
              <a:buClrTx/>
            </a:pPr>
            <a:r>
              <a:rPr lang="en-US" sz="1600" dirty="0">
                <a:solidFill>
                  <a:schemeClr val="tx2">
                    <a:lumMod val="10000"/>
                  </a:schemeClr>
                </a:solidFill>
              </a:rPr>
              <a:t>A Web server can be exploited as a launching pad into the corporation’s or agency’s entire computer complex</a:t>
            </a:r>
          </a:p>
          <a:p>
            <a:pPr marL="282575" lvl="1" indent="-282575">
              <a:buClrTx/>
            </a:pPr>
            <a:r>
              <a:rPr lang="en-US" sz="1600" dirty="0">
                <a:solidFill>
                  <a:schemeClr val="tx2">
                    <a:lumMod val="10000"/>
                  </a:schemeClr>
                </a:solidFill>
              </a:rPr>
              <a:t>Casual and untrained (in security matters) users are common clients for Web-based services</a:t>
            </a:r>
          </a:p>
          <a:p>
            <a:pPr lvl="1">
              <a:buClr>
                <a:schemeClr val="bg1"/>
              </a:buClr>
            </a:pPr>
            <a:r>
              <a:rPr lang="en-US" sz="1600" dirty="0">
                <a:solidFill>
                  <a:schemeClr val="tx2">
                    <a:lumMod val="10000"/>
                  </a:schemeClr>
                </a:solidFill>
              </a:rPr>
              <a:t>Such users are not necessarily aware of the security risks that exist and do not have the                            tools or knowledge to take effective countermeasures</a:t>
            </a:r>
            <a:endParaRPr lang="en-AU" sz="1600" dirty="0">
              <a:solidFill>
                <a:schemeClr val="tx2">
                  <a:lumMod val="10000"/>
                </a:schemeClr>
              </a:solidFill>
            </a:endParaRPr>
          </a:p>
          <a:p>
            <a:endParaRPr lang="en-US" dirty="0"/>
          </a:p>
        </p:txBody>
      </p:sp>
      <p:pic>
        <p:nvPicPr>
          <p:cNvPr id="4" name="Picture 3"/>
          <p:cNvPicPr>
            <a:picLocks noChangeAspect="1"/>
          </p:cNvPicPr>
          <p:nvPr/>
        </p:nvPicPr>
        <p:blipFill>
          <a:blip r:embed="rId3"/>
          <a:stretch>
            <a:fillRect/>
          </a:stretch>
        </p:blipFill>
        <p:spPr>
          <a:xfrm>
            <a:off x="5715000" y="5129875"/>
            <a:ext cx="1981200" cy="1728126"/>
          </a:xfrm>
          <a:prstGeom prst="rect">
            <a:avLst/>
          </a:prstGeom>
        </p:spPr>
      </p:pic>
    </p:spTree>
    <p:extLst>
      <p:ext uri="{BB962C8B-B14F-4D97-AF65-F5344CB8AC3E}">
        <p14:creationId xmlns:p14="http://schemas.microsoft.com/office/powerpoint/2010/main" val="9519779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extLst>
              <p:ext uri="{D42A27DB-BD31-4B8C-83A1-F6EECF244321}">
                <p14:modId xmlns:p14="http://schemas.microsoft.com/office/powerpoint/2010/main" val="1062384583"/>
              </p:ext>
            </p:extLst>
          </p:nvPr>
        </p:nvGraphicFramePr>
        <p:xfrm>
          <a:off x="385763" y="-504825"/>
          <a:ext cx="8296275" cy="7580313"/>
        </p:xfrm>
        <a:graphic>
          <a:graphicData uri="http://schemas.openxmlformats.org/presentationml/2006/ole">
            <mc:AlternateContent xmlns:mc="http://schemas.openxmlformats.org/markup-compatibility/2006">
              <mc:Choice xmlns:v="urn:schemas-microsoft-com:vml" Requires="v">
                <p:oleObj spid="_x0000_s3121" name="Document" r:id="rId4" imgW="6089336" imgH="5562164" progId="Word.Document.8">
                  <p:link updateAutomatic="1"/>
                </p:oleObj>
              </mc:Choice>
              <mc:Fallback>
                <p:oleObj name="Document" r:id="rId4" imgW="6089336" imgH="5562164" progId="Word.Document.8">
                  <p:link updateAutomatic="1"/>
                  <p:pic>
                    <p:nvPicPr>
                      <p:cNvPr id="36866" name="Object 2"/>
                      <p:cNvPicPr>
                        <a:picLocks noChangeAspect="1" noChangeArrowheads="1"/>
                      </p:cNvPicPr>
                      <p:nvPr/>
                    </p:nvPicPr>
                    <p:blipFill>
                      <a:blip r:embed="rId5"/>
                      <a:srcRect/>
                      <a:stretch>
                        <a:fillRect/>
                      </a:stretch>
                    </p:blipFill>
                    <p:spPr bwMode="auto">
                      <a:xfrm>
                        <a:off x="385763" y="-504825"/>
                        <a:ext cx="8296275" cy="758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5"/>
          <p:cNvSpPr/>
          <p:nvPr/>
        </p:nvSpPr>
        <p:spPr>
          <a:xfrm>
            <a:off x="228600" y="6488668"/>
            <a:ext cx="8610600" cy="338554"/>
          </a:xfrm>
          <a:prstGeom prst="rect">
            <a:avLst/>
          </a:prstGeom>
        </p:spPr>
        <p:txBody>
          <a:bodyPr wrap="square">
            <a:spAutoFit/>
          </a:bodyPr>
          <a:lstStyle/>
          <a:p>
            <a:pPr algn="ctr"/>
            <a:r>
              <a:rPr lang="en-US" sz="1600" b="1" dirty="0">
                <a:latin typeface="Arial"/>
                <a:cs typeface="Arial"/>
              </a:rPr>
              <a:t>Table 6.1   A Comparison of Threats on the Web </a:t>
            </a:r>
          </a:p>
        </p:txBody>
      </p:sp>
    </p:spTree>
    <p:extLst>
      <p:ext uri="{BB962C8B-B14F-4D97-AF65-F5344CB8AC3E}">
        <p14:creationId xmlns:p14="http://schemas.microsoft.com/office/powerpoint/2010/main" val="3098473712"/>
      </p:ext>
    </p:extLst>
  </p:cSld>
  <p:clrMapOvr>
    <a:masterClrMapping/>
  </p:clrMapOvr>
  <p:transition>
    <p:dissolv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7273" b="33636"/>
              <a:stretch>
                <a:fillRect/>
              </a:stretch>
            </p:blipFill>
          </mc:Choice>
          <mc:Fallback>
            <p:blipFill>
              <a:blip r:embed="rId4"/>
              <a:srcRect t="27273" b="33636"/>
              <a:stretch>
                <a:fillRect/>
              </a:stretch>
            </p:blipFill>
          </mc:Fallback>
        </mc:AlternateContent>
        <p:spPr>
          <a:xfrm>
            <a:off x="1" y="1295400"/>
            <a:ext cx="9144000" cy="4685465"/>
          </a:xfrm>
          <a:prstGeom prst="rect">
            <a:avLst/>
          </a:prstGeom>
          <a:solidFill>
            <a:schemeClr val="tx1"/>
          </a:solidFill>
          <a:ln>
            <a:noFill/>
          </a:ln>
        </p:spPr>
      </p:pic>
    </p:spTree>
    <p:extLst>
      <p:ext uri="{BB962C8B-B14F-4D97-AF65-F5344CB8AC3E}">
        <p14:creationId xmlns:p14="http://schemas.microsoft.com/office/powerpoint/2010/main" val="2960853166"/>
      </p:ext>
    </p:extLst>
  </p:cSld>
  <p:clrMapOvr>
    <a:masterClrMapping/>
  </p:clrMapOvr>
  <p:transition spd="med">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pPr eaLnBrk="1" hangingPunct="1"/>
            <a:r>
              <a:rPr lang="en-US" dirty="0"/>
              <a:t>Security Services</a:t>
            </a:r>
            <a:endParaRPr lang="en-AU" dirty="0"/>
          </a:p>
        </p:txBody>
      </p:sp>
      <p:sp>
        <p:nvSpPr>
          <p:cNvPr id="48131" name="Rectangle 1027"/>
          <p:cNvSpPr>
            <a:spLocks noGrp="1" noChangeArrowheads="1"/>
          </p:cNvSpPr>
          <p:nvPr>
            <p:ph idx="4294967295"/>
          </p:nvPr>
        </p:nvSpPr>
        <p:spPr>
          <a:xfrm>
            <a:off x="457200" y="2057400"/>
            <a:ext cx="8229600" cy="4419600"/>
          </a:xfrm>
        </p:spPr>
        <p:txBody>
          <a:bodyPr/>
          <a:lstStyle/>
          <a:p>
            <a:pPr marL="0" indent="0" eaLnBrk="1" hangingPunct="1">
              <a:lnSpc>
                <a:spcPct val="90000"/>
              </a:lnSpc>
              <a:buClr>
                <a:schemeClr val="bg2"/>
              </a:buClr>
              <a:buSzPct val="135000"/>
              <a:buFont typeface="Arial"/>
              <a:buChar char="•"/>
              <a:defRPr/>
            </a:pPr>
            <a:r>
              <a:rPr lang="en-AU" dirty="0">
                <a:solidFill>
                  <a:schemeClr val="tx2">
                    <a:lumMod val="10000"/>
                  </a:schemeClr>
                </a:solidFill>
              </a:rPr>
              <a:t> Defined by X.800 as:</a:t>
            </a:r>
          </a:p>
          <a:p>
            <a:pPr marL="342900" lvl="1" indent="0" eaLnBrk="1" hangingPunct="1">
              <a:lnSpc>
                <a:spcPct val="90000"/>
              </a:lnSpc>
              <a:buClr>
                <a:schemeClr val="bg1"/>
              </a:buClr>
              <a:buSzPct val="135000"/>
              <a:buFont typeface="Arial"/>
              <a:buChar char="•"/>
              <a:defRPr/>
            </a:pPr>
            <a:r>
              <a:rPr lang="en-AU" dirty="0">
                <a:solidFill>
                  <a:schemeClr val="tx2">
                    <a:lumMod val="10000"/>
                  </a:schemeClr>
                </a:solidFill>
                <a:cs typeface="ＭＳ Ｐゴシック" pitchFamily="-1" charset="-128"/>
              </a:rPr>
              <a:t> A service provided by a protocol layer of communicating open systems and that ensures adequate security of the systems or of data transfers</a:t>
            </a:r>
          </a:p>
          <a:p>
            <a:pPr marL="342900" lvl="1" indent="0" eaLnBrk="1" hangingPunct="1">
              <a:lnSpc>
                <a:spcPct val="90000"/>
              </a:lnSpc>
              <a:buClr>
                <a:schemeClr val="accent1">
                  <a:lumMod val="50000"/>
                </a:schemeClr>
              </a:buClr>
              <a:buSzPct val="135000"/>
              <a:buFont typeface="Candara" pitchFamily="-1" charset="0"/>
              <a:buNone/>
              <a:defRPr/>
            </a:pPr>
            <a:endParaRPr lang="en-AU" dirty="0">
              <a:solidFill>
                <a:schemeClr val="tx2">
                  <a:lumMod val="10000"/>
                </a:schemeClr>
              </a:solidFill>
              <a:cs typeface="ＭＳ Ｐゴシック" pitchFamily="-1" charset="-128"/>
            </a:endParaRPr>
          </a:p>
          <a:p>
            <a:pPr marL="0" lvl="1" indent="0" eaLnBrk="1" hangingPunct="1">
              <a:lnSpc>
                <a:spcPct val="90000"/>
              </a:lnSpc>
              <a:spcBef>
                <a:spcPts val="2400"/>
              </a:spcBef>
              <a:buClr>
                <a:schemeClr val="bg2"/>
              </a:buClr>
              <a:buSzPct val="135000"/>
              <a:buFont typeface="Arial"/>
              <a:buChar char="•"/>
              <a:defRPr/>
            </a:pPr>
            <a:r>
              <a:rPr lang="en-AU" sz="2800" dirty="0">
                <a:solidFill>
                  <a:schemeClr val="tx2">
                    <a:lumMod val="10000"/>
                  </a:schemeClr>
                </a:solidFill>
                <a:cs typeface="ＭＳ Ｐゴシック" pitchFamily="-1" charset="-128"/>
              </a:rPr>
              <a:t> </a:t>
            </a:r>
            <a:r>
              <a:rPr lang="en-AU" sz="2400" dirty="0">
                <a:solidFill>
                  <a:schemeClr val="tx2">
                    <a:lumMod val="10000"/>
                  </a:schemeClr>
                </a:solidFill>
                <a:cs typeface="ＭＳ Ｐゴシック" pitchFamily="-1" charset="-128"/>
              </a:rPr>
              <a:t>Defined by RFC 4949 as:</a:t>
            </a:r>
            <a:endParaRPr lang="en-AU" sz="2400" dirty="0">
              <a:solidFill>
                <a:schemeClr val="tx2">
                  <a:lumMod val="10000"/>
                </a:schemeClr>
              </a:solidFill>
            </a:endParaRPr>
          </a:p>
          <a:p>
            <a:pPr marL="342900" lvl="1" indent="0" eaLnBrk="1" hangingPunct="1">
              <a:lnSpc>
                <a:spcPct val="90000"/>
              </a:lnSpc>
              <a:buClr>
                <a:schemeClr val="bg1"/>
              </a:buClr>
              <a:buSzPct val="135000"/>
              <a:buFont typeface="Arial"/>
              <a:buChar char="•"/>
              <a:defRPr/>
            </a:pPr>
            <a:r>
              <a:rPr lang="en-AU" dirty="0">
                <a:solidFill>
                  <a:schemeClr val="tx2">
                    <a:lumMod val="10000"/>
                  </a:schemeClr>
                </a:solidFill>
                <a:cs typeface="ＭＳ Ｐゴシック" pitchFamily="-1" charset="-128"/>
              </a:rPr>
              <a:t> A processing or communication service provided by a system to give a specific kind of protection to system resources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Secure Sockets Layer (SSL)</a:t>
            </a:r>
            <a:endParaRPr lang="en-AU" dirty="0"/>
          </a:p>
        </p:txBody>
      </p:sp>
      <p:sp>
        <p:nvSpPr>
          <p:cNvPr id="47107" name="Rectangle 3"/>
          <p:cNvSpPr>
            <a:spLocks noGrp="1" noChangeArrowheads="1"/>
          </p:cNvSpPr>
          <p:nvPr>
            <p:ph idx="1"/>
          </p:nvPr>
        </p:nvSpPr>
        <p:spPr>
          <a:xfrm>
            <a:off x="251521" y="1629048"/>
            <a:ext cx="4608512" cy="5040312"/>
          </a:xfrm>
        </p:spPr>
        <p:txBody>
          <a:bodyPr>
            <a:normAutofit/>
          </a:bodyPr>
          <a:lstStyle/>
          <a:p>
            <a:r>
              <a:rPr lang="en-AU" dirty="0">
                <a:solidFill>
                  <a:schemeClr val="tx2">
                    <a:lumMod val="10000"/>
                  </a:schemeClr>
                </a:solidFill>
              </a:rPr>
              <a:t>One of the most widely used security services</a:t>
            </a:r>
          </a:p>
          <a:p>
            <a:r>
              <a:rPr lang="en-AU" dirty="0">
                <a:solidFill>
                  <a:schemeClr val="tx2">
                    <a:lumMod val="10000"/>
                  </a:schemeClr>
                </a:solidFill>
              </a:rPr>
              <a:t>A general purpose service implemented as a set of protocols that rely on TCP</a:t>
            </a:r>
          </a:p>
          <a:p>
            <a:pPr lvl="1">
              <a:buClr>
                <a:schemeClr val="bg1"/>
              </a:buClr>
            </a:pPr>
            <a:r>
              <a:rPr lang="en-AU" dirty="0">
                <a:solidFill>
                  <a:schemeClr val="tx2">
                    <a:lumMod val="10000"/>
                  </a:schemeClr>
                </a:solidFill>
              </a:rPr>
              <a:t>Could be provided as part of the underlying protocol suite and therefore be transparent to applications</a:t>
            </a:r>
          </a:p>
          <a:p>
            <a:pPr lvl="1">
              <a:buClr>
                <a:schemeClr val="bg1"/>
              </a:buClr>
            </a:pPr>
            <a:r>
              <a:rPr lang="en-AU" dirty="0">
                <a:solidFill>
                  <a:schemeClr val="tx2">
                    <a:lumMod val="10000"/>
                  </a:schemeClr>
                </a:solidFill>
              </a:rPr>
              <a:t>Can be embedded in specific packages</a:t>
            </a:r>
          </a:p>
        </p:txBody>
      </p:sp>
      <p:pic>
        <p:nvPicPr>
          <p:cNvPr id="5" name="Picture 4"/>
          <p:cNvPicPr>
            <a:picLocks noChangeAspect="1"/>
          </p:cNvPicPr>
          <p:nvPr/>
        </p:nvPicPr>
        <p:blipFill>
          <a:blip r:embed="rId3"/>
          <a:stretch>
            <a:fillRect/>
          </a:stretch>
        </p:blipFill>
        <p:spPr>
          <a:xfrm>
            <a:off x="4860032" y="2555395"/>
            <a:ext cx="4416936" cy="4310592"/>
          </a:xfrm>
          <a:prstGeom prst="rect">
            <a:avLst/>
          </a:prstGeom>
        </p:spPr>
      </p:pic>
      <p:pic>
        <p:nvPicPr>
          <p:cNvPr id="6" name="Picture 5"/>
          <p:cNvPicPr>
            <a:picLocks noChangeAspect="1"/>
          </p:cNvPicPr>
          <p:nvPr/>
        </p:nvPicPr>
        <p:blipFill>
          <a:blip r:embed="rId4"/>
          <a:stretch>
            <a:fillRect/>
          </a:stretch>
        </p:blipFill>
        <p:spPr>
          <a:xfrm>
            <a:off x="8153400" y="5943600"/>
            <a:ext cx="524256" cy="914400"/>
          </a:xfrm>
          <a:prstGeom prst="rect">
            <a:avLst/>
          </a:prstGeom>
        </p:spPr>
      </p:pic>
    </p:spTree>
    <p:extLst>
      <p:ext uri="{BB962C8B-B14F-4D97-AF65-F5344CB8AC3E}">
        <p14:creationId xmlns:p14="http://schemas.microsoft.com/office/powerpoint/2010/main" val="2686865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6364" t="20000" r="25455" b="31765"/>
              <a:stretch>
                <a:fillRect/>
              </a:stretch>
            </p:blipFill>
          </mc:Choice>
          <mc:Fallback>
            <p:blipFill>
              <a:blip r:embed="rId4"/>
              <a:srcRect l="26364" t="20000" r="25455" b="31765"/>
              <a:stretch>
                <a:fillRect/>
              </a:stretch>
            </p:blipFill>
          </mc:Fallback>
        </mc:AlternateContent>
        <p:spPr>
          <a:xfrm>
            <a:off x="533932" y="293253"/>
            <a:ext cx="8091266" cy="6259410"/>
          </a:xfrm>
          <a:prstGeom prst="rect">
            <a:avLst/>
          </a:prstGeom>
          <a:solidFill>
            <a:schemeClr val="tx1"/>
          </a:solidFill>
        </p:spPr>
      </p:pic>
    </p:spTree>
    <p:extLst>
      <p:ext uri="{BB962C8B-B14F-4D97-AF65-F5344CB8AC3E}">
        <p14:creationId xmlns:p14="http://schemas.microsoft.com/office/powerpoint/2010/main" val="1219552940"/>
      </p:ext>
    </p:extLst>
  </p:cSld>
  <p:clrMapOvr>
    <a:masterClrMapping/>
  </p:clrMapOvr>
  <p:transition>
    <p:dissolv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SSL Architecture</a:t>
            </a:r>
            <a:endParaRPr lang="en-AU" dirty="0"/>
          </a:p>
        </p:txBody>
      </p:sp>
      <p:sp>
        <p:nvSpPr>
          <p:cNvPr id="51203" name="Rectangle 3"/>
          <p:cNvSpPr>
            <a:spLocks noGrp="1" noChangeArrowheads="1"/>
          </p:cNvSpPr>
          <p:nvPr>
            <p:ph idx="1"/>
          </p:nvPr>
        </p:nvSpPr>
        <p:spPr>
          <a:xfrm>
            <a:off x="792163" y="1762125"/>
            <a:ext cx="7570787" cy="4638675"/>
          </a:xfrm>
        </p:spPr>
        <p:txBody>
          <a:bodyPr>
            <a:normAutofit/>
          </a:bodyPr>
          <a:lstStyle/>
          <a:p>
            <a:r>
              <a:rPr lang="en-US" dirty="0">
                <a:solidFill>
                  <a:schemeClr val="tx2">
                    <a:lumMod val="10000"/>
                  </a:schemeClr>
                </a:solidFill>
              </a:rPr>
              <a:t>Two important SSL concepts are:</a:t>
            </a:r>
          </a:p>
        </p:txBody>
      </p:sp>
      <p:graphicFrame>
        <p:nvGraphicFramePr>
          <p:cNvPr id="5" name="Diagram 4"/>
          <p:cNvGraphicFramePr/>
          <p:nvPr/>
        </p:nvGraphicFramePr>
        <p:xfrm>
          <a:off x="533400" y="2514600"/>
          <a:ext cx="8382000" cy="401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0900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296399" cy="1412875"/>
          </a:xfrm>
        </p:spPr>
        <p:txBody>
          <a:bodyPr/>
          <a:lstStyle/>
          <a:p>
            <a:r>
              <a:rPr lang="en-US" sz="3000" dirty="0"/>
              <a:t>A session state is defined by the following parameters:</a:t>
            </a:r>
          </a:p>
        </p:txBody>
      </p:sp>
      <p:graphicFrame>
        <p:nvGraphicFramePr>
          <p:cNvPr id="8" name="Content Placeholder 7"/>
          <p:cNvGraphicFramePr>
            <a:graphicFrameLocks noGrp="1"/>
          </p:cNvGraphicFramePr>
          <p:nvPr>
            <p:ph sz="half" idx="1"/>
          </p:nvPr>
        </p:nvGraphicFramePr>
        <p:xfrm>
          <a:off x="152400" y="1600199"/>
          <a:ext cx="8839200" cy="5029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908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296399" cy="1412875"/>
          </a:xfrm>
        </p:spPr>
        <p:txBody>
          <a:bodyPr/>
          <a:lstStyle/>
          <a:p>
            <a:r>
              <a:rPr lang="en-US" sz="2800" dirty="0"/>
              <a:t>A connection state is defined by the following parameters</a:t>
            </a:r>
            <a:r>
              <a:rPr lang="en-US" sz="2400" dirty="0"/>
              <a:t>:</a:t>
            </a:r>
          </a:p>
        </p:txBody>
      </p:sp>
      <p:graphicFrame>
        <p:nvGraphicFramePr>
          <p:cNvPr id="8" name="Content Placeholder 7"/>
          <p:cNvGraphicFramePr>
            <a:graphicFrameLocks noGrp="1"/>
          </p:cNvGraphicFramePr>
          <p:nvPr>
            <p:ph sz="half" idx="1"/>
          </p:nvPr>
        </p:nvGraphicFramePr>
        <p:xfrm>
          <a:off x="381000" y="1676400"/>
          <a:ext cx="3977322"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8"/>
          <p:cNvGraphicFramePr>
            <a:graphicFrameLocks noGrp="1"/>
          </p:cNvGraphicFramePr>
          <p:nvPr>
            <p:ph sz="half" idx="2"/>
          </p:nvPr>
        </p:nvGraphicFramePr>
        <p:xfrm>
          <a:off x="4800600" y="1600200"/>
          <a:ext cx="3566160" cy="50831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864717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SSL Record Protocol</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2569865"/>
              </p:ext>
            </p:extLst>
          </p:nvPr>
        </p:nvGraphicFramePr>
        <p:xfrm>
          <a:off x="228601" y="1600201"/>
          <a:ext cx="8686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90302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5882" r="4545" b="5882"/>
              <a:stretch>
                <a:fillRect/>
              </a:stretch>
            </p:blipFill>
          </mc:Choice>
          <mc:Fallback>
            <p:blipFill>
              <a:blip r:embed="rId4"/>
              <a:srcRect l="4545" t="5882" r="4545" b="5882"/>
              <a:stretch>
                <a:fillRect/>
              </a:stretch>
            </p:blipFill>
          </mc:Fallback>
        </mc:AlternateContent>
        <p:spPr>
          <a:xfrm>
            <a:off x="537959" y="403455"/>
            <a:ext cx="8068031" cy="6051083"/>
          </a:xfrm>
          <a:prstGeom prst="rect">
            <a:avLst/>
          </a:prstGeom>
          <a:solidFill>
            <a:schemeClr val="tx1"/>
          </a:solidFill>
        </p:spPr>
      </p:pic>
    </p:spTree>
    <p:extLst>
      <p:ext uri="{BB962C8B-B14F-4D97-AF65-F5344CB8AC3E}">
        <p14:creationId xmlns:p14="http://schemas.microsoft.com/office/powerpoint/2010/main" val="1500687665"/>
      </p:ext>
    </p:extLst>
  </p:cSld>
  <p:clrMapOvr>
    <a:masterClrMapping/>
  </p:clrMapOvr>
  <p:transition>
    <p:dissolv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4545" t="12941" r="21818" b="12941"/>
              <a:stretch>
                <a:fillRect/>
              </a:stretch>
            </p:blipFill>
          </mc:Choice>
          <mc:Fallback>
            <p:blipFill>
              <a:blip r:embed="rId4"/>
              <a:srcRect l="14545" t="12941" r="21818" b="12941"/>
              <a:stretch>
                <a:fillRect/>
              </a:stretch>
            </p:blipFill>
          </mc:Fallback>
        </mc:AlternateContent>
        <p:spPr>
          <a:xfrm>
            <a:off x="838200" y="207932"/>
            <a:ext cx="7277920" cy="6550073"/>
          </a:xfrm>
          <a:prstGeom prst="rect">
            <a:avLst/>
          </a:prstGeom>
          <a:solidFill>
            <a:schemeClr val="tx1"/>
          </a:solidFill>
        </p:spPr>
      </p:pic>
    </p:spTree>
    <p:extLst>
      <p:ext uri="{BB962C8B-B14F-4D97-AF65-F5344CB8AC3E}">
        <p14:creationId xmlns:p14="http://schemas.microsoft.com/office/powerpoint/2010/main" val="2331756937"/>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818" t="10588" r="5455" b="31765"/>
              <a:stretch>
                <a:fillRect/>
              </a:stretch>
            </p:blipFill>
          </mc:Choice>
          <mc:Fallback>
            <p:blipFill>
              <a:blip r:embed="rId4"/>
              <a:srcRect l="11818" t="10588" r="5455" b="31765"/>
              <a:stretch>
                <a:fillRect/>
              </a:stretch>
            </p:blipFill>
          </mc:Fallback>
        </mc:AlternateContent>
        <p:spPr>
          <a:xfrm>
            <a:off x="228600" y="1371600"/>
            <a:ext cx="8698908" cy="4684005"/>
          </a:xfrm>
          <a:prstGeom prst="rect">
            <a:avLst/>
          </a:prstGeom>
          <a:solidFill>
            <a:schemeClr val="tx1"/>
          </a:solidFill>
        </p:spPr>
      </p:pic>
    </p:spTree>
    <p:extLst>
      <p:ext uri="{BB962C8B-B14F-4D97-AF65-F5344CB8AC3E}">
        <p14:creationId xmlns:p14="http://schemas.microsoft.com/office/powerpoint/2010/main" val="333510139"/>
      </p:ext>
    </p:extLst>
  </p:cSld>
  <p:clrMapOvr>
    <a:masterClrMapping/>
  </p:clrMapOvr>
  <p:transition spd="med">
    <p:wipe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1455" y="1593273"/>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6" b="3051"/>
              <a:stretch>
                <a:fillRect/>
              </a:stretch>
            </p:blipFill>
          </mc:Choice>
          <mc:Fallback>
            <p:blipFill>
              <a:blip r:embed="rId4"/>
              <a:srcRect l="-1506" b="3051"/>
              <a:stretch>
                <a:fillRect/>
              </a:stretch>
            </p:blipFill>
          </mc:Fallback>
        </mc:AlternateContent>
        <p:spPr>
          <a:xfrm>
            <a:off x="145862" y="1143001"/>
            <a:ext cx="8845737" cy="4120021"/>
          </a:xfrm>
          <a:prstGeom prst="rect">
            <a:avLst/>
          </a:prstGeom>
          <a:solidFill>
            <a:schemeClr val="tx1"/>
          </a:solidFill>
        </p:spPr>
      </p:pic>
      <p:sp>
        <p:nvSpPr>
          <p:cNvPr id="4" name="Rectangle 3"/>
          <p:cNvSpPr/>
          <p:nvPr/>
        </p:nvSpPr>
        <p:spPr>
          <a:xfrm>
            <a:off x="152400" y="5943600"/>
            <a:ext cx="8839200" cy="369332"/>
          </a:xfrm>
          <a:prstGeom prst="rect">
            <a:avLst/>
          </a:prstGeom>
        </p:spPr>
        <p:txBody>
          <a:bodyPr wrap="square">
            <a:spAutoFit/>
          </a:bodyPr>
          <a:lstStyle/>
          <a:p>
            <a:pPr algn="ctr"/>
            <a:r>
              <a:rPr lang="en-US" dirty="0">
                <a:latin typeface="+mn-lt"/>
              </a:rPr>
              <a:t>Table 6.2  SSL Handshake Protocol Message Types </a:t>
            </a:r>
          </a:p>
        </p:txBody>
      </p:sp>
    </p:spTree>
    <p:extLst>
      <p:ext uri="{BB962C8B-B14F-4D97-AF65-F5344CB8AC3E}">
        <p14:creationId xmlns:p14="http://schemas.microsoft.com/office/powerpoint/2010/main" val="353150002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X.800 Service Categories</a:t>
            </a:r>
          </a:p>
        </p:txBody>
      </p:sp>
      <p:sp>
        <p:nvSpPr>
          <p:cNvPr id="52227" name="Content Placeholder 2"/>
          <p:cNvSpPr>
            <a:spLocks noGrp="1"/>
          </p:cNvSpPr>
          <p:nvPr>
            <p:ph idx="1"/>
          </p:nvPr>
        </p:nvSpPr>
        <p:spPr/>
        <p:txBody>
          <a:bodyPr/>
          <a:lstStyle/>
          <a:p>
            <a:pPr eaLnBrk="1" hangingPunct="1">
              <a:buClr>
                <a:schemeClr val="bg2"/>
              </a:buClr>
            </a:pPr>
            <a:r>
              <a:rPr lang="en-US" dirty="0">
                <a:solidFill>
                  <a:schemeClr val="tx2">
                    <a:lumMod val="10000"/>
                  </a:schemeClr>
                </a:solidFill>
              </a:rPr>
              <a:t>Authentication</a:t>
            </a:r>
          </a:p>
          <a:p>
            <a:pPr eaLnBrk="1" hangingPunct="1">
              <a:buClr>
                <a:schemeClr val="bg2"/>
              </a:buClr>
            </a:pPr>
            <a:r>
              <a:rPr lang="en-US" dirty="0">
                <a:solidFill>
                  <a:schemeClr val="tx2">
                    <a:lumMod val="10000"/>
                  </a:schemeClr>
                </a:solidFill>
              </a:rPr>
              <a:t>Access control</a:t>
            </a:r>
          </a:p>
          <a:p>
            <a:pPr eaLnBrk="1" hangingPunct="1">
              <a:buClr>
                <a:schemeClr val="bg2"/>
              </a:buClr>
            </a:pPr>
            <a:r>
              <a:rPr lang="en-US" dirty="0">
                <a:solidFill>
                  <a:schemeClr val="tx2">
                    <a:lumMod val="10000"/>
                  </a:schemeClr>
                </a:solidFill>
              </a:rPr>
              <a:t>Data confidentiality</a:t>
            </a:r>
          </a:p>
          <a:p>
            <a:pPr eaLnBrk="1" hangingPunct="1">
              <a:buClr>
                <a:schemeClr val="bg2"/>
              </a:buClr>
            </a:pPr>
            <a:r>
              <a:rPr lang="en-US" dirty="0">
                <a:solidFill>
                  <a:schemeClr val="tx2">
                    <a:lumMod val="10000"/>
                  </a:schemeClr>
                </a:solidFill>
              </a:rPr>
              <a:t>Data integrity</a:t>
            </a:r>
          </a:p>
          <a:p>
            <a:pPr eaLnBrk="1" hangingPunct="1">
              <a:buClr>
                <a:schemeClr val="bg2"/>
              </a:buClr>
            </a:pPr>
            <a:r>
              <a:rPr lang="en-US" dirty="0">
                <a:solidFill>
                  <a:schemeClr val="tx2">
                    <a:lumMod val="10000"/>
                  </a:schemeClr>
                </a:solidFill>
              </a:rPr>
              <a:t>Nonrepudiation </a:t>
            </a:r>
          </a:p>
        </p:txBody>
      </p:sp>
      <p:pic>
        <p:nvPicPr>
          <p:cNvPr id="5" name="Picture 4"/>
          <p:cNvPicPr>
            <a:picLocks noChangeAspect="1"/>
          </p:cNvPicPr>
          <p:nvPr/>
        </p:nvPicPr>
        <p:blipFill>
          <a:blip r:embed="rId3"/>
          <a:stretch>
            <a:fillRect/>
          </a:stretch>
        </p:blipFill>
        <p:spPr>
          <a:xfrm>
            <a:off x="5715000" y="3505200"/>
            <a:ext cx="2122556" cy="236220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727" b="3636"/>
              <a:stretch>
                <a:fillRect/>
              </a:stretch>
            </p:blipFill>
          </mc:Choice>
          <mc:Fallback>
            <p:blipFill>
              <a:blip r:embed="rId4"/>
              <a:srcRect t="2727" b="3636"/>
              <a:stretch>
                <a:fillRect/>
              </a:stretch>
            </p:blipFill>
          </mc:Fallback>
        </mc:AlternateContent>
        <p:spPr>
          <a:xfrm>
            <a:off x="1922318" y="187053"/>
            <a:ext cx="5299364" cy="6421531"/>
          </a:xfrm>
          <a:prstGeom prst="rect">
            <a:avLst/>
          </a:prstGeom>
          <a:solidFill>
            <a:schemeClr val="tx1"/>
          </a:solidFill>
        </p:spPr>
      </p:pic>
    </p:spTree>
    <p:extLst>
      <p:ext uri="{BB962C8B-B14F-4D97-AF65-F5344CB8AC3E}">
        <p14:creationId xmlns:p14="http://schemas.microsoft.com/office/powerpoint/2010/main" val="4035768287"/>
      </p:ext>
    </p:extLst>
  </p:cSld>
  <p:clrMapOvr>
    <a:masterClrMapping/>
  </p:clrMapOvr>
  <p:transition spd="med">
    <p:wipe di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a:t>Cryptographic Computations</a:t>
            </a:r>
          </a:p>
        </p:txBody>
      </p:sp>
      <p:sp>
        <p:nvSpPr>
          <p:cNvPr id="3" name="Content Placeholder 2"/>
          <p:cNvSpPr>
            <a:spLocks noGrp="1"/>
          </p:cNvSpPr>
          <p:nvPr>
            <p:ph idx="1"/>
          </p:nvPr>
        </p:nvSpPr>
        <p:spPr>
          <a:xfrm>
            <a:off x="792163" y="1762125"/>
            <a:ext cx="7570787" cy="4867275"/>
          </a:xfrm>
        </p:spPr>
        <p:txBody>
          <a:bodyPr>
            <a:normAutofit fontScale="92500" lnSpcReduction="10000"/>
          </a:bodyPr>
          <a:lstStyle/>
          <a:p>
            <a:r>
              <a:rPr lang="en-US" dirty="0">
                <a:solidFill>
                  <a:schemeClr val="tx2">
                    <a:lumMod val="10000"/>
                  </a:schemeClr>
                </a:solidFill>
              </a:rPr>
              <a:t>Two further items are of interest:</a:t>
            </a:r>
          </a:p>
          <a:p>
            <a:pPr lvl="1">
              <a:buClr>
                <a:schemeClr val="bg1"/>
              </a:buClr>
            </a:pPr>
            <a:r>
              <a:rPr lang="en-US" dirty="0">
                <a:solidFill>
                  <a:schemeClr val="tx2">
                    <a:lumMod val="10000"/>
                  </a:schemeClr>
                </a:solidFill>
              </a:rPr>
              <a:t>The creation of a shared master secret by means of the key exchange </a:t>
            </a:r>
          </a:p>
          <a:p>
            <a:pPr lvl="2"/>
            <a:r>
              <a:rPr lang="en-US" dirty="0">
                <a:solidFill>
                  <a:schemeClr val="tx2">
                    <a:lumMod val="10000"/>
                  </a:schemeClr>
                </a:solidFill>
              </a:rPr>
              <a:t>The shared master secret is a one-time 48-byte value generated for this session by means of secure key exchange</a:t>
            </a:r>
          </a:p>
          <a:p>
            <a:pPr lvl="2"/>
            <a:endParaRPr lang="en-US" dirty="0">
              <a:solidFill>
                <a:schemeClr val="tx2">
                  <a:lumMod val="10000"/>
                </a:schemeClr>
              </a:solidFill>
            </a:endParaRPr>
          </a:p>
          <a:p>
            <a:pPr lvl="1">
              <a:buClr>
                <a:schemeClr val="bg1"/>
              </a:buClr>
            </a:pPr>
            <a:r>
              <a:rPr lang="en-US" dirty="0">
                <a:solidFill>
                  <a:schemeClr val="tx2">
                    <a:lumMod val="10000"/>
                  </a:schemeClr>
                </a:solidFill>
              </a:rPr>
              <a:t>The generation of cryptographic parameters from the master secret</a:t>
            </a:r>
          </a:p>
          <a:p>
            <a:pPr lvl="2"/>
            <a:r>
              <a:rPr lang="en-US" dirty="0">
                <a:solidFill>
                  <a:schemeClr val="tx2">
                    <a:lumMod val="10000"/>
                  </a:schemeClr>
                </a:solidFill>
              </a:rPr>
              <a:t>CipherSpecs require a client write MAC secret, a server write MAC secret, a client write key, a server write key, a client write IV, and a server write IV which are generated from the master secret in that order</a:t>
            </a:r>
          </a:p>
          <a:p>
            <a:pPr lvl="3">
              <a:buClr>
                <a:schemeClr val="bg1"/>
              </a:buClr>
            </a:pPr>
            <a:r>
              <a:rPr lang="en-US" dirty="0">
                <a:solidFill>
                  <a:schemeClr val="tx2">
                    <a:lumMod val="10000"/>
                  </a:schemeClr>
                </a:solidFill>
              </a:rPr>
              <a:t>These parameters are generated from the master secret  by hashing the master secret into a sequence of secure bytes of sufficient length for all needed parameters</a:t>
            </a:r>
          </a:p>
        </p:txBody>
      </p:sp>
    </p:spTree>
    <p:extLst>
      <p:ext uri="{BB962C8B-B14F-4D97-AF65-F5344CB8AC3E}">
        <p14:creationId xmlns:p14="http://schemas.microsoft.com/office/powerpoint/2010/main" val="18080186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Transport Layer Security (TLS)</a:t>
            </a:r>
            <a:endParaRPr lang="en-AU" dirty="0"/>
          </a:p>
        </p:txBody>
      </p:sp>
      <p:sp>
        <p:nvSpPr>
          <p:cNvPr id="7" name="Content Placeholder 6"/>
          <p:cNvSpPr>
            <a:spLocks noGrp="1"/>
          </p:cNvSpPr>
          <p:nvPr>
            <p:ph sz="half" idx="1"/>
          </p:nvPr>
        </p:nvSpPr>
        <p:spPr/>
        <p:txBody>
          <a:bodyPr>
            <a:normAutofit/>
          </a:bodyPr>
          <a:lstStyle/>
          <a:p>
            <a:r>
              <a:rPr lang="en-US" dirty="0">
                <a:solidFill>
                  <a:schemeClr val="tx2">
                    <a:lumMod val="10000"/>
                  </a:schemeClr>
                </a:solidFill>
              </a:rPr>
              <a:t>An IETF standardization initiative whose goal is to produce an Internet standard version of SSL</a:t>
            </a:r>
          </a:p>
          <a:p>
            <a:r>
              <a:rPr lang="en-US" dirty="0">
                <a:solidFill>
                  <a:schemeClr val="tx2">
                    <a:lumMod val="10000"/>
                  </a:schemeClr>
                </a:solidFill>
              </a:rPr>
              <a:t>Is defined as a Proposed Internet Standard in RFC 5246</a:t>
            </a:r>
          </a:p>
          <a:p>
            <a:pPr lvl="1">
              <a:buClr>
                <a:schemeClr val="bg1"/>
              </a:buClr>
            </a:pPr>
            <a:r>
              <a:rPr lang="en-US" dirty="0">
                <a:solidFill>
                  <a:schemeClr val="tx2">
                    <a:lumMod val="10000"/>
                  </a:schemeClr>
                </a:solidFill>
              </a:rPr>
              <a:t>RFC 5246 is very similar to SSLv3</a:t>
            </a:r>
          </a:p>
          <a:p>
            <a:pPr lvl="2"/>
            <a:endParaRPr lang="en-US" dirty="0"/>
          </a:p>
        </p:txBody>
      </p:sp>
      <p:graphicFrame>
        <p:nvGraphicFramePr>
          <p:cNvPr id="8" name="Content Placeholder 7"/>
          <p:cNvGraphicFramePr>
            <a:graphicFrameLocks noGrp="1"/>
          </p:cNvGraphicFramePr>
          <p:nvPr>
            <p:ph sz="half" idx="2"/>
          </p:nvPr>
        </p:nvGraphicFramePr>
        <p:xfrm>
          <a:off x="4800600" y="1600200"/>
          <a:ext cx="396557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752600" y="5029200"/>
            <a:ext cx="2408183" cy="1485900"/>
          </a:xfrm>
          <a:prstGeom prst="rect">
            <a:avLst/>
          </a:prstGeom>
        </p:spPr>
      </p:pic>
      <p:sp>
        <p:nvSpPr>
          <p:cNvPr id="15" name="Notched Right Arrow 14"/>
          <p:cNvSpPr/>
          <p:nvPr/>
        </p:nvSpPr>
        <p:spPr>
          <a:xfrm>
            <a:off x="4191000" y="4267200"/>
            <a:ext cx="609600" cy="381000"/>
          </a:xfrm>
          <a:prstGeom prst="notchedRightArrow">
            <a:avLst/>
          </a:prstGeom>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5933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818" t="3529" r="20909" b="4706"/>
              <a:stretch>
                <a:fillRect/>
              </a:stretch>
            </p:blipFill>
          </mc:Choice>
          <mc:Fallback>
            <p:blipFill>
              <a:blip r:embed="rId4"/>
              <a:srcRect l="1818" t="3529" r="20909" b="4706"/>
              <a:stretch>
                <a:fillRect/>
              </a:stretch>
            </p:blipFill>
          </mc:Fallback>
        </mc:AlternateContent>
        <p:spPr>
          <a:xfrm>
            <a:off x="1905000" y="304800"/>
            <a:ext cx="5666524" cy="6293148"/>
          </a:xfrm>
          <a:prstGeom prst="rect">
            <a:avLst/>
          </a:prstGeom>
          <a:solidFill>
            <a:schemeClr val="tx1"/>
          </a:solidFill>
        </p:spPr>
      </p:pic>
    </p:spTree>
    <p:extLst>
      <p:ext uri="{BB962C8B-B14F-4D97-AF65-F5344CB8AC3E}">
        <p14:creationId xmlns:p14="http://schemas.microsoft.com/office/powerpoint/2010/main" val="2352601193"/>
      </p:ext>
    </p:extLst>
  </p:cSld>
  <p:clrMapOvr>
    <a:masterClrMapping/>
  </p:clrMapOvr>
  <p:transition>
    <p:dissolv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br>
              <a:rPr lang="en-US" dirty="0"/>
            </a:br>
            <a:r>
              <a:rPr lang="en-US" dirty="0"/>
              <a:t>(HTTP over SSL)</a:t>
            </a:r>
          </a:p>
        </p:txBody>
      </p:sp>
      <p:sp>
        <p:nvSpPr>
          <p:cNvPr id="3" name="Content Placeholder 2"/>
          <p:cNvSpPr>
            <a:spLocks noGrp="1"/>
          </p:cNvSpPr>
          <p:nvPr>
            <p:ph idx="1"/>
          </p:nvPr>
        </p:nvSpPr>
        <p:spPr>
          <a:xfrm>
            <a:off x="609601" y="1762125"/>
            <a:ext cx="7753350" cy="5095875"/>
          </a:xfrm>
        </p:spPr>
        <p:txBody>
          <a:bodyPr>
            <a:normAutofit fontScale="70000" lnSpcReduction="20000"/>
          </a:bodyPr>
          <a:lstStyle/>
          <a:p>
            <a:r>
              <a:rPr lang="en-US" dirty="0">
                <a:solidFill>
                  <a:schemeClr val="tx2">
                    <a:lumMod val="10000"/>
                  </a:schemeClr>
                </a:solidFill>
              </a:rPr>
              <a:t>Refers to the combination of HTTP and SSL to implement secure communication between a Web browser and a Web server</a:t>
            </a:r>
          </a:p>
          <a:p>
            <a:r>
              <a:rPr lang="en-US" dirty="0">
                <a:solidFill>
                  <a:schemeClr val="tx2">
                    <a:lumMod val="10000"/>
                  </a:schemeClr>
                </a:solidFill>
              </a:rPr>
              <a:t>The HTTPS capability is built into all modern Web browsers</a:t>
            </a:r>
          </a:p>
          <a:p>
            <a:r>
              <a:rPr lang="en-US" dirty="0">
                <a:solidFill>
                  <a:schemeClr val="tx2">
                    <a:lumMod val="10000"/>
                  </a:schemeClr>
                </a:solidFill>
              </a:rPr>
              <a:t>A user of a Web browser will see URL addresses that begin with https:// rather than http://</a:t>
            </a:r>
          </a:p>
          <a:p>
            <a:r>
              <a:rPr lang="en-US" dirty="0">
                <a:solidFill>
                  <a:schemeClr val="tx2">
                    <a:lumMod val="10000"/>
                  </a:schemeClr>
                </a:solidFill>
              </a:rPr>
              <a:t>If HTTPS is specified, port 443 is used, which invokes SSL</a:t>
            </a:r>
          </a:p>
          <a:p>
            <a:r>
              <a:rPr lang="en-US" dirty="0">
                <a:solidFill>
                  <a:schemeClr val="tx2">
                    <a:lumMod val="10000"/>
                  </a:schemeClr>
                </a:solidFill>
              </a:rPr>
              <a:t>Documented in RFC 2818, </a:t>
            </a:r>
            <a:r>
              <a:rPr lang="en-US" i="1" dirty="0">
                <a:solidFill>
                  <a:schemeClr val="tx2">
                    <a:lumMod val="10000"/>
                  </a:schemeClr>
                </a:solidFill>
              </a:rPr>
              <a:t>HTTP Over TLS</a:t>
            </a:r>
            <a:endParaRPr lang="en-US" dirty="0">
              <a:solidFill>
                <a:schemeClr val="tx2">
                  <a:lumMod val="10000"/>
                </a:schemeClr>
              </a:solidFill>
            </a:endParaRPr>
          </a:p>
          <a:p>
            <a:pPr lvl="1">
              <a:buClr>
                <a:schemeClr val="bg1"/>
              </a:buClr>
            </a:pPr>
            <a:r>
              <a:rPr lang="en-US" dirty="0">
                <a:solidFill>
                  <a:schemeClr val="tx2">
                    <a:lumMod val="10000"/>
                  </a:schemeClr>
                </a:solidFill>
              </a:rPr>
              <a:t>There is no fundamental change in using HTTP over either SSL or TLS and both implementations are referred to as HTTPS</a:t>
            </a:r>
          </a:p>
          <a:p>
            <a:r>
              <a:rPr lang="en-US" dirty="0">
                <a:solidFill>
                  <a:schemeClr val="tx2">
                    <a:lumMod val="10000"/>
                  </a:schemeClr>
                </a:solidFill>
              </a:rPr>
              <a:t>When HTTPS is used, the following elements of the communication are encrypted:</a:t>
            </a:r>
          </a:p>
          <a:p>
            <a:pPr lvl="1">
              <a:buClr>
                <a:schemeClr val="bg1"/>
              </a:buClr>
            </a:pPr>
            <a:r>
              <a:rPr lang="en-US" dirty="0">
                <a:solidFill>
                  <a:schemeClr val="tx2">
                    <a:lumMod val="10000"/>
                  </a:schemeClr>
                </a:solidFill>
              </a:rPr>
              <a:t>URL of the requested document</a:t>
            </a:r>
          </a:p>
          <a:p>
            <a:pPr lvl="1">
              <a:buClr>
                <a:schemeClr val="bg1"/>
              </a:buClr>
            </a:pPr>
            <a:r>
              <a:rPr lang="en-US" dirty="0">
                <a:solidFill>
                  <a:schemeClr val="tx2">
                    <a:lumMod val="10000"/>
                  </a:schemeClr>
                </a:solidFill>
              </a:rPr>
              <a:t>Contents of the document</a:t>
            </a:r>
          </a:p>
          <a:p>
            <a:pPr lvl="1">
              <a:buClr>
                <a:schemeClr val="bg1"/>
              </a:buClr>
            </a:pPr>
            <a:r>
              <a:rPr lang="en-US" dirty="0">
                <a:solidFill>
                  <a:schemeClr val="tx2">
                    <a:lumMod val="10000"/>
                  </a:schemeClr>
                </a:solidFill>
              </a:rPr>
              <a:t>Contents of browser forms</a:t>
            </a:r>
          </a:p>
          <a:p>
            <a:pPr lvl="1">
              <a:buClr>
                <a:schemeClr val="bg1"/>
              </a:buClr>
            </a:pPr>
            <a:r>
              <a:rPr lang="en-US" dirty="0">
                <a:solidFill>
                  <a:schemeClr val="tx2">
                    <a:lumMod val="10000"/>
                  </a:schemeClr>
                </a:solidFill>
              </a:rPr>
              <a:t>Cookies sent from browser to server and from server to browser</a:t>
            </a:r>
          </a:p>
          <a:p>
            <a:pPr lvl="1">
              <a:buClr>
                <a:schemeClr val="bg1"/>
              </a:buClr>
            </a:pPr>
            <a:r>
              <a:rPr lang="en-US" dirty="0">
                <a:solidFill>
                  <a:schemeClr val="tx2">
                    <a:lumMod val="10000"/>
                  </a:schemeClr>
                </a:solidFill>
              </a:rPr>
              <a:t>Contents of HTTP header</a:t>
            </a:r>
          </a:p>
          <a:p>
            <a:endParaRPr lang="en-US" dirty="0"/>
          </a:p>
        </p:txBody>
      </p:sp>
      <p:pic>
        <p:nvPicPr>
          <p:cNvPr id="4" name="Picture 3"/>
          <p:cNvPicPr>
            <a:picLocks noChangeAspect="1"/>
          </p:cNvPicPr>
          <p:nvPr/>
        </p:nvPicPr>
        <p:blipFill>
          <a:blip r:embed="rId3"/>
          <a:stretch>
            <a:fillRect/>
          </a:stretch>
        </p:blipFill>
        <p:spPr>
          <a:xfrm rot="20917076">
            <a:off x="7103710" y="5415312"/>
            <a:ext cx="1617536" cy="1062772"/>
          </a:xfrm>
          <a:prstGeom prst="rect">
            <a:avLst/>
          </a:prstGeom>
          <a:effectLst>
            <a:softEdge rad="88900"/>
          </a:effectLst>
        </p:spPr>
      </p:pic>
    </p:spTree>
    <p:extLst>
      <p:ext uri="{BB962C8B-B14F-4D97-AF65-F5344CB8AC3E}">
        <p14:creationId xmlns:p14="http://schemas.microsoft.com/office/powerpoint/2010/main" val="41295374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Initiation</a:t>
            </a:r>
          </a:p>
        </p:txBody>
      </p:sp>
      <p:graphicFrame>
        <p:nvGraphicFramePr>
          <p:cNvPr id="6" name="Content Placeholder 5"/>
          <p:cNvGraphicFramePr>
            <a:graphicFrameLocks noGrp="1"/>
          </p:cNvGraphicFramePr>
          <p:nvPr>
            <p:ph idx="1"/>
          </p:nvPr>
        </p:nvGraphicFramePr>
        <p:xfrm>
          <a:off x="152400" y="1524000"/>
          <a:ext cx="8839199"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52335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Closure</a:t>
            </a:r>
          </a:p>
        </p:txBody>
      </p:sp>
      <p:sp>
        <p:nvSpPr>
          <p:cNvPr id="3" name="Content Placeholder 2"/>
          <p:cNvSpPr>
            <a:spLocks noGrp="1"/>
          </p:cNvSpPr>
          <p:nvPr>
            <p:ph idx="1"/>
          </p:nvPr>
        </p:nvSpPr>
        <p:spPr>
          <a:xfrm>
            <a:off x="792163" y="1762125"/>
            <a:ext cx="7570787" cy="4791075"/>
          </a:xfrm>
        </p:spPr>
        <p:txBody>
          <a:bodyPr>
            <a:normAutofit fontScale="85000" lnSpcReduction="10000"/>
          </a:bodyPr>
          <a:lstStyle/>
          <a:p>
            <a:r>
              <a:rPr lang="en-US" dirty="0">
                <a:solidFill>
                  <a:schemeClr val="tx2">
                    <a:lumMod val="10000"/>
                  </a:schemeClr>
                </a:solidFill>
              </a:rPr>
              <a:t>An HTTP client or server can indicate the closing of a connection by including the line </a:t>
            </a:r>
            <a:r>
              <a:rPr lang="en-US" dirty="0">
                <a:solidFill>
                  <a:schemeClr val="tx2">
                    <a:lumMod val="10000"/>
                  </a:schemeClr>
                </a:solidFill>
                <a:latin typeface="Courier New"/>
                <a:cs typeface="Courier New"/>
              </a:rPr>
              <a:t>Connection: close </a:t>
            </a:r>
            <a:r>
              <a:rPr lang="en-US" dirty="0">
                <a:solidFill>
                  <a:schemeClr val="tx2">
                    <a:lumMod val="10000"/>
                  </a:schemeClr>
                </a:solidFill>
                <a:cs typeface="Courier New"/>
              </a:rPr>
              <a:t>in an HTTP record</a:t>
            </a:r>
          </a:p>
          <a:p>
            <a:r>
              <a:rPr lang="en-US" dirty="0">
                <a:solidFill>
                  <a:schemeClr val="tx2">
                    <a:lumMod val="10000"/>
                  </a:schemeClr>
                </a:solidFill>
                <a:cs typeface="Courier New"/>
              </a:rPr>
              <a:t>The closure of an HTTPS connection requires that TLS close the connection with the peer TLS entity on the remote side, which will involve closing the underlying TCP connection</a:t>
            </a:r>
          </a:p>
          <a:p>
            <a:r>
              <a:rPr lang="en-US" dirty="0">
                <a:solidFill>
                  <a:schemeClr val="tx2">
                    <a:lumMod val="10000"/>
                  </a:schemeClr>
                </a:solidFill>
                <a:cs typeface="Courier New"/>
              </a:rPr>
              <a:t>TLS implementations must initiate an exchange of closure alerts before closing a connection</a:t>
            </a:r>
          </a:p>
          <a:p>
            <a:pPr lvl="1">
              <a:buClr>
                <a:schemeClr val="bg1"/>
              </a:buClr>
            </a:pPr>
            <a:r>
              <a:rPr lang="en-US" dirty="0">
                <a:solidFill>
                  <a:schemeClr val="tx2">
                    <a:lumMod val="10000"/>
                  </a:schemeClr>
                </a:solidFill>
                <a:cs typeface="Courier New"/>
              </a:rPr>
              <a:t>A TLS implementation may, after sending a closure alert, close the connection without waiting for the peer to send its closure alert, generating an “incomplete close”</a:t>
            </a:r>
          </a:p>
          <a:p>
            <a:r>
              <a:rPr lang="en-US" dirty="0">
                <a:solidFill>
                  <a:schemeClr val="tx2">
                    <a:lumMod val="10000"/>
                  </a:schemeClr>
                </a:solidFill>
                <a:cs typeface="Courier New"/>
              </a:rPr>
              <a:t>An unannounced TCP closure could be evidence of some sort of attack so the HTTPS client should issue some sort of security warning when this occurs</a:t>
            </a:r>
            <a:endParaRPr lang="en-US" dirty="0">
              <a:solidFill>
                <a:schemeClr val="tx2">
                  <a:lumMod val="10000"/>
                </a:schemeClr>
              </a:solidFill>
            </a:endParaRPr>
          </a:p>
        </p:txBody>
      </p:sp>
    </p:spTree>
    <p:extLst>
      <p:ext uri="{BB962C8B-B14F-4D97-AF65-F5344CB8AC3E}">
        <p14:creationId xmlns:p14="http://schemas.microsoft.com/office/powerpoint/2010/main" val="37437167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Shell (SSH)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0904932"/>
              </p:ext>
            </p:extLst>
          </p:nvPr>
        </p:nvGraphicFramePr>
        <p:xfrm>
          <a:off x="0" y="1345921"/>
          <a:ext cx="9144000" cy="5227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4499992" y="3789040"/>
            <a:ext cx="1371600" cy="1371600"/>
          </a:xfrm>
          <a:prstGeom prst="rect">
            <a:avLst/>
          </a:prstGeom>
        </p:spPr>
      </p:pic>
    </p:spTree>
    <p:extLst>
      <p:ext uri="{BB962C8B-B14F-4D97-AF65-F5344CB8AC3E}">
        <p14:creationId xmlns:p14="http://schemas.microsoft.com/office/powerpoint/2010/main" val="23317746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2941" t="30000" r="12941" b="12727"/>
              <a:stretch>
                <a:fillRect/>
              </a:stretch>
            </p:blipFill>
          </mc:Choice>
          <mc:Fallback>
            <p:blipFill>
              <a:blip r:embed="rId4"/>
              <a:srcRect l="12941" t="30000" r="12941" b="12727"/>
              <a:stretch>
                <a:fillRect/>
              </a:stretch>
            </p:blipFill>
          </mc:Fallback>
        </mc:AlternateContent>
        <p:spPr>
          <a:xfrm>
            <a:off x="1271505" y="307014"/>
            <a:ext cx="6448452" cy="6448536"/>
          </a:xfrm>
          <a:prstGeom prst="rect">
            <a:avLst/>
          </a:prstGeom>
          <a:solidFill>
            <a:schemeClr val="tx1"/>
          </a:solidFill>
        </p:spPr>
      </p:pic>
    </p:spTree>
    <p:extLst>
      <p:ext uri="{BB962C8B-B14F-4D97-AF65-F5344CB8AC3E}">
        <p14:creationId xmlns:p14="http://schemas.microsoft.com/office/powerpoint/2010/main" val="3481227939"/>
      </p:ext>
    </p:extLst>
  </p:cSld>
  <p:clrMapOvr>
    <a:masterClrMapping/>
  </p:clrMapOvr>
  <p:transition>
    <p:dissolv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 Protocol</a:t>
            </a:r>
          </a:p>
        </p:txBody>
      </p:sp>
      <p:sp>
        <p:nvSpPr>
          <p:cNvPr id="3" name="Content Placeholder 2"/>
          <p:cNvSpPr>
            <a:spLocks noGrp="1"/>
          </p:cNvSpPr>
          <p:nvPr>
            <p:ph idx="1"/>
          </p:nvPr>
        </p:nvSpPr>
        <p:spPr>
          <a:xfrm>
            <a:off x="792163" y="1762125"/>
            <a:ext cx="7570787" cy="4867275"/>
          </a:xfrm>
        </p:spPr>
        <p:txBody>
          <a:bodyPr>
            <a:normAutofit lnSpcReduction="10000"/>
          </a:bodyPr>
          <a:lstStyle/>
          <a:p>
            <a:pPr lvl="1">
              <a:buClrTx/>
            </a:pPr>
            <a:r>
              <a:rPr lang="en-US" dirty="0">
                <a:solidFill>
                  <a:schemeClr val="tx2">
                    <a:lumMod val="10000"/>
                  </a:schemeClr>
                </a:solidFill>
              </a:rPr>
              <a:t>Server authentication occurs at the transport layer, based on the server possessing a public/private key pair</a:t>
            </a:r>
          </a:p>
          <a:p>
            <a:pPr lvl="1">
              <a:buClrTx/>
            </a:pPr>
            <a:r>
              <a:rPr lang="en-US" dirty="0">
                <a:solidFill>
                  <a:schemeClr val="tx2">
                    <a:lumMod val="10000"/>
                  </a:schemeClr>
                </a:solidFill>
              </a:rPr>
              <a:t>A server may have multiple host keys using multiple different asymmetric encryption algorithms</a:t>
            </a:r>
          </a:p>
          <a:p>
            <a:pPr lvl="1">
              <a:buClrTx/>
            </a:pPr>
            <a:r>
              <a:rPr lang="en-US" dirty="0">
                <a:solidFill>
                  <a:schemeClr val="tx2">
                    <a:lumMod val="10000"/>
                  </a:schemeClr>
                </a:solidFill>
              </a:rPr>
              <a:t>Multiple hosts may share the same host key</a:t>
            </a:r>
          </a:p>
          <a:p>
            <a:pPr lvl="1">
              <a:buClrTx/>
            </a:pPr>
            <a:r>
              <a:rPr lang="en-US" dirty="0">
                <a:solidFill>
                  <a:schemeClr val="tx2">
                    <a:lumMod val="10000"/>
                  </a:schemeClr>
                </a:solidFill>
              </a:rPr>
              <a:t>The server host key is used during key exchange to authenticate the identity of the host</a:t>
            </a:r>
          </a:p>
          <a:p>
            <a:pPr lvl="1">
              <a:buClrTx/>
            </a:pPr>
            <a:r>
              <a:rPr lang="en-US" dirty="0">
                <a:solidFill>
                  <a:schemeClr val="tx2">
                    <a:lumMod val="10000"/>
                  </a:schemeClr>
                </a:solidFill>
              </a:rPr>
              <a:t>RFC 4251 dictates two alternative trust models:</a:t>
            </a:r>
          </a:p>
          <a:p>
            <a:pPr lvl="2">
              <a:buClr>
                <a:schemeClr val="bg1"/>
              </a:buClr>
            </a:pPr>
            <a:r>
              <a:rPr lang="en-US" dirty="0">
                <a:solidFill>
                  <a:schemeClr val="tx2">
                    <a:lumMod val="10000"/>
                  </a:schemeClr>
                </a:solidFill>
              </a:rPr>
              <a:t>The client has a local database that associates each host name with the corresponding public host key</a:t>
            </a:r>
          </a:p>
          <a:p>
            <a:pPr lvl="2">
              <a:buClr>
                <a:schemeClr val="bg1"/>
              </a:buClr>
            </a:pPr>
            <a:r>
              <a:rPr lang="en-US" dirty="0">
                <a:solidFill>
                  <a:schemeClr val="tx2">
                    <a:lumMod val="10000"/>
                  </a:schemeClr>
                </a:solidFill>
              </a:rPr>
              <a:t>The host name-to-key association is certified by a trusted certification authority (CA); the client only knows the CA root key and can verify the validity of all host keys certified by accepted CAs</a:t>
            </a:r>
          </a:p>
        </p:txBody>
      </p:sp>
    </p:spTree>
    <p:extLst>
      <p:ext uri="{BB962C8B-B14F-4D97-AF65-F5344CB8AC3E}">
        <p14:creationId xmlns:p14="http://schemas.microsoft.com/office/powerpoint/2010/main" val="237694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a:p>
            <a:r>
              <a:rPr lang="en-US" dirty="0"/>
              <a:t>Lecturer : Benny Hardjono</a:t>
            </a:r>
          </a:p>
        </p:txBody>
      </p:sp>
      <p:sp>
        <p:nvSpPr>
          <p:cNvPr id="3" name="TextBox 2"/>
          <p:cNvSpPr txBox="1"/>
          <p:nvPr/>
        </p:nvSpPr>
        <p:spPr>
          <a:xfrm>
            <a:off x="4860032" y="620688"/>
            <a:ext cx="4104456" cy="646331"/>
          </a:xfrm>
          <a:prstGeom prst="rect">
            <a:avLst/>
          </a:prstGeom>
          <a:noFill/>
        </p:spPr>
        <p:txBody>
          <a:bodyPr wrap="square" rtlCol="0">
            <a:spAutoFit/>
          </a:bodyPr>
          <a:lstStyle/>
          <a:p>
            <a:pPr algn="ctr"/>
            <a:r>
              <a:rPr lang="en-US" b="1" dirty="0"/>
              <a:t>Contents</a:t>
            </a:r>
          </a:p>
          <a:p>
            <a:r>
              <a:rPr lang="en-US" dirty="0"/>
              <a:t>Block Cipher		40, 46, 210</a:t>
            </a:r>
          </a:p>
        </p:txBody>
      </p:sp>
      <p:graphicFrame>
        <p:nvGraphicFramePr>
          <p:cNvPr id="2" name="Table 1"/>
          <p:cNvGraphicFramePr>
            <a:graphicFrameLocks noGrp="1"/>
          </p:cNvGraphicFramePr>
          <p:nvPr>
            <p:extLst>
              <p:ext uri="{D42A27DB-BD31-4B8C-83A1-F6EECF244321}">
                <p14:modId xmlns:p14="http://schemas.microsoft.com/office/powerpoint/2010/main" val="4037807435"/>
              </p:ext>
            </p:extLst>
          </p:nvPr>
        </p:nvGraphicFramePr>
        <p:xfrm>
          <a:off x="4644008" y="1340768"/>
          <a:ext cx="4320480" cy="2595880"/>
        </p:xfrm>
        <a:graphic>
          <a:graphicData uri="http://schemas.openxmlformats.org/drawingml/2006/table">
            <a:tbl>
              <a:tblPr firstRow="1" bandRow="1">
                <a:tableStyleId>{5C22544A-7EE6-4342-B048-85BDC9FD1C3A}</a:tableStyleId>
              </a:tblPr>
              <a:tblGrid>
                <a:gridCol w="1020700">
                  <a:extLst>
                    <a:ext uri="{9D8B030D-6E8A-4147-A177-3AD203B41FA5}">
                      <a16:colId xmlns:a16="http://schemas.microsoft.com/office/drawing/2014/main" val="3382942832"/>
                    </a:ext>
                  </a:extLst>
                </a:gridCol>
                <a:gridCol w="1859620">
                  <a:extLst>
                    <a:ext uri="{9D8B030D-6E8A-4147-A177-3AD203B41FA5}">
                      <a16:colId xmlns:a16="http://schemas.microsoft.com/office/drawing/2014/main" val="4254789490"/>
                    </a:ext>
                  </a:extLst>
                </a:gridCol>
                <a:gridCol w="1440160">
                  <a:extLst>
                    <a:ext uri="{9D8B030D-6E8A-4147-A177-3AD203B41FA5}">
                      <a16:colId xmlns:a16="http://schemas.microsoft.com/office/drawing/2014/main" val="3591135257"/>
                    </a:ext>
                  </a:extLst>
                </a:gridCol>
              </a:tblGrid>
              <a:tr h="370840">
                <a:tc>
                  <a:txBody>
                    <a:bodyPr/>
                    <a:lstStyle/>
                    <a:p>
                      <a:pPr algn="ctr"/>
                      <a:r>
                        <a:rPr lang="en-US" dirty="0"/>
                        <a:t>Chapter</a:t>
                      </a:r>
                    </a:p>
                  </a:txBody>
                  <a:tcPr/>
                </a:tc>
                <a:tc>
                  <a:txBody>
                    <a:bodyPr/>
                    <a:lstStyle/>
                    <a:p>
                      <a:pPr algn="ctr"/>
                      <a:r>
                        <a:rPr lang="en-US" dirty="0"/>
                        <a:t>Slide No.</a:t>
                      </a:r>
                    </a:p>
                  </a:txBody>
                  <a:tcPr/>
                </a:tc>
                <a:tc>
                  <a:txBody>
                    <a:bodyPr/>
                    <a:lstStyle/>
                    <a:p>
                      <a:pPr algn="ctr"/>
                      <a:r>
                        <a:rPr lang="en-US" dirty="0"/>
                        <a:t>Summary</a:t>
                      </a:r>
                    </a:p>
                  </a:txBody>
                  <a:tcPr/>
                </a:tc>
                <a:extLst>
                  <a:ext uri="{0D108BD9-81ED-4DB2-BD59-A6C34878D82A}">
                    <a16:rowId xmlns:a16="http://schemas.microsoft.com/office/drawing/2014/main" val="1940514872"/>
                  </a:ext>
                </a:extLst>
              </a:tr>
              <a:tr h="370840">
                <a:tc>
                  <a:txBody>
                    <a:bodyPr/>
                    <a:lstStyle/>
                    <a:p>
                      <a:pPr algn="ctr"/>
                      <a:r>
                        <a:rPr lang="en-US" dirty="0"/>
                        <a:t>1</a:t>
                      </a:r>
                    </a:p>
                  </a:txBody>
                  <a:tcPr/>
                </a:tc>
                <a:tc>
                  <a:txBody>
                    <a:bodyPr/>
                    <a:lstStyle/>
                    <a:p>
                      <a:pPr algn="ctr"/>
                      <a:r>
                        <a:rPr lang="en-US" dirty="0"/>
                        <a:t>1-33</a:t>
                      </a:r>
                    </a:p>
                  </a:txBody>
                  <a:tcPr/>
                </a:tc>
                <a:tc>
                  <a:txBody>
                    <a:bodyPr/>
                    <a:lstStyle/>
                    <a:p>
                      <a:pPr algn="ctr"/>
                      <a:r>
                        <a:rPr lang="en-US" dirty="0">
                          <a:hlinkClick r:id="rId3" action="ppaction://hlinksldjump"/>
                        </a:rPr>
                        <a:t>32</a:t>
                      </a:r>
                      <a:endParaRPr lang="en-US" dirty="0"/>
                    </a:p>
                  </a:txBody>
                  <a:tcPr/>
                </a:tc>
                <a:extLst>
                  <a:ext uri="{0D108BD9-81ED-4DB2-BD59-A6C34878D82A}">
                    <a16:rowId xmlns:a16="http://schemas.microsoft.com/office/drawing/2014/main" val="1178681996"/>
                  </a:ext>
                </a:extLst>
              </a:tr>
              <a:tr h="370840">
                <a:tc>
                  <a:txBody>
                    <a:bodyPr/>
                    <a:lstStyle/>
                    <a:p>
                      <a:pPr algn="ctr"/>
                      <a:r>
                        <a:rPr lang="en-US" dirty="0"/>
                        <a:t>2</a:t>
                      </a:r>
                    </a:p>
                  </a:txBody>
                  <a:tcPr/>
                </a:tc>
                <a:tc>
                  <a:txBody>
                    <a:bodyPr/>
                    <a:lstStyle/>
                    <a:p>
                      <a:pPr algn="ctr"/>
                      <a:r>
                        <a:rPr lang="en-US" dirty="0">
                          <a:hlinkClick r:id="rId4" action="ppaction://hlinksldjump"/>
                        </a:rPr>
                        <a:t>34</a:t>
                      </a:r>
                      <a:endParaRPr lang="en-US" dirty="0"/>
                    </a:p>
                  </a:txBody>
                  <a:tcPr/>
                </a:tc>
                <a:tc>
                  <a:txBody>
                    <a:bodyPr/>
                    <a:lstStyle/>
                    <a:p>
                      <a:pPr algn="ctr"/>
                      <a:r>
                        <a:rPr lang="en-US" dirty="0">
                          <a:hlinkClick r:id="rId5" action="ppaction://hlinksldjump"/>
                        </a:rPr>
                        <a:t>70</a:t>
                      </a:r>
                      <a:endParaRPr lang="en-US" dirty="0"/>
                    </a:p>
                  </a:txBody>
                  <a:tcPr/>
                </a:tc>
                <a:extLst>
                  <a:ext uri="{0D108BD9-81ED-4DB2-BD59-A6C34878D82A}">
                    <a16:rowId xmlns:a16="http://schemas.microsoft.com/office/drawing/2014/main" val="4165660515"/>
                  </a:ext>
                </a:extLst>
              </a:tr>
              <a:tr h="370840">
                <a:tc>
                  <a:txBody>
                    <a:bodyPr/>
                    <a:lstStyle/>
                    <a:p>
                      <a:pPr algn="ctr"/>
                      <a:r>
                        <a:rPr lang="en-US" dirty="0"/>
                        <a:t>3</a:t>
                      </a:r>
                    </a:p>
                  </a:txBody>
                  <a:tcPr/>
                </a:tc>
                <a:tc>
                  <a:txBody>
                    <a:bodyPr/>
                    <a:lstStyle/>
                    <a:p>
                      <a:pPr algn="ctr"/>
                      <a:r>
                        <a:rPr lang="en-US" dirty="0">
                          <a:hlinkClick r:id="rId6" action="ppaction://hlinksldjump"/>
                        </a:rPr>
                        <a:t>72</a:t>
                      </a:r>
                      <a:endParaRPr lang="en-US" dirty="0"/>
                    </a:p>
                  </a:txBody>
                  <a:tcPr/>
                </a:tc>
                <a:tc>
                  <a:txBody>
                    <a:bodyPr/>
                    <a:lstStyle/>
                    <a:p>
                      <a:pPr algn="ctr"/>
                      <a:r>
                        <a:rPr lang="en-US" dirty="0">
                          <a:hlinkClick r:id="rId7" action="ppaction://hlinksldjump"/>
                        </a:rPr>
                        <a:t>103</a:t>
                      </a:r>
                      <a:endParaRPr lang="en-US" dirty="0"/>
                    </a:p>
                  </a:txBody>
                  <a:tcPr/>
                </a:tc>
                <a:extLst>
                  <a:ext uri="{0D108BD9-81ED-4DB2-BD59-A6C34878D82A}">
                    <a16:rowId xmlns:a16="http://schemas.microsoft.com/office/drawing/2014/main" val="94039188"/>
                  </a:ext>
                </a:extLst>
              </a:tr>
              <a:tr h="370840">
                <a:tc>
                  <a:txBody>
                    <a:bodyPr/>
                    <a:lstStyle/>
                    <a:p>
                      <a:pPr algn="ctr"/>
                      <a:r>
                        <a:rPr lang="en-US" dirty="0"/>
                        <a:t>4</a:t>
                      </a:r>
                    </a:p>
                  </a:txBody>
                  <a:tcPr/>
                </a:tc>
                <a:tc>
                  <a:txBody>
                    <a:bodyPr/>
                    <a:lstStyle/>
                    <a:p>
                      <a:pPr algn="ctr"/>
                      <a:r>
                        <a:rPr lang="en-US" dirty="0">
                          <a:hlinkClick r:id="rId8" action="ppaction://hlinksldjump"/>
                        </a:rPr>
                        <a:t>104</a:t>
                      </a:r>
                      <a:endParaRPr lang="en-US" dirty="0"/>
                    </a:p>
                  </a:txBody>
                  <a:tcPr/>
                </a:tc>
                <a:tc>
                  <a:txBody>
                    <a:bodyPr/>
                    <a:lstStyle/>
                    <a:p>
                      <a:pPr algn="ctr"/>
                      <a:r>
                        <a:rPr lang="en-US" dirty="0">
                          <a:hlinkClick r:id="rId9" action="ppaction://hlinksldjump"/>
                        </a:rPr>
                        <a:t>140</a:t>
                      </a:r>
                      <a:endParaRPr lang="en-US" dirty="0"/>
                    </a:p>
                  </a:txBody>
                  <a:tcPr/>
                </a:tc>
                <a:extLst>
                  <a:ext uri="{0D108BD9-81ED-4DB2-BD59-A6C34878D82A}">
                    <a16:rowId xmlns:a16="http://schemas.microsoft.com/office/drawing/2014/main" val="1138150853"/>
                  </a:ext>
                </a:extLst>
              </a:tr>
              <a:tr h="370840">
                <a:tc>
                  <a:txBody>
                    <a:bodyPr/>
                    <a:lstStyle/>
                    <a:p>
                      <a:pPr algn="ctr"/>
                      <a:r>
                        <a:rPr lang="en-US" dirty="0"/>
                        <a:t>5</a:t>
                      </a:r>
                    </a:p>
                  </a:txBody>
                  <a:tcPr/>
                </a:tc>
                <a:tc>
                  <a:txBody>
                    <a:bodyPr/>
                    <a:lstStyle/>
                    <a:p>
                      <a:pPr algn="ctr"/>
                      <a:r>
                        <a:rPr lang="en-US" dirty="0">
                          <a:hlinkClick r:id="rId10" action="ppaction://hlinksldjump"/>
                        </a:rPr>
                        <a:t>141</a:t>
                      </a:r>
                      <a:endParaRPr lang="en-US" dirty="0"/>
                    </a:p>
                  </a:txBody>
                  <a:tcPr/>
                </a:tc>
                <a:tc>
                  <a:txBody>
                    <a:bodyPr/>
                    <a:lstStyle/>
                    <a:p>
                      <a:pPr algn="ctr"/>
                      <a:r>
                        <a:rPr lang="en-US" dirty="0">
                          <a:hlinkClick r:id="rId11" action="ppaction://hlinksldjump"/>
                        </a:rPr>
                        <a:t>173</a:t>
                      </a:r>
                      <a:endParaRPr lang="en-US" dirty="0"/>
                    </a:p>
                  </a:txBody>
                  <a:tcPr/>
                </a:tc>
                <a:extLst>
                  <a:ext uri="{0D108BD9-81ED-4DB2-BD59-A6C34878D82A}">
                    <a16:rowId xmlns:a16="http://schemas.microsoft.com/office/drawing/2014/main" val="2501863486"/>
                  </a:ext>
                </a:extLst>
              </a:tr>
              <a:tr h="370840">
                <a:tc>
                  <a:txBody>
                    <a:bodyPr/>
                    <a:lstStyle/>
                    <a:p>
                      <a:pPr algn="ctr"/>
                      <a:r>
                        <a:rPr lang="en-US" dirty="0"/>
                        <a:t>6</a:t>
                      </a:r>
                    </a:p>
                  </a:txBody>
                  <a:tcPr/>
                </a:tc>
                <a:tc>
                  <a:txBody>
                    <a:bodyPr/>
                    <a:lstStyle/>
                    <a:p>
                      <a:pPr algn="ctr"/>
                      <a:r>
                        <a:rPr lang="en-US" dirty="0">
                          <a:hlinkClick r:id="rId12" action="ppaction://hlinksldjump"/>
                        </a:rPr>
                        <a:t>174</a:t>
                      </a:r>
                      <a:endParaRPr lang="en-US" dirty="0"/>
                    </a:p>
                  </a:txBody>
                  <a:tcPr/>
                </a:tc>
                <a:tc>
                  <a:txBody>
                    <a:bodyPr/>
                    <a:lstStyle/>
                    <a:p>
                      <a:pPr algn="ctr"/>
                      <a:r>
                        <a:rPr lang="en-US" dirty="0">
                          <a:hlinkClick r:id="rId13" action="ppaction://hlinksldjump"/>
                        </a:rPr>
                        <a:t>209</a:t>
                      </a:r>
                      <a:endParaRPr lang="en-US" dirty="0"/>
                    </a:p>
                  </a:txBody>
                  <a:tcPr/>
                </a:tc>
                <a:extLst>
                  <a:ext uri="{0D108BD9-81ED-4DB2-BD59-A6C34878D82A}">
                    <a16:rowId xmlns:a16="http://schemas.microsoft.com/office/drawing/2014/main" val="1643101079"/>
                  </a:ext>
                </a:extLst>
              </a:tr>
            </a:tbl>
          </a:graphicData>
        </a:graphic>
      </p:graphicFrame>
    </p:spTree>
    <p:extLst>
      <p:ext uri="{BB962C8B-B14F-4D97-AF65-F5344CB8AC3E}">
        <p14:creationId xmlns:p14="http://schemas.microsoft.com/office/powerpoint/2010/main" val="1119981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3"/>
          <a:srcRect b="1259"/>
          <a:stretch>
            <a:fillRect/>
          </a:stretch>
        </p:blipFill>
        <p:spPr bwMode="auto">
          <a:xfrm>
            <a:off x="0" y="0"/>
            <a:ext cx="5816600" cy="6858000"/>
          </a:xfrm>
          <a:prstGeom prst="rect">
            <a:avLst/>
          </a:prstGeom>
          <a:solidFill>
            <a:schemeClr val="tx1"/>
          </a:solidFill>
          <a:ln w="9525">
            <a:noFill/>
            <a:miter lim="800000"/>
            <a:headEnd/>
            <a:tailEnd/>
          </a:ln>
        </p:spPr>
      </p:pic>
      <p:sp>
        <p:nvSpPr>
          <p:cNvPr id="8" name="Rectangle 7"/>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1.2</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Services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12 in the textbook)</a:t>
            </a:r>
          </a:p>
        </p:txBody>
      </p:sp>
    </p:spTree>
  </p:cSld>
  <p:clrMapOvr>
    <a:masterClrMapping/>
  </p:clrMapOvr>
  <p:transition spd="med">
    <p:dissolv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455" b="15455"/>
              <a:stretch>
                <a:fillRect/>
              </a:stretch>
            </p:blipFill>
          </mc:Choice>
          <mc:Fallback>
            <p:blipFill>
              <a:blip r:embed="rId4"/>
              <a:srcRect t="5455" b="15455"/>
              <a:stretch>
                <a:fillRect/>
              </a:stretch>
            </p:blipFill>
          </mc:Fallback>
        </mc:AlternateContent>
        <p:spPr>
          <a:xfrm>
            <a:off x="1371600" y="1"/>
            <a:ext cx="6580899" cy="6858000"/>
          </a:xfrm>
          <a:prstGeom prst="rect">
            <a:avLst/>
          </a:prstGeom>
          <a:solidFill>
            <a:schemeClr val="tx1"/>
          </a:solidFill>
        </p:spPr>
      </p:pic>
    </p:spTree>
    <p:extLst>
      <p:ext uri="{BB962C8B-B14F-4D97-AF65-F5344CB8AC3E}">
        <p14:creationId xmlns:p14="http://schemas.microsoft.com/office/powerpoint/2010/main" val="4679352"/>
      </p:ext>
    </p:extLst>
  </p:cSld>
  <p:clrMapOvr>
    <a:masterClrMapping/>
  </p:clrMapOvr>
  <p:transition spd="med">
    <p:pull dir="l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10000"/>
              <a:stretch>
                <a:fillRect/>
              </a:stretch>
            </p:blipFill>
          </mc:Choice>
          <mc:Fallback>
            <p:blipFill>
              <a:blip r:embed="rId4"/>
              <a:srcRect t="6364" b="10000"/>
              <a:stretch>
                <a:fillRect/>
              </a:stretch>
            </p:blipFill>
          </mc:Fallback>
        </mc:AlternateContent>
        <p:spPr>
          <a:xfrm>
            <a:off x="1371600" y="0"/>
            <a:ext cx="6336245" cy="6858000"/>
          </a:xfrm>
          <a:prstGeom prst="rect">
            <a:avLst/>
          </a:prstGeom>
          <a:solidFill>
            <a:schemeClr val="tx1"/>
          </a:solidFill>
        </p:spPr>
      </p:pic>
    </p:spTree>
    <p:extLst>
      <p:ext uri="{BB962C8B-B14F-4D97-AF65-F5344CB8AC3E}">
        <p14:creationId xmlns:p14="http://schemas.microsoft.com/office/powerpoint/2010/main" val="2568628910"/>
      </p:ext>
    </p:extLst>
  </p:cSld>
  <p:clrMapOvr>
    <a:masterClrMapping/>
  </p:clrMapOvr>
  <p:transition spd="med">
    <p:pull dir="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500"/>
              <a:stretch>
                <a:fillRect/>
              </a:stretch>
            </p:blipFill>
          </mc:Choice>
          <mc:Fallback>
            <p:blipFill>
              <a:blip r:embed="rId4"/>
              <a:srcRect b="1500"/>
              <a:stretch>
                <a:fillRect/>
              </a:stretch>
            </p:blipFill>
          </mc:Fallback>
        </mc:AlternateContent>
        <p:spPr>
          <a:xfrm>
            <a:off x="152400" y="101727"/>
            <a:ext cx="6781800" cy="6680073"/>
          </a:xfrm>
          <a:prstGeom prst="rect">
            <a:avLst/>
          </a:prstGeom>
          <a:solidFill>
            <a:schemeClr val="tx1"/>
          </a:solidFill>
        </p:spPr>
      </p:pic>
      <p:sp>
        <p:nvSpPr>
          <p:cNvPr id="4" name="TextBox 3"/>
          <p:cNvSpPr txBox="1"/>
          <p:nvPr/>
        </p:nvSpPr>
        <p:spPr>
          <a:xfrm>
            <a:off x="3505200" y="4648200"/>
            <a:ext cx="2590800" cy="738664"/>
          </a:xfrm>
          <a:prstGeom prst="rect">
            <a:avLst/>
          </a:prstGeom>
          <a:noFill/>
        </p:spPr>
        <p:txBody>
          <a:bodyPr wrap="square" rtlCol="0">
            <a:spAutoFit/>
          </a:bodyPr>
          <a:lstStyle/>
          <a:p>
            <a:r>
              <a:rPr lang="en-US" sz="1200" dirty="0">
                <a:solidFill>
                  <a:schemeClr val="tx2">
                    <a:lumMod val="10000"/>
                  </a:schemeClr>
                </a:solidFill>
                <a:latin typeface="+mn-lt"/>
              </a:rPr>
              <a:t>* = Required</a:t>
            </a:r>
          </a:p>
          <a:p>
            <a:r>
              <a:rPr lang="en-US" sz="1200" dirty="0">
                <a:solidFill>
                  <a:schemeClr val="tx2">
                    <a:lumMod val="10000"/>
                  </a:schemeClr>
                </a:solidFill>
                <a:latin typeface="+mn-lt"/>
              </a:rPr>
              <a:t>** = Recommended</a:t>
            </a:r>
          </a:p>
          <a:p>
            <a:endParaRPr lang="en-US" dirty="0"/>
          </a:p>
        </p:txBody>
      </p:sp>
      <p:sp>
        <p:nvSpPr>
          <p:cNvPr id="5" name="TextBox 4"/>
          <p:cNvSpPr txBox="1"/>
          <p:nvPr/>
        </p:nvSpPr>
        <p:spPr>
          <a:xfrm>
            <a:off x="7931727" y="1454727"/>
            <a:ext cx="184666" cy="369332"/>
          </a:xfrm>
          <a:prstGeom prst="rect">
            <a:avLst/>
          </a:prstGeom>
          <a:noFill/>
        </p:spPr>
        <p:txBody>
          <a:bodyPr wrap="none" rtlCol="0">
            <a:spAutoFit/>
          </a:bodyPr>
          <a:lstStyle/>
          <a:p>
            <a:endParaRPr lang="en-US" dirty="0"/>
          </a:p>
        </p:txBody>
      </p:sp>
      <p:sp>
        <p:nvSpPr>
          <p:cNvPr id="7" name="TextBox 6"/>
          <p:cNvSpPr txBox="1"/>
          <p:nvPr/>
        </p:nvSpPr>
        <p:spPr>
          <a:xfrm>
            <a:off x="7010400" y="533400"/>
            <a:ext cx="2133600" cy="4154983"/>
          </a:xfrm>
          <a:prstGeom prst="rect">
            <a:avLst/>
          </a:prstGeom>
          <a:noFill/>
        </p:spPr>
        <p:txBody>
          <a:bodyPr wrap="square" rtlCol="0">
            <a:spAutoFit/>
          </a:bodyPr>
          <a:lstStyle/>
          <a:p>
            <a:pPr algn="ctr"/>
            <a:r>
              <a:rPr lang="en-US" sz="2400" dirty="0">
                <a:latin typeface="+mn-lt"/>
              </a:rPr>
              <a:t>Table 6.3   </a:t>
            </a:r>
          </a:p>
          <a:p>
            <a:pPr algn="ctr"/>
            <a:endParaRPr lang="en-US" sz="2400" dirty="0">
              <a:latin typeface="+mn-lt"/>
            </a:endParaRPr>
          </a:p>
          <a:p>
            <a:pPr algn="ctr"/>
            <a:r>
              <a:rPr lang="en-US" sz="2400" dirty="0">
                <a:latin typeface="+mn-lt"/>
              </a:rPr>
              <a:t>SSH </a:t>
            </a:r>
          </a:p>
          <a:p>
            <a:pPr algn="ctr"/>
            <a:endParaRPr lang="en-US" sz="2400" dirty="0">
              <a:latin typeface="+mn-lt"/>
            </a:endParaRPr>
          </a:p>
          <a:p>
            <a:pPr algn="ctr"/>
            <a:r>
              <a:rPr lang="en-US" sz="2400" dirty="0">
                <a:latin typeface="+mn-lt"/>
              </a:rPr>
              <a:t>Transport </a:t>
            </a:r>
          </a:p>
          <a:p>
            <a:pPr algn="ctr"/>
            <a:endParaRPr lang="en-US" sz="2400" dirty="0">
              <a:latin typeface="+mn-lt"/>
            </a:endParaRPr>
          </a:p>
          <a:p>
            <a:pPr algn="ctr"/>
            <a:r>
              <a:rPr lang="en-US" sz="2400" dirty="0">
                <a:latin typeface="+mn-lt"/>
              </a:rPr>
              <a:t>Layer </a:t>
            </a:r>
          </a:p>
          <a:p>
            <a:pPr algn="ctr"/>
            <a:endParaRPr lang="en-US" sz="2400" dirty="0">
              <a:latin typeface="+mn-lt"/>
            </a:endParaRPr>
          </a:p>
          <a:p>
            <a:pPr algn="ctr"/>
            <a:r>
              <a:rPr lang="en-US" sz="2400" dirty="0">
                <a:latin typeface="+mn-lt"/>
              </a:rPr>
              <a:t>Cryptographic </a:t>
            </a:r>
          </a:p>
          <a:p>
            <a:pPr algn="ctr"/>
            <a:endParaRPr lang="en-US" sz="2400" dirty="0">
              <a:latin typeface="+mn-lt"/>
            </a:endParaRPr>
          </a:p>
          <a:p>
            <a:pPr algn="ctr"/>
            <a:r>
              <a:rPr lang="en-US" sz="2400" dirty="0">
                <a:latin typeface="+mn-lt"/>
              </a:rPr>
              <a:t>Algorithms </a:t>
            </a:r>
          </a:p>
        </p:txBody>
      </p:sp>
    </p:spTree>
    <p:extLst>
      <p:ext uri="{BB962C8B-B14F-4D97-AF65-F5344CB8AC3E}">
        <p14:creationId xmlns:p14="http://schemas.microsoft.com/office/powerpoint/2010/main" val="1048957953"/>
      </p:ext>
    </p:extLst>
  </p:cSld>
  <p:clrMapOvr>
    <a:masterClrMapping/>
  </p:clrMapOvr>
  <p:transition>
    <p:dissolv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Methods</a:t>
            </a:r>
          </a:p>
        </p:txBody>
      </p:sp>
      <p:graphicFrame>
        <p:nvGraphicFramePr>
          <p:cNvPr id="4" name="Content Placeholder 3"/>
          <p:cNvGraphicFramePr>
            <a:graphicFrameLocks noGrp="1"/>
          </p:cNvGraphicFramePr>
          <p:nvPr>
            <p:ph idx="1"/>
          </p:nvPr>
        </p:nvGraphicFramePr>
        <p:xfrm>
          <a:off x="792163" y="1762125"/>
          <a:ext cx="7570787" cy="5095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1686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Protocol</a:t>
            </a:r>
          </a:p>
        </p:txBody>
      </p:sp>
      <p:sp>
        <p:nvSpPr>
          <p:cNvPr id="3" name="Content Placeholder 2"/>
          <p:cNvSpPr>
            <a:spLocks noGrp="1"/>
          </p:cNvSpPr>
          <p:nvPr>
            <p:ph idx="1"/>
          </p:nvPr>
        </p:nvSpPr>
        <p:spPr>
          <a:xfrm>
            <a:off x="762000" y="1905000"/>
            <a:ext cx="7570787" cy="5095875"/>
          </a:xfrm>
        </p:spPr>
        <p:txBody>
          <a:bodyPr>
            <a:normAutofit fontScale="70000" lnSpcReduction="20000"/>
          </a:bodyPr>
          <a:lstStyle/>
          <a:p>
            <a:r>
              <a:rPr lang="en-US" sz="2839" dirty="0">
                <a:solidFill>
                  <a:schemeClr val="tx2">
                    <a:lumMod val="10000"/>
                  </a:schemeClr>
                </a:solidFill>
              </a:rPr>
              <a:t>The SSH Connection Protocol runs on top of the SSH Transport Layer Protocol and assumes that a secure authentication connection is in use</a:t>
            </a:r>
          </a:p>
          <a:p>
            <a:pPr lvl="1">
              <a:buClr>
                <a:schemeClr val="bg1"/>
              </a:buClr>
            </a:pPr>
            <a:r>
              <a:rPr lang="en-US" sz="2581" dirty="0">
                <a:solidFill>
                  <a:schemeClr val="tx2">
                    <a:lumMod val="10000"/>
                  </a:schemeClr>
                </a:solidFill>
              </a:rPr>
              <a:t>The secure authentication connection, referred to as a </a:t>
            </a:r>
            <a:r>
              <a:rPr lang="en-US" sz="2581" i="1" dirty="0">
                <a:solidFill>
                  <a:schemeClr val="tx2">
                    <a:lumMod val="10000"/>
                  </a:schemeClr>
                </a:solidFill>
              </a:rPr>
              <a:t>tunnel, </a:t>
            </a:r>
            <a:r>
              <a:rPr lang="en-US" sz="2581" dirty="0">
                <a:solidFill>
                  <a:schemeClr val="tx2">
                    <a:lumMod val="10000"/>
                  </a:schemeClr>
                </a:solidFill>
              </a:rPr>
              <a:t>is used by the Connection Protocol to multiplex a number of logical channels</a:t>
            </a:r>
          </a:p>
          <a:p>
            <a:pPr marL="342900" lvl="1" indent="-342900">
              <a:spcBef>
                <a:spcPts val="2400"/>
              </a:spcBef>
              <a:buClrTx/>
            </a:pPr>
            <a:r>
              <a:rPr lang="en-US" sz="2800" dirty="0">
                <a:solidFill>
                  <a:schemeClr val="tx2">
                    <a:lumMod val="10000"/>
                  </a:schemeClr>
                </a:solidFill>
                <a:cs typeface="ＭＳ Ｐゴシック" pitchFamily="-84" charset="-128"/>
              </a:rPr>
              <a:t>Channel mechanism</a:t>
            </a:r>
          </a:p>
          <a:p>
            <a:pPr lvl="1">
              <a:buClr>
                <a:schemeClr val="bg1"/>
              </a:buClr>
            </a:pPr>
            <a:r>
              <a:rPr lang="en-US" sz="2581" dirty="0">
                <a:solidFill>
                  <a:schemeClr val="tx2">
                    <a:lumMod val="10000"/>
                  </a:schemeClr>
                </a:solidFill>
              </a:rPr>
              <a:t>All types of communication using SSH are supported using separate channels</a:t>
            </a:r>
          </a:p>
          <a:p>
            <a:pPr lvl="1">
              <a:buClr>
                <a:schemeClr val="bg1"/>
              </a:buClr>
            </a:pPr>
            <a:r>
              <a:rPr lang="en-US" sz="2581" dirty="0">
                <a:solidFill>
                  <a:schemeClr val="tx2">
                    <a:lumMod val="10000"/>
                  </a:schemeClr>
                </a:solidFill>
              </a:rPr>
              <a:t>Either side may open a channel</a:t>
            </a:r>
          </a:p>
          <a:p>
            <a:pPr lvl="1">
              <a:buClr>
                <a:schemeClr val="bg1"/>
              </a:buClr>
            </a:pPr>
            <a:r>
              <a:rPr lang="en-US" sz="2581" dirty="0">
                <a:solidFill>
                  <a:schemeClr val="tx2">
                    <a:lumMod val="10000"/>
                  </a:schemeClr>
                </a:solidFill>
              </a:rPr>
              <a:t>For each channel, each side associates a unique channel number</a:t>
            </a:r>
          </a:p>
          <a:p>
            <a:pPr lvl="1">
              <a:buClr>
                <a:schemeClr val="bg1"/>
              </a:buClr>
            </a:pPr>
            <a:r>
              <a:rPr lang="en-US" sz="2581" dirty="0">
                <a:solidFill>
                  <a:schemeClr val="tx2">
                    <a:lumMod val="10000"/>
                  </a:schemeClr>
                </a:solidFill>
              </a:rPr>
              <a:t>Channels are flow controlled using a window mechanism</a:t>
            </a:r>
          </a:p>
          <a:p>
            <a:pPr lvl="1">
              <a:buClr>
                <a:schemeClr val="bg1"/>
              </a:buClr>
            </a:pPr>
            <a:r>
              <a:rPr lang="en-US" sz="2581" dirty="0">
                <a:solidFill>
                  <a:schemeClr val="tx2">
                    <a:lumMod val="10000"/>
                  </a:schemeClr>
                </a:solidFill>
              </a:rPr>
              <a:t>No data may be sent to a channel until a message is received to indicate that window space is available</a:t>
            </a:r>
          </a:p>
          <a:p>
            <a:pPr lvl="1">
              <a:buClr>
                <a:schemeClr val="bg1"/>
              </a:buClr>
            </a:pPr>
            <a:r>
              <a:rPr lang="en-US" sz="2581" dirty="0">
                <a:solidFill>
                  <a:schemeClr val="tx2">
                    <a:lumMod val="10000"/>
                  </a:schemeClr>
                </a:solidFill>
              </a:rPr>
              <a:t>The life of a channel progresses through three stages:  opening a channel, data transfer, and closing a channel</a:t>
            </a:r>
          </a:p>
        </p:txBody>
      </p:sp>
    </p:spTree>
    <p:extLst>
      <p:ext uri="{BB962C8B-B14F-4D97-AF65-F5344CB8AC3E}">
        <p14:creationId xmlns:p14="http://schemas.microsoft.com/office/powerpoint/2010/main" val="37391559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10000"/>
              <a:stretch>
                <a:fillRect/>
              </a:stretch>
            </p:blipFill>
          </mc:Choice>
          <mc:Fallback>
            <p:blipFill>
              <a:blip r:embed="rId4"/>
              <a:srcRect t="6364" b="10000"/>
              <a:stretch>
                <a:fillRect/>
              </a:stretch>
            </p:blipFill>
          </mc:Fallback>
        </mc:AlternateContent>
        <p:spPr>
          <a:xfrm>
            <a:off x="1447800" y="0"/>
            <a:ext cx="6255099" cy="6858000"/>
          </a:xfrm>
          <a:prstGeom prst="rect">
            <a:avLst/>
          </a:prstGeom>
          <a:solidFill>
            <a:schemeClr val="tx1"/>
          </a:solidFill>
        </p:spPr>
      </p:pic>
    </p:spTree>
    <p:extLst>
      <p:ext uri="{BB962C8B-B14F-4D97-AF65-F5344CB8AC3E}">
        <p14:creationId xmlns:p14="http://schemas.microsoft.com/office/powerpoint/2010/main" val="1658189054"/>
      </p:ext>
    </p:extLst>
  </p:cSld>
  <p:clrMapOvr>
    <a:masterClrMapping/>
  </p:clrMapOvr>
  <p:transition>
    <p:dissolv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Types</a:t>
            </a:r>
          </a:p>
        </p:txBody>
      </p:sp>
      <p:graphicFrame>
        <p:nvGraphicFramePr>
          <p:cNvPr id="4" name="Diagram 3"/>
          <p:cNvGraphicFramePr/>
          <p:nvPr/>
        </p:nvGraphicFramePr>
        <p:xfrm>
          <a:off x="228600" y="2057400"/>
          <a:ext cx="8686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04800" y="1600200"/>
            <a:ext cx="8382000" cy="369332"/>
          </a:xfrm>
          <a:prstGeom prst="rect">
            <a:avLst/>
          </a:prstGeom>
          <a:noFill/>
        </p:spPr>
        <p:txBody>
          <a:bodyPr wrap="square" rtlCol="0">
            <a:spAutoFit/>
          </a:bodyPr>
          <a:lstStyle/>
          <a:p>
            <a:r>
              <a:rPr lang="en-US" dirty="0">
                <a:solidFill>
                  <a:schemeClr val="tx2">
                    <a:lumMod val="10000"/>
                  </a:schemeClr>
                </a:solidFill>
                <a:latin typeface="+mn-lt"/>
              </a:rPr>
              <a:t>Four channel types are recognized in the SSH Connection Protocol specification</a:t>
            </a:r>
          </a:p>
        </p:txBody>
      </p:sp>
    </p:spTree>
    <p:extLst>
      <p:ext uri="{BB962C8B-B14F-4D97-AF65-F5344CB8AC3E}">
        <p14:creationId xmlns:p14="http://schemas.microsoft.com/office/powerpoint/2010/main" val="57021313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Forwarding</a:t>
            </a:r>
          </a:p>
        </p:txBody>
      </p:sp>
      <p:sp>
        <p:nvSpPr>
          <p:cNvPr id="9" name="Content Placeholder 8"/>
          <p:cNvSpPr>
            <a:spLocks noGrp="1"/>
          </p:cNvSpPr>
          <p:nvPr>
            <p:ph idx="1"/>
          </p:nvPr>
        </p:nvSpPr>
        <p:spPr/>
        <p:txBody>
          <a:bodyPr>
            <a:normAutofit/>
          </a:bodyPr>
          <a:lstStyle/>
          <a:p>
            <a:r>
              <a:rPr lang="en-US" dirty="0">
                <a:solidFill>
                  <a:schemeClr val="tx2">
                    <a:lumMod val="10000"/>
                  </a:schemeClr>
                </a:solidFill>
              </a:rPr>
              <a:t>One of the most useful features of SSH</a:t>
            </a:r>
          </a:p>
          <a:p>
            <a:r>
              <a:rPr lang="en-US" dirty="0">
                <a:solidFill>
                  <a:schemeClr val="tx2">
                    <a:lumMod val="10000"/>
                  </a:schemeClr>
                </a:solidFill>
              </a:rPr>
              <a:t>Provides the ability to convert any insecure TCP connection into a secure SSH connection (also referred to as SSH tunneling)</a:t>
            </a:r>
          </a:p>
          <a:p>
            <a:r>
              <a:rPr lang="en-US" dirty="0">
                <a:solidFill>
                  <a:schemeClr val="tx2">
                    <a:lumMod val="10000"/>
                  </a:schemeClr>
                </a:solidFill>
              </a:rPr>
              <a:t>Incoming TCP traffic is delivered to the appropriate application on the basis of the port number (a port is an identifier of a user of TCP)</a:t>
            </a:r>
          </a:p>
          <a:p>
            <a:r>
              <a:rPr lang="en-US" dirty="0">
                <a:solidFill>
                  <a:schemeClr val="tx2">
                    <a:lumMod val="10000"/>
                  </a:schemeClr>
                </a:solidFill>
              </a:rPr>
              <a:t>An application may employ multiple port numbers</a:t>
            </a:r>
          </a:p>
        </p:txBody>
      </p:sp>
      <p:pic>
        <p:nvPicPr>
          <p:cNvPr id="4" name="Picture 3"/>
          <p:cNvPicPr>
            <a:picLocks noChangeAspect="1"/>
          </p:cNvPicPr>
          <p:nvPr/>
        </p:nvPicPr>
        <p:blipFill>
          <a:blip r:embed="rId3"/>
          <a:stretch>
            <a:fillRect/>
          </a:stretch>
        </p:blipFill>
        <p:spPr>
          <a:xfrm flipH="1">
            <a:off x="2971800" y="5820288"/>
            <a:ext cx="3713915" cy="1037712"/>
          </a:xfrm>
          <a:prstGeom prst="rect">
            <a:avLst/>
          </a:prstGeom>
        </p:spPr>
      </p:pic>
    </p:spTree>
    <p:extLst>
      <p:ext uri="{BB962C8B-B14F-4D97-AF65-F5344CB8AC3E}">
        <p14:creationId xmlns:p14="http://schemas.microsoft.com/office/powerpoint/2010/main" val="6852314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3529" t="8182" r="1176" b="10000"/>
              <a:stretch>
                <a:fillRect/>
              </a:stretch>
            </p:blipFill>
          </mc:Choice>
          <mc:Fallback>
            <p:blipFill>
              <a:blip r:embed="rId4"/>
              <a:srcRect l="3529" t="8182" r="1176" b="10000"/>
              <a:stretch>
                <a:fillRect/>
              </a:stretch>
            </p:blipFill>
          </mc:Fallback>
        </mc:AlternateContent>
        <p:spPr>
          <a:xfrm>
            <a:off x="0" y="145864"/>
            <a:ext cx="7656100" cy="6566242"/>
          </a:xfrm>
          <a:prstGeom prst="rect">
            <a:avLst/>
          </a:prstGeom>
          <a:solidFill>
            <a:schemeClr val="tx1"/>
          </a:solidFill>
        </p:spPr>
      </p:pic>
    </p:spTree>
    <p:extLst>
      <p:ext uri="{BB962C8B-B14F-4D97-AF65-F5344CB8AC3E}">
        <p14:creationId xmlns:p14="http://schemas.microsoft.com/office/powerpoint/2010/main" val="3628727625"/>
      </p:ext>
    </p:extLst>
  </p:cSld>
  <p:clrMapOvr>
    <a:masterClrMapping/>
  </p:clrMapOvr>
  <p:transition>
    <p:dissolv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t>Summary</a:t>
            </a:r>
            <a:endParaRPr lang="en-AU" dirty="0"/>
          </a:p>
        </p:txBody>
      </p:sp>
      <p:sp>
        <p:nvSpPr>
          <p:cNvPr id="76803" name="Rectangle 3"/>
          <p:cNvSpPr>
            <a:spLocks noGrp="1" noChangeArrowheads="1"/>
          </p:cNvSpPr>
          <p:nvPr>
            <p:ph idx="1"/>
          </p:nvPr>
        </p:nvSpPr>
        <p:spPr/>
        <p:txBody>
          <a:bodyPr rtlCol="0">
            <a:normAutofit fontScale="77500" lnSpcReduction="20000"/>
          </a:bodyPr>
          <a:lstStyle/>
          <a:p>
            <a:pPr>
              <a:buFont typeface="Candara" pitchFamily="34" charset="0"/>
              <a:buChar char="•"/>
              <a:defRPr/>
            </a:pPr>
            <a:r>
              <a:rPr lang="en-US" sz="2452" dirty="0">
                <a:solidFill>
                  <a:schemeClr val="tx2">
                    <a:lumMod val="10000"/>
                  </a:schemeClr>
                </a:solidFill>
              </a:rPr>
              <a:t>Web security considerations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Web security threats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Web traffic security approaches</a:t>
            </a:r>
          </a:p>
          <a:p>
            <a:pPr eaLnBrk="1" fontAlgn="auto" hangingPunct="1">
              <a:spcAft>
                <a:spcPts val="0"/>
              </a:spcAft>
              <a:buFont typeface="Candara" pitchFamily="34" charset="0"/>
              <a:buChar char="•"/>
              <a:defRPr/>
            </a:pPr>
            <a:r>
              <a:rPr lang="en-US" dirty="0">
                <a:solidFill>
                  <a:schemeClr val="tx2">
                    <a:lumMod val="10000"/>
                  </a:schemeClr>
                </a:solidFill>
                <a:ea typeface="+mn-ea"/>
                <a:cs typeface="+mn-cs"/>
              </a:rPr>
              <a:t>Secure sockets layer</a:t>
            </a:r>
          </a:p>
          <a:p>
            <a:pPr lvl="1">
              <a:buClr>
                <a:schemeClr val="bg1"/>
              </a:buClr>
              <a:buFont typeface="Candara" pitchFamily="34" charset="0"/>
              <a:buChar char="•"/>
              <a:defRPr/>
            </a:pPr>
            <a:r>
              <a:rPr lang="en-US" sz="2194" dirty="0">
                <a:solidFill>
                  <a:schemeClr val="tx2">
                    <a:lumMod val="10000"/>
                  </a:schemeClr>
                </a:solidFill>
              </a:rPr>
              <a:t>SSL architecture</a:t>
            </a:r>
          </a:p>
          <a:p>
            <a:pPr lvl="1">
              <a:buClr>
                <a:schemeClr val="bg1"/>
              </a:buClr>
              <a:buFont typeface="Candara" pitchFamily="34" charset="0"/>
              <a:buChar char="•"/>
              <a:defRPr/>
            </a:pPr>
            <a:r>
              <a:rPr lang="en-US" sz="2194" dirty="0">
                <a:solidFill>
                  <a:schemeClr val="tx2">
                    <a:lumMod val="10000"/>
                  </a:schemeClr>
                </a:solidFill>
              </a:rPr>
              <a:t>SSL record protocol</a:t>
            </a:r>
          </a:p>
          <a:p>
            <a:pPr lvl="1">
              <a:buClr>
                <a:schemeClr val="bg1"/>
              </a:buClr>
              <a:buFont typeface="Candara" pitchFamily="34" charset="0"/>
              <a:buChar char="•"/>
              <a:defRPr/>
            </a:pPr>
            <a:r>
              <a:rPr lang="en-US" sz="2194" dirty="0">
                <a:solidFill>
                  <a:schemeClr val="tx2">
                    <a:lumMod val="10000"/>
                  </a:schemeClr>
                </a:solidFill>
              </a:rPr>
              <a:t>Change cipher spec protocol</a:t>
            </a:r>
          </a:p>
          <a:p>
            <a:pPr lvl="1">
              <a:buClr>
                <a:schemeClr val="bg1"/>
              </a:buClr>
              <a:buFont typeface="Candara" pitchFamily="34" charset="0"/>
              <a:buChar char="•"/>
              <a:defRPr/>
            </a:pPr>
            <a:r>
              <a:rPr lang="en-US" sz="2194" dirty="0">
                <a:solidFill>
                  <a:schemeClr val="tx2">
                    <a:lumMod val="10000"/>
                  </a:schemeClr>
                </a:solidFill>
              </a:rPr>
              <a:t>Alert protocol</a:t>
            </a:r>
          </a:p>
          <a:p>
            <a:pPr lvl="1">
              <a:buClr>
                <a:schemeClr val="bg1"/>
              </a:buClr>
              <a:buFont typeface="Candara" pitchFamily="34" charset="0"/>
              <a:buChar char="•"/>
              <a:defRPr/>
            </a:pPr>
            <a:r>
              <a:rPr lang="en-US" sz="2194" dirty="0">
                <a:solidFill>
                  <a:schemeClr val="tx2">
                    <a:lumMod val="10000"/>
                  </a:schemeClr>
                </a:solidFill>
              </a:rPr>
              <a:t>Handshake protocol</a:t>
            </a:r>
          </a:p>
          <a:p>
            <a:pPr lvl="1">
              <a:buClr>
                <a:schemeClr val="bg1"/>
              </a:buClr>
              <a:buFont typeface="Candara" pitchFamily="34" charset="0"/>
              <a:buChar char="•"/>
              <a:defRPr/>
            </a:pPr>
            <a:r>
              <a:rPr lang="en-US" sz="2194" dirty="0">
                <a:solidFill>
                  <a:schemeClr val="tx2">
                    <a:lumMod val="10000"/>
                  </a:schemeClr>
                </a:solidFill>
              </a:rPr>
              <a:t>Cryptographic computations</a:t>
            </a:r>
          </a:p>
          <a:p>
            <a:pPr marL="342900" lvl="1" indent="-342900" eaLnBrk="1" fontAlgn="auto" hangingPunct="1">
              <a:spcBef>
                <a:spcPts val="2400"/>
              </a:spcBef>
              <a:spcAft>
                <a:spcPts val="0"/>
              </a:spcAft>
              <a:buClrTx/>
              <a:buFont typeface="Candara" pitchFamily="34" charset="0"/>
              <a:buChar char="•"/>
              <a:defRPr/>
            </a:pPr>
            <a:r>
              <a:rPr lang="en-US" sz="2452" dirty="0">
                <a:solidFill>
                  <a:schemeClr val="tx2">
                    <a:lumMod val="10000"/>
                  </a:schemeClr>
                </a:solidFill>
                <a:ea typeface="+mn-ea"/>
              </a:rPr>
              <a:t>HTTPS</a:t>
            </a:r>
          </a:p>
          <a:p>
            <a:pPr lvl="1" fontAlgn="auto">
              <a:spcAft>
                <a:spcPts val="0"/>
              </a:spcAft>
              <a:buClr>
                <a:schemeClr val="bg1"/>
              </a:buClr>
              <a:buFont typeface="Candara" pitchFamily="34" charset="0"/>
              <a:buChar char="•"/>
              <a:defRPr/>
            </a:pPr>
            <a:r>
              <a:rPr lang="en-US" sz="2194" dirty="0">
                <a:solidFill>
                  <a:schemeClr val="tx2">
                    <a:lumMod val="10000"/>
                  </a:schemeClr>
                </a:solidFill>
              </a:rPr>
              <a:t>Connection initiation</a:t>
            </a:r>
          </a:p>
          <a:p>
            <a:pPr lvl="1" fontAlgn="auto">
              <a:spcAft>
                <a:spcPts val="0"/>
              </a:spcAft>
              <a:buClr>
                <a:schemeClr val="bg1"/>
              </a:buClr>
              <a:buFont typeface="Candara" pitchFamily="34" charset="0"/>
              <a:buChar char="•"/>
              <a:defRPr/>
            </a:pPr>
            <a:r>
              <a:rPr lang="en-US" sz="2194" dirty="0">
                <a:solidFill>
                  <a:schemeClr val="tx2">
                    <a:lumMod val="10000"/>
                  </a:schemeClr>
                </a:solidFill>
              </a:rPr>
              <a:t>Connection closure</a:t>
            </a:r>
            <a:endParaRPr lang="en-AU" sz="2194" dirty="0">
              <a:solidFill>
                <a:schemeClr val="tx2">
                  <a:lumMod val="10000"/>
                </a:schemeClr>
              </a:solidFill>
            </a:endParaRPr>
          </a:p>
        </p:txBody>
      </p:sp>
      <p:sp>
        <p:nvSpPr>
          <p:cNvPr id="76804" name="Content Placeholder 11"/>
          <p:cNvSpPr>
            <a:spLocks noGrp="1"/>
          </p:cNvSpPr>
          <p:nvPr>
            <p:ph sz="half" idx="4294967295"/>
          </p:nvPr>
        </p:nvSpPr>
        <p:spPr>
          <a:xfrm>
            <a:off x="5105400" y="1600200"/>
            <a:ext cx="3565525" cy="5257800"/>
          </a:xfrm>
        </p:spPr>
        <p:txBody>
          <a:bodyPr rtlCol="0">
            <a:normAutofit fontScale="77500" lnSpcReduction="20000"/>
          </a:bodyPr>
          <a:lstStyle/>
          <a:p>
            <a:pPr eaLnBrk="1" fontAlgn="auto" hangingPunct="1">
              <a:spcAft>
                <a:spcPts val="0"/>
              </a:spcAft>
              <a:buFont typeface="Candara" pitchFamily="34" charset="0"/>
              <a:buChar char="•"/>
              <a:defRPr/>
            </a:pPr>
            <a:r>
              <a:rPr lang="en-US" dirty="0">
                <a:ea typeface="+mn-ea"/>
                <a:cs typeface="+mn-cs"/>
              </a:rPr>
              <a:t>Trans</a:t>
            </a:r>
            <a:r>
              <a:rPr lang="en-US" dirty="0">
                <a:solidFill>
                  <a:schemeClr val="tx2">
                    <a:lumMod val="10000"/>
                  </a:schemeClr>
                </a:solidFill>
                <a:ea typeface="+mn-ea"/>
                <a:cs typeface="+mn-cs"/>
              </a:rPr>
              <a:t>port layer security</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Version number</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Message authentication code</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Pseudorandom function</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Alert codes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Cipher suites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Client certificate types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Certificate_verify and finished messages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Cryptographic computations</a:t>
            </a:r>
          </a:p>
          <a:p>
            <a:pPr lvl="1" eaLnBrk="1" fontAlgn="auto" hangingPunct="1">
              <a:spcAft>
                <a:spcPts val="0"/>
              </a:spcAft>
              <a:buClr>
                <a:schemeClr val="bg1"/>
              </a:buClr>
              <a:buFont typeface="Candara" pitchFamily="34" charset="0"/>
              <a:buChar char="•"/>
              <a:defRPr/>
            </a:pPr>
            <a:r>
              <a:rPr lang="en-US" dirty="0">
                <a:solidFill>
                  <a:schemeClr val="tx2">
                    <a:lumMod val="10000"/>
                  </a:schemeClr>
                </a:solidFill>
                <a:ea typeface="+mn-ea"/>
                <a:cs typeface="+mn-cs"/>
              </a:rPr>
              <a:t>Padding </a:t>
            </a:r>
          </a:p>
          <a:p>
            <a:pPr marL="342900" lvl="1" indent="-342900" eaLnBrk="1" fontAlgn="auto" hangingPunct="1">
              <a:spcBef>
                <a:spcPts val="2400"/>
              </a:spcBef>
              <a:spcAft>
                <a:spcPts val="0"/>
              </a:spcAft>
              <a:buClrTx/>
              <a:buFont typeface="Candara" pitchFamily="34" charset="0"/>
              <a:buChar char="•"/>
              <a:defRPr/>
            </a:pPr>
            <a:r>
              <a:rPr lang="en-US" sz="2378" dirty="0">
                <a:solidFill>
                  <a:schemeClr val="tx2">
                    <a:lumMod val="10000"/>
                  </a:schemeClr>
                </a:solidFill>
                <a:ea typeface="+mn-ea"/>
              </a:rPr>
              <a:t>Secure shell (SSH)</a:t>
            </a:r>
          </a:p>
          <a:p>
            <a:pPr lvl="1" eaLnBrk="1" fontAlgn="auto" hangingPunct="1">
              <a:spcAft>
                <a:spcPts val="0"/>
              </a:spcAft>
              <a:buClr>
                <a:schemeClr val="bg1"/>
              </a:buClr>
              <a:buFont typeface="Candara" pitchFamily="34" charset="0"/>
              <a:buChar char="•"/>
              <a:defRPr/>
            </a:pPr>
            <a:r>
              <a:rPr lang="en-US" sz="2194" dirty="0">
                <a:solidFill>
                  <a:schemeClr val="tx2">
                    <a:lumMod val="10000"/>
                  </a:schemeClr>
                </a:solidFill>
                <a:ea typeface="+mn-ea"/>
              </a:rPr>
              <a:t>Transport layer protocol</a:t>
            </a:r>
          </a:p>
          <a:p>
            <a:pPr lvl="1" eaLnBrk="1" fontAlgn="auto" hangingPunct="1">
              <a:spcAft>
                <a:spcPts val="0"/>
              </a:spcAft>
              <a:buClr>
                <a:schemeClr val="bg1"/>
              </a:buClr>
              <a:buFont typeface="Candara" pitchFamily="34" charset="0"/>
              <a:buChar char="•"/>
              <a:defRPr/>
            </a:pPr>
            <a:r>
              <a:rPr lang="en-US" sz="2194" dirty="0">
                <a:solidFill>
                  <a:schemeClr val="tx2">
                    <a:lumMod val="10000"/>
                  </a:schemeClr>
                </a:solidFill>
                <a:ea typeface="+mn-ea"/>
              </a:rPr>
              <a:t>User authentication protocol</a:t>
            </a:r>
          </a:p>
          <a:p>
            <a:pPr lvl="1" eaLnBrk="1" fontAlgn="auto" hangingPunct="1">
              <a:spcAft>
                <a:spcPts val="0"/>
              </a:spcAft>
              <a:buClr>
                <a:schemeClr val="bg1"/>
              </a:buClr>
              <a:buFont typeface="Candara" pitchFamily="34" charset="0"/>
              <a:buChar char="•"/>
              <a:defRPr/>
            </a:pPr>
            <a:r>
              <a:rPr lang="en-US" sz="2194" dirty="0">
                <a:solidFill>
                  <a:schemeClr val="tx2">
                    <a:lumMod val="10000"/>
                  </a:schemeClr>
                </a:solidFill>
                <a:ea typeface="+mn-ea"/>
              </a:rPr>
              <a:t>Communication protocol</a:t>
            </a:r>
          </a:p>
        </p:txBody>
      </p:sp>
    </p:spTree>
    <p:extLst>
      <p:ext uri="{BB962C8B-B14F-4D97-AF65-F5344CB8AC3E}">
        <p14:creationId xmlns:p14="http://schemas.microsoft.com/office/powerpoint/2010/main" val="366806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t>Authentication</a:t>
            </a:r>
            <a:endParaRPr lang="en-AU" dirty="0"/>
          </a:p>
        </p:txBody>
      </p:sp>
      <p:sp>
        <p:nvSpPr>
          <p:cNvPr id="4" name="Content Placeholder 3"/>
          <p:cNvSpPr>
            <a:spLocks noGrp="1"/>
          </p:cNvSpPr>
          <p:nvPr>
            <p:ph idx="1"/>
          </p:nvPr>
        </p:nvSpPr>
        <p:spPr/>
        <p:txBody>
          <a:bodyPr>
            <a:normAutofit/>
          </a:bodyPr>
          <a:lstStyle/>
          <a:p>
            <a:pPr eaLnBrk="1" hangingPunct="1">
              <a:defRPr/>
            </a:pPr>
            <a:r>
              <a:rPr lang="en-US" dirty="0">
                <a:solidFill>
                  <a:schemeClr val="tx2">
                    <a:lumMod val="10000"/>
                  </a:schemeClr>
                </a:solidFill>
              </a:rPr>
              <a:t>Concerned with assuring that a communication is authentic</a:t>
            </a:r>
          </a:p>
          <a:p>
            <a:pPr lvl="1" eaLnBrk="1" hangingPunct="1">
              <a:buClr>
                <a:schemeClr val="bg1"/>
              </a:buClr>
              <a:defRPr/>
            </a:pPr>
            <a:r>
              <a:rPr lang="en-US" dirty="0">
                <a:solidFill>
                  <a:schemeClr val="tx2">
                    <a:lumMod val="10000"/>
                  </a:schemeClr>
                </a:solidFill>
              </a:rPr>
              <a:t>In the case of a single message, assures the recipient that the message is from the source that it claims to be from</a:t>
            </a:r>
          </a:p>
          <a:p>
            <a:pPr lvl="1" eaLnBrk="1" hangingPunct="1">
              <a:buClr>
                <a:schemeClr val="bg1"/>
              </a:buClr>
              <a:defRPr/>
            </a:pPr>
            <a:r>
              <a:rPr lang="en-US" dirty="0">
                <a:solidFill>
                  <a:schemeClr val="tx2">
                    <a:lumMod val="10000"/>
                  </a:schemeClr>
                </a:solidFill>
              </a:rPr>
              <a:t>In the case of ongoing interaction, assures the two entities are authentic and that the connection is not interfered with in such a way that a third party can masquerade as one of the two legitimate parties</a:t>
            </a:r>
          </a:p>
        </p:txBody>
      </p:sp>
      <p:graphicFrame>
        <p:nvGraphicFramePr>
          <p:cNvPr id="5" name="Diagram 4"/>
          <p:cNvGraphicFramePr/>
          <p:nvPr/>
        </p:nvGraphicFramePr>
        <p:xfrm>
          <a:off x="1752600" y="5181600"/>
          <a:ext cx="5867400" cy="127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Cipher 1-2</a:t>
            </a:r>
          </a:p>
        </p:txBody>
      </p:sp>
      <p:pic>
        <p:nvPicPr>
          <p:cNvPr id="3" name="Picture 2"/>
          <p:cNvPicPr>
            <a:picLocks noChangeAspect="1"/>
          </p:cNvPicPr>
          <p:nvPr/>
        </p:nvPicPr>
        <p:blipFill>
          <a:blip r:embed="rId3"/>
          <a:stretch>
            <a:fillRect/>
          </a:stretch>
        </p:blipFill>
        <p:spPr>
          <a:xfrm>
            <a:off x="35496" y="1628800"/>
            <a:ext cx="5400600" cy="2407779"/>
          </a:xfrm>
          <a:prstGeom prst="rect">
            <a:avLst/>
          </a:prstGeom>
        </p:spPr>
      </p:pic>
      <p:sp>
        <p:nvSpPr>
          <p:cNvPr id="6" name="TextBox 5"/>
          <p:cNvSpPr txBox="1"/>
          <p:nvPr/>
        </p:nvSpPr>
        <p:spPr>
          <a:xfrm>
            <a:off x="2051720" y="1016084"/>
            <a:ext cx="5649455" cy="369332"/>
          </a:xfrm>
          <a:prstGeom prst="rect">
            <a:avLst/>
          </a:prstGeom>
          <a:noFill/>
        </p:spPr>
        <p:txBody>
          <a:bodyPr wrap="square" rtlCol="0">
            <a:spAutoFit/>
          </a:bodyPr>
          <a:lstStyle/>
          <a:p>
            <a:r>
              <a:rPr lang="en-GB" dirty="0"/>
              <a:t>https://www.youtube.com/watch?v=-Gk9kaFoBxU</a:t>
            </a:r>
          </a:p>
        </p:txBody>
      </p:sp>
      <p:pic>
        <p:nvPicPr>
          <p:cNvPr id="7" name="Picture 6"/>
          <p:cNvPicPr>
            <a:picLocks noChangeAspect="1"/>
          </p:cNvPicPr>
          <p:nvPr/>
        </p:nvPicPr>
        <p:blipFill>
          <a:blip r:embed="rId4"/>
          <a:stretch>
            <a:fillRect/>
          </a:stretch>
        </p:blipFill>
        <p:spPr>
          <a:xfrm>
            <a:off x="6006820" y="1772816"/>
            <a:ext cx="2381250" cy="63817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1800942" y="2103224"/>
              <a:ext cx="3677760" cy="1026000"/>
            </p14:xfrm>
          </p:contentPart>
        </mc:Choice>
        <mc:Fallback xmlns="">
          <p:pic>
            <p:nvPicPr>
              <p:cNvPr id="9" name="Ink 8"/>
              <p:cNvPicPr/>
              <p:nvPr/>
            </p:nvPicPr>
            <p:blipFill>
              <a:blip r:embed="rId6"/>
              <a:stretch>
                <a:fillRect/>
              </a:stretch>
            </p:blipFill>
            <p:spPr>
              <a:xfrm>
                <a:off x="1784742" y="2088464"/>
                <a:ext cx="3710160" cy="1056600"/>
              </a:xfrm>
              <a:prstGeom prst="rect">
                <a:avLst/>
              </a:prstGeom>
            </p:spPr>
          </p:pic>
        </mc:Fallback>
      </mc:AlternateContent>
      <p:pic>
        <p:nvPicPr>
          <p:cNvPr id="10" name="Picture 9"/>
          <p:cNvPicPr>
            <a:picLocks noChangeAspect="1"/>
          </p:cNvPicPr>
          <p:nvPr/>
        </p:nvPicPr>
        <p:blipFill>
          <a:blip r:embed="rId7"/>
          <a:stretch>
            <a:fillRect/>
          </a:stretch>
        </p:blipFill>
        <p:spPr>
          <a:xfrm>
            <a:off x="5863530" y="2939631"/>
            <a:ext cx="3019425" cy="1076325"/>
          </a:xfrm>
          <a:prstGeom prst="rect">
            <a:avLst/>
          </a:prstGeom>
        </p:spPr>
      </p:pic>
      <p:pic>
        <p:nvPicPr>
          <p:cNvPr id="11" name="Picture 10"/>
          <p:cNvPicPr>
            <a:picLocks noChangeAspect="1"/>
          </p:cNvPicPr>
          <p:nvPr/>
        </p:nvPicPr>
        <p:blipFill>
          <a:blip r:embed="rId8"/>
          <a:stretch>
            <a:fillRect/>
          </a:stretch>
        </p:blipFill>
        <p:spPr>
          <a:xfrm>
            <a:off x="35496" y="4154016"/>
            <a:ext cx="5105400" cy="2438400"/>
          </a:xfrm>
          <a:prstGeom prst="rect">
            <a:avLst/>
          </a:prstGeom>
        </p:spPr>
      </p:pic>
      <p:pic>
        <p:nvPicPr>
          <p:cNvPr id="12" name="Picture 11"/>
          <p:cNvPicPr>
            <a:picLocks noChangeAspect="1"/>
          </p:cNvPicPr>
          <p:nvPr/>
        </p:nvPicPr>
        <p:blipFill>
          <a:blip r:embed="rId9"/>
          <a:stretch>
            <a:fillRect/>
          </a:stretch>
        </p:blipFill>
        <p:spPr>
          <a:xfrm>
            <a:off x="5201957" y="4154016"/>
            <a:ext cx="3942043" cy="2486025"/>
          </a:xfrm>
          <a:prstGeom prst="rect">
            <a:avLst/>
          </a:prstGeom>
        </p:spPr>
      </p:pic>
    </p:spTree>
    <p:extLst>
      <p:ext uri="{BB962C8B-B14F-4D97-AF65-F5344CB8AC3E}">
        <p14:creationId xmlns:p14="http://schemas.microsoft.com/office/powerpoint/2010/main" val="2430227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Cipher 2-2</a:t>
            </a:r>
          </a:p>
        </p:txBody>
      </p:sp>
      <p:sp>
        <p:nvSpPr>
          <p:cNvPr id="6" name="TextBox 5"/>
          <p:cNvSpPr txBox="1"/>
          <p:nvPr/>
        </p:nvSpPr>
        <p:spPr>
          <a:xfrm>
            <a:off x="2051720" y="1016084"/>
            <a:ext cx="5649455" cy="369332"/>
          </a:xfrm>
          <a:prstGeom prst="rect">
            <a:avLst/>
          </a:prstGeom>
          <a:noFill/>
        </p:spPr>
        <p:txBody>
          <a:bodyPr wrap="square" rtlCol="0">
            <a:spAutoFit/>
          </a:bodyPr>
          <a:lstStyle/>
          <a:p>
            <a:r>
              <a:rPr lang="en-GB" dirty="0"/>
              <a:t>https://www.youtube.com/watch?v=-Gk9kaFoBxU</a:t>
            </a:r>
          </a:p>
        </p:txBody>
      </p:sp>
      <p:pic>
        <p:nvPicPr>
          <p:cNvPr id="4" name="Picture 3"/>
          <p:cNvPicPr>
            <a:picLocks noChangeAspect="1"/>
          </p:cNvPicPr>
          <p:nvPr/>
        </p:nvPicPr>
        <p:blipFill>
          <a:blip r:embed="rId3"/>
          <a:stretch>
            <a:fillRect/>
          </a:stretch>
        </p:blipFill>
        <p:spPr>
          <a:xfrm>
            <a:off x="433797" y="1467612"/>
            <a:ext cx="7963850" cy="2221210"/>
          </a:xfrm>
          <a:prstGeom prst="rect">
            <a:avLst/>
          </a:prstGeom>
        </p:spPr>
      </p:pic>
      <p:pic>
        <p:nvPicPr>
          <p:cNvPr id="5" name="Picture 4"/>
          <p:cNvPicPr>
            <a:picLocks noChangeAspect="1"/>
          </p:cNvPicPr>
          <p:nvPr/>
        </p:nvPicPr>
        <p:blipFill>
          <a:blip r:embed="rId4"/>
          <a:stretch>
            <a:fillRect/>
          </a:stretch>
        </p:blipFill>
        <p:spPr>
          <a:xfrm>
            <a:off x="433796" y="3707195"/>
            <a:ext cx="5506355" cy="2924175"/>
          </a:xfrm>
          <a:prstGeom prst="rect">
            <a:avLst/>
          </a:prstGeom>
        </p:spPr>
      </p:pic>
      <p:pic>
        <p:nvPicPr>
          <p:cNvPr id="4098" name="Picture 2" descr="http://sub.allaboutcircuits.com/images/041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3992944"/>
            <a:ext cx="2219325" cy="26384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7324062" y="4956224"/>
              <a:ext cx="386640" cy="364320"/>
            </p14:xfrm>
          </p:contentPart>
        </mc:Choice>
        <mc:Fallback xmlns="">
          <p:pic>
            <p:nvPicPr>
              <p:cNvPr id="18" name="Ink 17"/>
              <p:cNvPicPr/>
              <p:nvPr/>
            </p:nvPicPr>
            <p:blipFill>
              <a:blip r:embed="rId7"/>
              <a:stretch>
                <a:fillRect/>
              </a:stretch>
            </p:blipFill>
            <p:spPr>
              <a:xfrm>
                <a:off x="7309662" y="4942184"/>
                <a:ext cx="4154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7370862" y="5114264"/>
              <a:ext cx="376920" cy="29880"/>
            </p14:xfrm>
          </p:contentPart>
        </mc:Choice>
        <mc:Fallback xmlns="">
          <p:pic>
            <p:nvPicPr>
              <p:cNvPr id="21" name="Ink 20"/>
              <p:cNvPicPr/>
              <p:nvPr/>
            </p:nvPicPr>
            <p:blipFill>
              <a:blip r:embed="rId9"/>
              <a:stretch>
                <a:fillRect/>
              </a:stretch>
            </p:blipFill>
            <p:spPr>
              <a:xfrm>
                <a:off x="7356822" y="5109944"/>
                <a:ext cx="402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7500102" y="4958744"/>
              <a:ext cx="41760" cy="392400"/>
            </p14:xfrm>
          </p:contentPart>
        </mc:Choice>
        <mc:Fallback xmlns="">
          <p:pic>
            <p:nvPicPr>
              <p:cNvPr id="22" name="Ink 21"/>
              <p:cNvPicPr/>
              <p:nvPr/>
            </p:nvPicPr>
            <p:blipFill>
              <a:blip r:embed="rId11"/>
              <a:stretch>
                <a:fillRect/>
              </a:stretch>
            </p:blipFill>
            <p:spPr>
              <a:xfrm>
                <a:off x="7485702" y="4946864"/>
                <a:ext cx="65160" cy="420120"/>
              </a:xfrm>
              <a:prstGeom prst="rect">
                <a:avLst/>
              </a:prstGeom>
            </p:spPr>
          </p:pic>
        </mc:Fallback>
      </mc:AlternateContent>
    </p:spTree>
    <p:extLst>
      <p:ext uri="{BB962C8B-B14F-4D97-AF65-F5344CB8AC3E}">
        <p14:creationId xmlns:p14="http://schemas.microsoft.com/office/powerpoint/2010/main" val="40294406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9144000" cy="6186309"/>
          </a:xfrm>
          <a:prstGeom prst="rect">
            <a:avLst/>
          </a:prstGeom>
        </p:spPr>
        <p:txBody>
          <a:bodyPr wrap="square">
            <a:spAutoFit/>
          </a:bodyPr>
          <a:lstStyle/>
          <a:p>
            <a:r>
              <a:rPr lang="en-US" dirty="0">
                <a:latin typeface="Arial" charset="0"/>
                <a:ea typeface="ＭＳ Ｐゴシック" pitchFamily="-107" charset="-128"/>
                <a:cs typeface="ＭＳ Ｐゴシック" pitchFamily="-107" charset="-128"/>
              </a:rPr>
              <a:t> Figure 3.2 illustrates three ways in which the message can be authenticated.</a:t>
            </a:r>
          </a:p>
          <a:p>
            <a:r>
              <a:rPr lang="en-US" dirty="0">
                <a:latin typeface="Arial" charset="0"/>
                <a:ea typeface="ＭＳ Ｐゴシック" pitchFamily="-107" charset="-128"/>
                <a:cs typeface="ＭＳ Ｐゴシック" pitchFamily="-107" charset="-128"/>
              </a:rPr>
              <a:t>The message digest can be encrypted using conventional encryption (part a); if</a:t>
            </a:r>
          </a:p>
          <a:p>
            <a:r>
              <a:rPr lang="en-US" dirty="0">
                <a:latin typeface="Arial" charset="0"/>
                <a:ea typeface="ＭＳ Ｐゴシック" pitchFamily="-107" charset="-128"/>
                <a:cs typeface="ＭＳ Ｐゴシック" pitchFamily="-107" charset="-128"/>
              </a:rPr>
              <a:t>it is assumed that only the sender and receiver share the encryption key, then</a:t>
            </a:r>
          </a:p>
          <a:p>
            <a:r>
              <a:rPr lang="en-US" dirty="0">
                <a:latin typeface="Arial" charset="0"/>
                <a:ea typeface="ＭＳ Ｐゴシック" pitchFamily="-107" charset="-128"/>
                <a:cs typeface="ＭＳ Ｐゴシック" pitchFamily="-107" charset="-128"/>
              </a:rPr>
              <a:t>authenticity is assured. The message digest can be encrypted using public-key</a:t>
            </a:r>
          </a:p>
          <a:p>
            <a:r>
              <a:rPr lang="en-US" dirty="0">
                <a:latin typeface="Arial" charset="0"/>
                <a:ea typeface="ＭＳ Ｐゴシック" pitchFamily="-107" charset="-128"/>
                <a:cs typeface="ＭＳ Ｐゴシック" pitchFamily="-107" charset="-128"/>
              </a:rPr>
              <a:t>encryption (part b); this is explained in Section 3.5. The public-key approach</a:t>
            </a:r>
          </a:p>
          <a:p>
            <a:r>
              <a:rPr lang="en-US" dirty="0">
                <a:latin typeface="Arial" charset="0"/>
                <a:ea typeface="ＭＳ Ｐゴシック" pitchFamily="-107" charset="-128"/>
                <a:cs typeface="ＭＳ Ｐゴシック" pitchFamily="-107" charset="-128"/>
              </a:rPr>
              <a:t>has two advantages: (1) It provides a digital signature as well as message</a:t>
            </a:r>
          </a:p>
          <a:p>
            <a:r>
              <a:rPr lang="en-US" dirty="0">
                <a:latin typeface="Arial" charset="0"/>
                <a:ea typeface="ＭＳ Ｐゴシック" pitchFamily="-107" charset="-128"/>
                <a:cs typeface="ＭＳ Ｐゴシック" pitchFamily="-107" charset="-128"/>
              </a:rPr>
              <a:t>authentication. (2) It does not require the distribution of keys to communicating</a:t>
            </a:r>
          </a:p>
          <a:p>
            <a:r>
              <a:rPr lang="en-US" dirty="0">
                <a:latin typeface="Arial" charset="0"/>
                <a:ea typeface="ＭＳ Ｐゴシック" pitchFamily="-107" charset="-128"/>
                <a:cs typeface="ＭＳ Ｐゴシック" pitchFamily="-107" charset="-128"/>
              </a:rPr>
              <a:t>parties.</a:t>
            </a:r>
          </a:p>
          <a:p>
            <a:endParaRPr lang="en-US" dirty="0">
              <a:latin typeface="Arial" charset="0"/>
              <a:ea typeface="ＭＳ Ｐゴシック" pitchFamily="-107" charset="-128"/>
              <a:cs typeface="ＭＳ Ｐゴシック" pitchFamily="-107" charset="-128"/>
            </a:endParaRPr>
          </a:p>
          <a:p>
            <a:r>
              <a:rPr lang="en-US" dirty="0">
                <a:latin typeface="Arial" charset="0"/>
                <a:ea typeface="ＭＳ Ｐゴシック" pitchFamily="-107" charset="-128"/>
                <a:cs typeface="ＭＳ Ｐゴシック" pitchFamily="-107" charset="-128"/>
              </a:rPr>
              <a:t> These two approaches also have an advantage over approaches that encrypt</a:t>
            </a:r>
          </a:p>
          <a:p>
            <a:r>
              <a:rPr lang="en-US" dirty="0">
                <a:latin typeface="Arial" charset="0"/>
                <a:ea typeface="ＭＳ Ｐゴシック" pitchFamily="-107" charset="-128"/>
                <a:cs typeface="ＭＳ Ｐゴシック" pitchFamily="-107" charset="-128"/>
              </a:rPr>
              <a:t>the entire message in that less computation is required. Nevertheless, there has</a:t>
            </a:r>
          </a:p>
          <a:p>
            <a:r>
              <a:rPr lang="en-US" dirty="0">
                <a:latin typeface="Arial" charset="0"/>
                <a:ea typeface="ＭＳ Ｐゴシック" pitchFamily="-107" charset="-128"/>
                <a:cs typeface="ＭＳ Ｐゴシック" pitchFamily="-107" charset="-128"/>
              </a:rPr>
              <a:t>been interest in developing a technique that avoids encryption altogether.</a:t>
            </a:r>
          </a:p>
          <a:p>
            <a:endParaRPr lang="en-US" dirty="0">
              <a:latin typeface="Arial" charset="0"/>
              <a:ea typeface="ＭＳ Ｐゴシック" pitchFamily="-107" charset="-128"/>
              <a:cs typeface="ＭＳ Ｐゴシック" pitchFamily="-107" charset="-128"/>
            </a:endParaRPr>
          </a:p>
          <a:p>
            <a:r>
              <a:rPr lang="en-US" dirty="0">
                <a:latin typeface="Arial" charset="0"/>
                <a:ea typeface="ＭＳ Ｐゴシック" pitchFamily="-107" charset="-128"/>
                <a:cs typeface="ＭＳ Ｐゴシック" pitchFamily="-107" charset="-128"/>
              </a:rPr>
              <a:t> Figure 3.2c shows a technique that uses a hash function but no encryption for</a:t>
            </a:r>
          </a:p>
          <a:p>
            <a:r>
              <a:rPr lang="en-US" dirty="0">
                <a:latin typeface="Arial" charset="0"/>
                <a:ea typeface="ＭＳ Ｐゴシック" pitchFamily="-107" charset="-128"/>
                <a:cs typeface="ＭＳ Ｐゴシック" pitchFamily="-107" charset="-128"/>
              </a:rPr>
              <a:t>message authentication. Because the secret value itself is</a:t>
            </a:r>
          </a:p>
          <a:p>
            <a:r>
              <a:rPr lang="en-US" dirty="0">
                <a:latin typeface="Arial" charset="0"/>
                <a:ea typeface="ＭＳ Ｐゴシック" pitchFamily="-107" charset="-128"/>
                <a:cs typeface="ＭＳ Ｐゴシック" pitchFamily="-107" charset="-128"/>
              </a:rPr>
              <a:t>not sent, it is not possible for an attacker to modify an intercepted message. As long</a:t>
            </a:r>
          </a:p>
          <a:p>
            <a:r>
              <a:rPr lang="en-US" dirty="0">
                <a:latin typeface="Arial" charset="0"/>
                <a:ea typeface="ＭＳ Ｐゴシック" pitchFamily="-107" charset="-128"/>
                <a:cs typeface="ＭＳ Ｐゴシック" pitchFamily="-107" charset="-128"/>
              </a:rPr>
              <a:t>as the secret value remains secret, it is also not possible for an attacker to generate</a:t>
            </a:r>
          </a:p>
          <a:p>
            <a:r>
              <a:rPr lang="en-US" dirty="0">
                <a:latin typeface="Arial" charset="0"/>
                <a:ea typeface="ＭＳ Ｐゴシック" pitchFamily="-107" charset="-128"/>
                <a:cs typeface="ＭＳ Ｐゴシック" pitchFamily="-107" charset="-128"/>
              </a:rPr>
              <a:t>a false message.</a:t>
            </a:r>
          </a:p>
          <a:p>
            <a:endParaRPr lang="en-US" dirty="0">
              <a:latin typeface="Arial" charset="0"/>
              <a:ea typeface="ＭＳ Ｐゴシック" pitchFamily="-107" charset="-128"/>
              <a:cs typeface="ＭＳ Ｐゴシック" pitchFamily="-107" charset="-128"/>
            </a:endParaRPr>
          </a:p>
          <a:p>
            <a:r>
              <a:rPr lang="en-US" dirty="0">
                <a:latin typeface="Arial" charset="0"/>
                <a:ea typeface="ＭＳ Ｐゴシック" pitchFamily="-107" charset="-128"/>
                <a:cs typeface="ＭＳ Ｐゴシック" pitchFamily="-107" charset="-128"/>
              </a:rPr>
              <a:t>A variation on the third technique, called HMAC, is the one adopted for</a:t>
            </a:r>
          </a:p>
          <a:p>
            <a:r>
              <a:rPr lang="en-US" dirty="0">
                <a:latin typeface="Arial" charset="0"/>
                <a:ea typeface="ＭＳ Ｐゴシック" pitchFamily="-107" charset="-128"/>
                <a:cs typeface="ＭＳ Ｐゴシック" pitchFamily="-107" charset="-128"/>
              </a:rPr>
              <a:t>IP security (described in Chapter 9); it also has been specified for SNMPv3</a:t>
            </a:r>
          </a:p>
          <a:p>
            <a:r>
              <a:rPr lang="en-US" dirty="0">
                <a:latin typeface="Arial" charset="0"/>
                <a:ea typeface="ＭＳ Ｐゴシック" pitchFamily="-107" charset="-128"/>
                <a:cs typeface="ＭＳ Ｐゴシック" pitchFamily="-107" charset="-128"/>
              </a:rPr>
              <a:t>(Chapter 13).</a:t>
            </a:r>
            <a:endParaRPr lang="en-US" dirty="0"/>
          </a:p>
        </p:txBody>
      </p:sp>
    </p:spTree>
    <p:extLst>
      <p:ext uri="{BB962C8B-B14F-4D97-AF65-F5344CB8AC3E}">
        <p14:creationId xmlns:p14="http://schemas.microsoft.com/office/powerpoint/2010/main" val="25461990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9144000" cy="7017306"/>
          </a:xfrm>
          <a:prstGeom prst="rect">
            <a:avLst/>
          </a:prstGeom>
        </p:spPr>
        <p:txBody>
          <a:bodyPr wrap="square">
            <a:spAutoFit/>
          </a:bodyPr>
          <a:lstStyle/>
          <a:p>
            <a:r>
              <a:rPr lang="en-US" b="1" u="sng" dirty="0">
                <a:latin typeface="Arial" charset="0"/>
                <a:ea typeface="ＭＳ Ｐゴシック" pitchFamily="-107" charset="-128"/>
                <a:cs typeface="ＭＳ Ｐゴシック" pitchFamily="-107" charset="-128"/>
              </a:rPr>
              <a:t>In fact, symmetric encryption alone is not a suitable tool for data authentication</a:t>
            </a:r>
            <a:r>
              <a:rPr lang="en-US" b="1" dirty="0">
                <a:latin typeface="Arial" charset="0"/>
                <a:ea typeface="ＭＳ Ｐゴシック" pitchFamily="-107" charset="-128"/>
                <a:cs typeface="ＭＳ Ｐゴシック" pitchFamily="-107" charset="-128"/>
              </a:rPr>
              <a:t>.</a:t>
            </a:r>
          </a:p>
          <a:p>
            <a:r>
              <a:rPr lang="en-US" dirty="0">
                <a:latin typeface="Arial" charset="0"/>
                <a:ea typeface="ＭＳ Ｐゴシック" pitchFamily="-107" charset="-128"/>
                <a:cs typeface="ＭＳ Ｐゴシック" pitchFamily="-107" charset="-128"/>
              </a:rPr>
              <a:t>To give one simple example, in the ECB mode of encryption, if an attacker</a:t>
            </a:r>
          </a:p>
          <a:p>
            <a:r>
              <a:rPr lang="en-US" dirty="0">
                <a:latin typeface="Arial" charset="0"/>
                <a:ea typeface="ＭＳ Ｐゴシック" pitchFamily="-107" charset="-128"/>
                <a:cs typeface="ＭＳ Ｐゴシック" pitchFamily="-107" charset="-128"/>
              </a:rPr>
              <a:t>reorders the blocks of </a:t>
            </a:r>
            <a:r>
              <a:rPr lang="en-US" dirty="0" err="1">
                <a:latin typeface="Arial" charset="0"/>
                <a:ea typeface="ＭＳ Ｐゴシック" pitchFamily="-107" charset="-128"/>
                <a:cs typeface="ＭＳ Ｐゴシック" pitchFamily="-107" charset="-128"/>
              </a:rPr>
              <a:t>ciphertext</a:t>
            </a:r>
            <a:r>
              <a:rPr lang="en-US" dirty="0">
                <a:latin typeface="Arial" charset="0"/>
                <a:ea typeface="ＭＳ Ｐゴシック" pitchFamily="-107" charset="-128"/>
                <a:cs typeface="ＭＳ Ｐゴシック" pitchFamily="-107" charset="-128"/>
              </a:rPr>
              <a:t>, then each block will still decrypt successfully.</a:t>
            </a:r>
          </a:p>
          <a:p>
            <a:r>
              <a:rPr lang="en-US" dirty="0">
                <a:latin typeface="Arial" charset="0"/>
                <a:ea typeface="ＭＳ Ｐゴシック" pitchFamily="-107" charset="-128"/>
                <a:cs typeface="ＭＳ Ｐゴシック" pitchFamily="-107" charset="-128"/>
              </a:rPr>
              <a:t>However, the reordering may alter the meaning of the overall data sequence.</a:t>
            </a:r>
          </a:p>
          <a:p>
            <a:r>
              <a:rPr lang="en-US" dirty="0">
                <a:latin typeface="Arial" charset="0"/>
                <a:ea typeface="ＭＳ Ｐゴシック" pitchFamily="-107" charset="-128"/>
                <a:cs typeface="ＭＳ Ｐゴシック" pitchFamily="-107" charset="-128"/>
              </a:rPr>
              <a:t>Although sequence numbers may be used at some level (e.g., each IP packet), it is</a:t>
            </a:r>
          </a:p>
          <a:p>
            <a:r>
              <a:rPr lang="en-US" dirty="0">
                <a:latin typeface="Arial" charset="0"/>
                <a:ea typeface="ＭＳ Ｐゴシック" pitchFamily="-107" charset="-128"/>
                <a:cs typeface="ＭＳ Ｐゴシック" pitchFamily="-107" charset="-128"/>
              </a:rPr>
              <a:t>typically not the case that a separate sequence number will be associated with each</a:t>
            </a:r>
          </a:p>
          <a:p>
            <a:r>
              <a:rPr lang="en-US" dirty="0">
                <a:latin typeface="Arial" charset="0"/>
                <a:ea typeface="ＭＳ Ｐゴシック" pitchFamily="-107" charset="-128"/>
                <a:cs typeface="ＭＳ Ｐゴシック" pitchFamily="-107" charset="-128"/>
              </a:rPr>
              <a:t>b -bit block of plaintext. Thus, block reordering is a threat.</a:t>
            </a:r>
          </a:p>
          <a:p>
            <a:r>
              <a:rPr lang="en-US" dirty="0">
                <a:latin typeface="Arial" charset="0"/>
                <a:ea typeface="ＭＳ Ｐゴシック" pitchFamily="-107" charset="-128"/>
                <a:cs typeface="ＭＳ Ｐゴシック" pitchFamily="-107" charset="-128"/>
              </a:rPr>
              <a:t>(Chapter 13). 1) One authentication technique involves the use</a:t>
            </a:r>
          </a:p>
          <a:p>
            <a:r>
              <a:rPr lang="en-US" dirty="0">
                <a:latin typeface="Arial" charset="0"/>
                <a:ea typeface="ＭＳ Ｐゴシック" pitchFamily="-107" charset="-128"/>
                <a:cs typeface="ＭＳ Ｐゴシック" pitchFamily="-107" charset="-128"/>
              </a:rPr>
              <a:t>of a secret key to generate a small block of data, known as a </a:t>
            </a:r>
            <a:r>
              <a:rPr lang="en-US" b="1" dirty="0">
                <a:latin typeface="Arial" charset="0"/>
                <a:ea typeface="ＭＳ Ｐゴシック" pitchFamily="-107" charset="-128"/>
                <a:cs typeface="ＭＳ Ｐゴシック" pitchFamily="-107" charset="-128"/>
              </a:rPr>
              <a:t> message authentication</a:t>
            </a:r>
          </a:p>
          <a:p>
            <a:r>
              <a:rPr lang="en-US" b="1" dirty="0">
                <a:latin typeface="Arial" charset="0"/>
                <a:ea typeface="ＭＳ Ｐゴシック" pitchFamily="-107" charset="-128"/>
                <a:cs typeface="ＭＳ Ｐゴシック" pitchFamily="-107" charset="-128"/>
              </a:rPr>
              <a:t>code</a:t>
            </a:r>
            <a:r>
              <a:rPr lang="en-US" dirty="0">
                <a:latin typeface="Arial" charset="0"/>
                <a:ea typeface="ＭＳ Ｐゴシック" pitchFamily="-107" charset="-128"/>
                <a:cs typeface="ＭＳ Ｐゴシック" pitchFamily="-107" charset="-128"/>
              </a:rPr>
              <a:t> (MAC) , that is appended to the message. 2) An alternative to the message authentication code is the one-way hash function. Message digest is to ensure the authenticity of the message content. The purpose of a hash function is to produce a “fingerprint” of a file, message, or</a:t>
            </a:r>
          </a:p>
          <a:p>
            <a:r>
              <a:rPr lang="en-US" dirty="0">
                <a:latin typeface="Arial" charset="0"/>
                <a:ea typeface="ＭＳ Ｐゴシック" pitchFamily="-107" charset="-128"/>
                <a:cs typeface="ＭＳ Ｐゴシック" pitchFamily="-107" charset="-128"/>
              </a:rPr>
              <a:t>other block of data. To be useful for message authentication, a hash function H</a:t>
            </a:r>
          </a:p>
          <a:p>
            <a:r>
              <a:rPr lang="en-US" dirty="0">
                <a:latin typeface="Arial" charset="0"/>
                <a:ea typeface="ＭＳ Ｐゴシック" pitchFamily="-107" charset="-128"/>
                <a:cs typeface="ＭＳ Ｐゴシック" pitchFamily="-107" charset="-128"/>
              </a:rPr>
              <a:t>must have the following properties:</a:t>
            </a:r>
          </a:p>
          <a:p>
            <a:r>
              <a:rPr lang="en-US" dirty="0">
                <a:latin typeface="Arial" charset="0"/>
                <a:ea typeface="ＭＳ Ｐゴシック" pitchFamily="-107" charset="-128"/>
                <a:cs typeface="ＭＳ Ｐゴシック" pitchFamily="-107" charset="-128"/>
              </a:rPr>
              <a:t>1.  H can be applied to a block of data of any size.</a:t>
            </a:r>
          </a:p>
          <a:p>
            <a:r>
              <a:rPr lang="en-US" dirty="0">
                <a:latin typeface="Arial" charset="0"/>
                <a:ea typeface="ＭＳ Ｐゴシック" pitchFamily="-107" charset="-128"/>
                <a:cs typeface="ＭＳ Ｐゴシック" pitchFamily="-107" charset="-128"/>
              </a:rPr>
              <a:t>2.  H produces a fixed-length output.</a:t>
            </a:r>
          </a:p>
          <a:p>
            <a:r>
              <a:rPr lang="en-US" dirty="0">
                <a:latin typeface="Arial" charset="0"/>
                <a:ea typeface="ＭＳ Ｐゴシック" pitchFamily="-107" charset="-128"/>
                <a:cs typeface="ＭＳ Ｐゴシック" pitchFamily="-107" charset="-128"/>
              </a:rPr>
              <a:t>3.  H(x ) is relatively easy to compute for any given x , making both hardware and</a:t>
            </a:r>
          </a:p>
          <a:p>
            <a:r>
              <a:rPr lang="en-US" dirty="0">
                <a:latin typeface="Arial" charset="0"/>
                <a:ea typeface="ＭＳ Ｐゴシック" pitchFamily="-107" charset="-128"/>
                <a:cs typeface="ＭＳ Ｐゴシック" pitchFamily="-107" charset="-128"/>
              </a:rPr>
              <a:t>software implementations practical.</a:t>
            </a:r>
          </a:p>
          <a:p>
            <a:r>
              <a:rPr lang="en-US" dirty="0">
                <a:latin typeface="Arial" charset="0"/>
                <a:ea typeface="ＭＳ Ｐゴシック" pitchFamily="-107" charset="-128"/>
                <a:cs typeface="ＭＳ Ｐゴシック" pitchFamily="-107" charset="-128"/>
              </a:rPr>
              <a:t> A hash function that satisfies the first five properties in the preceding list is</a:t>
            </a:r>
          </a:p>
          <a:p>
            <a:r>
              <a:rPr lang="en-US" dirty="0">
                <a:latin typeface="Arial" charset="0"/>
                <a:ea typeface="ＭＳ Ｐゴシック" pitchFamily="-107" charset="-128"/>
                <a:cs typeface="ＭＳ Ｐゴシック" pitchFamily="-107" charset="-128"/>
              </a:rPr>
              <a:t>referred to as a weak hash function. If the sixth property is also satisfied, then it is</a:t>
            </a:r>
          </a:p>
          <a:p>
            <a:r>
              <a:rPr lang="en-US" dirty="0">
                <a:latin typeface="Arial" charset="0"/>
                <a:ea typeface="ＭＳ Ｐゴシック" pitchFamily="-107" charset="-128"/>
                <a:cs typeface="ＭＳ Ｐゴシック" pitchFamily="-107" charset="-128"/>
              </a:rPr>
              <a:t>referred to as a strong hash function. The sixth property, collision resistant, protects</a:t>
            </a:r>
          </a:p>
          <a:p>
            <a:r>
              <a:rPr lang="en-US" dirty="0">
                <a:latin typeface="Arial" charset="0"/>
                <a:ea typeface="ＭＳ Ｐゴシック" pitchFamily="-107" charset="-128"/>
                <a:cs typeface="ＭＳ Ｐゴシック" pitchFamily="-107" charset="-128"/>
              </a:rPr>
              <a:t>against a sophisticated class of attack known as the birthday attack. See p78</a:t>
            </a:r>
            <a:endParaRPr lang="en-US" dirty="0">
              <a:latin typeface="Arial" pitchFamily="-84" charset="0"/>
              <a:ea typeface="ＭＳ Ｐゴシック" pitchFamily="-84" charset="-128"/>
              <a:cs typeface="ＭＳ Ｐゴシック" pitchFamily="-84" charset="-128"/>
            </a:endParaRPr>
          </a:p>
          <a:p>
            <a:endParaRPr lang="en-US" dirty="0">
              <a:latin typeface="Arial" charset="0"/>
              <a:ea typeface="ＭＳ Ｐゴシック" pitchFamily="-107" charset="-128"/>
              <a:cs typeface="ＭＳ Ｐゴシック" pitchFamily="-107" charset="-128"/>
            </a:endParaRPr>
          </a:p>
          <a:p>
            <a:endParaRPr lang="en-US" dirty="0"/>
          </a:p>
        </p:txBody>
      </p:sp>
    </p:spTree>
    <p:extLst>
      <p:ext uri="{BB962C8B-B14F-4D97-AF65-F5344CB8AC3E}">
        <p14:creationId xmlns:p14="http://schemas.microsoft.com/office/powerpoint/2010/main" val="33635316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69097"/>
            <a:ext cx="9144000" cy="5632311"/>
          </a:xfrm>
          <a:prstGeom prst="rect">
            <a:avLst/>
          </a:prstGeom>
        </p:spPr>
        <p:txBody>
          <a:bodyPr wrap="square">
            <a:spAutoFit/>
          </a:bodyPr>
          <a:lstStyle/>
          <a:p>
            <a:r>
              <a:rPr lang="en-US" dirty="0">
                <a:latin typeface="Arial" charset="0"/>
                <a:ea typeface="ＭＳ Ｐゴシック" pitchFamily="-107" charset="-128"/>
                <a:cs typeface="ＭＳ Ｐゴシック" pitchFamily="-107" charset="-128"/>
              </a:rPr>
              <a:t>As with symmetric encryption, there are two approaches to attacking a secure hash</a:t>
            </a:r>
          </a:p>
          <a:p>
            <a:r>
              <a:rPr lang="en-US" dirty="0">
                <a:latin typeface="Arial" charset="0"/>
                <a:ea typeface="ＭＳ Ｐゴシック" pitchFamily="-107" charset="-128"/>
                <a:cs typeface="ＭＳ Ｐゴシック" pitchFamily="-107" charset="-128"/>
              </a:rPr>
              <a:t>function: cryptanalysis and brute-force attack. As with symmetric encryption algorithms,</a:t>
            </a:r>
          </a:p>
          <a:p>
            <a:r>
              <a:rPr lang="en-US" dirty="0">
                <a:latin typeface="Arial" charset="0"/>
                <a:ea typeface="ＭＳ Ｐゴシック" pitchFamily="-107" charset="-128"/>
                <a:cs typeface="ＭＳ Ｐゴシック" pitchFamily="-107" charset="-128"/>
              </a:rPr>
              <a:t>cryptanalysis of a hash function involves exploiting logical weaknesses in the</a:t>
            </a:r>
          </a:p>
          <a:p>
            <a:r>
              <a:rPr lang="en-US" dirty="0">
                <a:latin typeface="Arial" charset="0"/>
                <a:ea typeface="ＭＳ Ｐゴシック" pitchFamily="-107" charset="-128"/>
                <a:cs typeface="ＭＳ Ｐゴシック" pitchFamily="-107" charset="-128"/>
              </a:rPr>
              <a:t>algorithm.</a:t>
            </a:r>
          </a:p>
          <a:p>
            <a:endParaRPr lang="en-US" dirty="0">
              <a:latin typeface="Arial" charset="0"/>
              <a:ea typeface="ＭＳ Ｐゴシック" pitchFamily="-107" charset="-128"/>
              <a:cs typeface="ＭＳ Ｐゴシック" pitchFamily="-107" charset="-128"/>
            </a:endParaRPr>
          </a:p>
          <a:p>
            <a:r>
              <a:rPr lang="en-US" dirty="0">
                <a:latin typeface="Arial" charset="0"/>
                <a:ea typeface="ＭＳ Ｐゴシック" pitchFamily="-107" charset="-128"/>
                <a:cs typeface="ＭＳ Ｐゴシック" pitchFamily="-107" charset="-128"/>
              </a:rPr>
              <a:t>The strength of a hash function against brute-force attacks depends solely on</a:t>
            </a:r>
          </a:p>
          <a:p>
            <a:r>
              <a:rPr lang="en-US" dirty="0">
                <a:latin typeface="Arial" charset="0"/>
                <a:ea typeface="ＭＳ Ｐゴシック" pitchFamily="-107" charset="-128"/>
                <a:cs typeface="ＭＳ Ｐゴシック" pitchFamily="-107" charset="-128"/>
              </a:rPr>
              <a:t>the length of the hash code produced by the algorithm.</a:t>
            </a:r>
          </a:p>
          <a:p>
            <a:endParaRPr lang="en-US" dirty="0">
              <a:latin typeface="Arial" charset="0"/>
              <a:ea typeface="ＭＳ Ｐゴシック" pitchFamily="-107" charset="-128"/>
              <a:cs typeface="ＭＳ Ｐゴシック" pitchFamily="-107" charset="-128"/>
            </a:endParaRPr>
          </a:p>
          <a:p>
            <a:r>
              <a:rPr lang="en-US" dirty="0">
                <a:latin typeface="Arial" charset="0"/>
                <a:ea typeface="ＭＳ Ｐゴシック" pitchFamily="-107" charset="-128"/>
                <a:cs typeface="ＭＳ Ｐゴシック" pitchFamily="-107" charset="-128"/>
              </a:rPr>
              <a:t>If collision resistance is required (and this is desirable for a general-purpose</a:t>
            </a:r>
          </a:p>
          <a:p>
            <a:r>
              <a:rPr lang="en-US" dirty="0">
                <a:latin typeface="Arial" charset="0"/>
                <a:ea typeface="ＭＳ Ｐゴシック" pitchFamily="-107" charset="-128"/>
                <a:cs typeface="ＭＳ Ｐゴシック" pitchFamily="-107" charset="-128"/>
              </a:rPr>
              <a:t>secure hash code), then the value 2</a:t>
            </a:r>
            <a:r>
              <a:rPr lang="en-US" baseline="30000" dirty="0">
                <a:latin typeface="Arial" charset="0"/>
                <a:ea typeface="ＭＳ Ｐゴシック" pitchFamily="-107" charset="-128"/>
                <a:cs typeface="ＭＳ Ｐゴシック" pitchFamily="-107" charset="-128"/>
              </a:rPr>
              <a:t>n/2  </a:t>
            </a:r>
            <a:r>
              <a:rPr lang="en-US" dirty="0">
                <a:latin typeface="Arial" charset="0"/>
                <a:ea typeface="ＭＳ Ｐゴシック" pitchFamily="-107" charset="-128"/>
                <a:cs typeface="ＭＳ Ｐゴシック" pitchFamily="-107" charset="-128"/>
              </a:rPr>
              <a:t>determines the strength of the hash code</a:t>
            </a:r>
          </a:p>
          <a:p>
            <a:r>
              <a:rPr lang="en-US" dirty="0">
                <a:latin typeface="Arial" charset="0"/>
                <a:ea typeface="ＭＳ Ｐゴシック" pitchFamily="-107" charset="-128"/>
                <a:cs typeface="ＭＳ Ｐゴシック" pitchFamily="-107" charset="-128"/>
              </a:rPr>
              <a:t>against brute-force attacks. Van </a:t>
            </a:r>
            <a:r>
              <a:rPr lang="en-US" dirty="0" err="1">
                <a:latin typeface="Arial" charset="0"/>
                <a:ea typeface="ＭＳ Ｐゴシック" pitchFamily="-107" charset="-128"/>
                <a:cs typeface="ＭＳ Ｐゴシック" pitchFamily="-107" charset="-128"/>
              </a:rPr>
              <a:t>Oorschot</a:t>
            </a:r>
            <a:r>
              <a:rPr lang="en-US" dirty="0">
                <a:latin typeface="Arial" charset="0"/>
                <a:ea typeface="ＭＳ Ｐゴシック" pitchFamily="-107" charset="-128"/>
                <a:cs typeface="ＭＳ Ｐゴシック" pitchFamily="-107" charset="-128"/>
              </a:rPr>
              <a:t> and Wiener [VANO94] presented a</a:t>
            </a:r>
          </a:p>
          <a:p>
            <a:r>
              <a:rPr lang="en-US" dirty="0">
                <a:latin typeface="Arial" charset="0"/>
                <a:ea typeface="ＭＳ Ｐゴシック" pitchFamily="-107" charset="-128"/>
                <a:cs typeface="ＭＳ Ｐゴシック" pitchFamily="-107" charset="-128"/>
              </a:rPr>
              <a:t>design for a $10 million collision search machine for MD5, which has a 128-bit</a:t>
            </a:r>
          </a:p>
          <a:p>
            <a:r>
              <a:rPr lang="en-US" dirty="0">
                <a:latin typeface="Arial" charset="0"/>
                <a:ea typeface="ＭＳ Ｐゴシック" pitchFamily="-107" charset="-128"/>
                <a:cs typeface="ＭＳ Ｐゴシック" pitchFamily="-107" charset="-128"/>
              </a:rPr>
              <a:t>hash length, that could find a collision in 24 days. Thus, a 128-bit code may be</a:t>
            </a:r>
          </a:p>
          <a:p>
            <a:r>
              <a:rPr lang="en-US" dirty="0">
                <a:latin typeface="Arial" charset="0"/>
                <a:ea typeface="ＭＳ Ｐゴシック" pitchFamily="-107" charset="-128"/>
                <a:cs typeface="ＭＳ Ｐゴシック" pitchFamily="-107" charset="-128"/>
              </a:rPr>
              <a:t>viewed as inadequate. The next step up, if a hash code is treated as a sequence</a:t>
            </a:r>
          </a:p>
          <a:p>
            <a:r>
              <a:rPr lang="en-US" dirty="0">
                <a:latin typeface="Arial" charset="0"/>
                <a:ea typeface="ＭＳ Ｐゴシック" pitchFamily="-107" charset="-128"/>
                <a:cs typeface="ＭＳ Ｐゴシック" pitchFamily="-107" charset="-128"/>
              </a:rPr>
              <a:t>of 32 bits, is a 160-bit hash length. </a:t>
            </a:r>
            <a:r>
              <a:rPr lang="en-US" b="1" dirty="0">
                <a:latin typeface="Arial" charset="0"/>
                <a:ea typeface="ＭＳ Ｐゴシック" pitchFamily="-107" charset="-128"/>
                <a:cs typeface="ＭＳ Ｐゴシック" pitchFamily="-107" charset="-128"/>
              </a:rPr>
              <a:t>With a hash length of 160 bits, the same</a:t>
            </a:r>
          </a:p>
          <a:p>
            <a:r>
              <a:rPr lang="en-US" b="1" dirty="0">
                <a:latin typeface="Arial" charset="0"/>
                <a:ea typeface="ＭＳ Ｐゴシック" pitchFamily="-107" charset="-128"/>
                <a:cs typeface="ＭＳ Ｐゴシック" pitchFamily="-107" charset="-128"/>
              </a:rPr>
              <a:t>search machine would require over four thousand years to find a collision. With</a:t>
            </a:r>
          </a:p>
          <a:p>
            <a:r>
              <a:rPr lang="en-US" b="1" dirty="0">
                <a:latin typeface="Arial" charset="0"/>
                <a:ea typeface="ＭＳ Ｐゴシック" pitchFamily="-107" charset="-128"/>
                <a:cs typeface="ＭＳ Ｐゴシック" pitchFamily="-107" charset="-128"/>
              </a:rPr>
              <a:t>today’s technology, the time would be much shorter, so that 160 bits now</a:t>
            </a:r>
          </a:p>
          <a:p>
            <a:r>
              <a:rPr lang="en-US" b="1" dirty="0">
                <a:latin typeface="Arial" charset="0"/>
                <a:ea typeface="ＭＳ Ｐゴシック" pitchFamily="-107" charset="-128"/>
                <a:cs typeface="ＭＳ Ｐゴシック" pitchFamily="-107" charset="-128"/>
              </a:rPr>
              <a:t>appears suspect.</a:t>
            </a:r>
          </a:p>
          <a:p>
            <a:endParaRPr lang="en-US" dirty="0">
              <a:latin typeface="Arial" charset="0"/>
              <a:ea typeface="ＭＳ Ｐゴシック" pitchFamily="-107" charset="-128"/>
              <a:cs typeface="ＭＳ Ｐゴシック" pitchFamily="-107" charset="-128"/>
            </a:endParaRPr>
          </a:p>
          <a:p>
            <a:endParaRPr lang="en-US" dirty="0"/>
          </a:p>
        </p:txBody>
      </p:sp>
    </p:spTree>
    <p:extLst>
      <p:ext uri="{BB962C8B-B14F-4D97-AF65-F5344CB8AC3E}">
        <p14:creationId xmlns:p14="http://schemas.microsoft.com/office/powerpoint/2010/main" val="27208116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40768"/>
            <a:ext cx="9144000" cy="5632311"/>
          </a:xfrm>
          <a:prstGeom prst="rect">
            <a:avLst/>
          </a:prstGeom>
        </p:spPr>
        <p:txBody>
          <a:bodyPr wrap="square">
            <a:spAutoFit/>
          </a:bodyPr>
          <a:lstStyle/>
          <a:p>
            <a:r>
              <a:rPr lang="en-US" dirty="0">
                <a:latin typeface="Arial" charset="0"/>
                <a:ea typeface="ＭＳ Ｐゴシック" pitchFamily="-107" charset="-128"/>
                <a:cs typeface="ＭＳ Ｐゴシック" pitchFamily="-107" charset="-128"/>
              </a:rPr>
              <a:t>(Note to p81) In recent years, the most widely used hash function has been the Secure Hash Algorithm (SHA). Indeed, because virtually every other widely used hash function</a:t>
            </a:r>
          </a:p>
          <a:p>
            <a:r>
              <a:rPr lang="en-US" dirty="0">
                <a:latin typeface="Arial" charset="0"/>
                <a:ea typeface="ＭＳ Ｐゴシック" pitchFamily="-107" charset="-128"/>
                <a:cs typeface="ＭＳ Ｐゴシック" pitchFamily="-107" charset="-128"/>
              </a:rPr>
              <a:t>had been found to have substantial cryptanalytic weaknesses, SHA was more or</a:t>
            </a:r>
          </a:p>
          <a:p>
            <a:r>
              <a:rPr lang="en-US" dirty="0">
                <a:latin typeface="Arial" charset="0"/>
                <a:ea typeface="ＭＳ Ｐゴシック" pitchFamily="-107" charset="-128"/>
                <a:cs typeface="ＭＳ Ｐゴシック" pitchFamily="-107" charset="-128"/>
              </a:rPr>
              <a:t>less the last remaining standardized hash algorithm by 2005. SHA was developed</a:t>
            </a:r>
          </a:p>
          <a:p>
            <a:r>
              <a:rPr lang="en-US" dirty="0">
                <a:latin typeface="Arial" charset="0"/>
                <a:ea typeface="ＭＳ Ｐゴシック" pitchFamily="-107" charset="-128"/>
                <a:cs typeface="ＭＳ Ｐゴシック" pitchFamily="-107" charset="-128"/>
              </a:rPr>
              <a:t> by the National Institute of Standards and Technology (NIST) and published as a</a:t>
            </a:r>
          </a:p>
          <a:p>
            <a:r>
              <a:rPr lang="en-US" dirty="0">
                <a:latin typeface="Arial" charset="0"/>
                <a:ea typeface="ＭＳ Ｐゴシック" pitchFamily="-107" charset="-128"/>
                <a:cs typeface="ＭＳ Ｐゴシック" pitchFamily="-107" charset="-128"/>
              </a:rPr>
              <a:t>federal information processing standard (FIPS 180) in 1993. When weaknesses were</a:t>
            </a:r>
          </a:p>
          <a:p>
            <a:r>
              <a:rPr lang="en-US" dirty="0">
                <a:latin typeface="Arial" charset="0"/>
                <a:ea typeface="ＭＳ Ｐゴシック" pitchFamily="-107" charset="-128"/>
                <a:cs typeface="ＭＳ Ｐゴシック" pitchFamily="-107" charset="-128"/>
              </a:rPr>
              <a:t>discovered in SHA (now known as SHA-0), a revised version was issued as FIPS</a:t>
            </a:r>
          </a:p>
          <a:p>
            <a:r>
              <a:rPr lang="en-US" dirty="0">
                <a:latin typeface="Arial" charset="0"/>
                <a:ea typeface="ＭＳ Ｐゴシック" pitchFamily="-107" charset="-128"/>
                <a:cs typeface="ＭＳ Ｐゴシック" pitchFamily="-107" charset="-128"/>
              </a:rPr>
              <a:t>180-1 in 1995 and is referred to as SHA-1 . The actual standards document is entitled</a:t>
            </a:r>
          </a:p>
          <a:p>
            <a:r>
              <a:rPr lang="en-US" dirty="0">
                <a:latin typeface="Arial" charset="0"/>
                <a:ea typeface="ＭＳ Ｐゴシック" pitchFamily="-107" charset="-128"/>
                <a:cs typeface="ＭＳ Ｐゴシック" pitchFamily="-107" charset="-128"/>
              </a:rPr>
              <a:t>“Secure Hash Standard.” SHA is based on the hash function MD4, and its design</a:t>
            </a:r>
          </a:p>
          <a:p>
            <a:r>
              <a:rPr lang="en-US" dirty="0">
                <a:latin typeface="Arial" charset="0"/>
                <a:ea typeface="ＭＳ Ｐゴシック" pitchFamily="-107" charset="-128"/>
                <a:cs typeface="ＭＳ Ｐゴシック" pitchFamily="-107" charset="-128"/>
              </a:rPr>
              <a:t>closely models MD4.   SHA-1 produces a hash value of 160 bits.</a:t>
            </a:r>
          </a:p>
          <a:p>
            <a:r>
              <a:rPr lang="en-US" dirty="0">
                <a:latin typeface="Arial" charset="0"/>
                <a:ea typeface="ＭＳ Ｐゴシック" pitchFamily="-107" charset="-128"/>
                <a:cs typeface="ＭＳ Ｐゴシック" pitchFamily="-107" charset="-128"/>
              </a:rPr>
              <a:t> In 2005, NIST announced the intention to phase out approval of SHA-1 and</a:t>
            </a:r>
          </a:p>
          <a:p>
            <a:r>
              <a:rPr lang="en-US" dirty="0">
                <a:latin typeface="Arial" charset="0"/>
                <a:ea typeface="ＭＳ Ｐゴシック" pitchFamily="-107" charset="-128"/>
                <a:cs typeface="ＭＳ Ｐゴシック" pitchFamily="-107" charset="-128"/>
              </a:rPr>
              <a:t>move to a reliance on SHA-2 by 2010. In 2002, NIST produced a revised</a:t>
            </a:r>
          </a:p>
          <a:p>
            <a:r>
              <a:rPr lang="en-US" dirty="0">
                <a:latin typeface="Arial" charset="0"/>
                <a:ea typeface="ＭＳ Ｐゴシック" pitchFamily="-107" charset="-128"/>
                <a:cs typeface="ＭＳ Ｐゴシック" pitchFamily="-107" charset="-128"/>
              </a:rPr>
              <a:t>version of the standard, FIPS 180-2, that defined three new versions of SHA with</a:t>
            </a:r>
          </a:p>
          <a:p>
            <a:r>
              <a:rPr lang="en-US" dirty="0">
                <a:latin typeface="Arial" charset="0"/>
                <a:ea typeface="ＭＳ Ｐゴシック" pitchFamily="-107" charset="-128"/>
                <a:cs typeface="ＭＳ Ｐゴシック" pitchFamily="-107" charset="-128"/>
              </a:rPr>
              <a:t>hash value lengths of 256, 384, and 512 bits known as SHA-256, SHA-384, and</a:t>
            </a:r>
          </a:p>
          <a:p>
            <a:r>
              <a:rPr lang="en-US" dirty="0">
                <a:latin typeface="Arial" charset="0"/>
                <a:ea typeface="ＭＳ Ｐゴシック" pitchFamily="-107" charset="-128"/>
                <a:cs typeface="ＭＳ Ｐゴシック" pitchFamily="-107" charset="-128"/>
              </a:rPr>
              <a:t>SHA-512, respectively. Collectively, these hash algorithms are known as SHA-2 .</a:t>
            </a:r>
          </a:p>
          <a:p>
            <a:r>
              <a:rPr lang="en-US" dirty="0">
                <a:latin typeface="Arial" charset="0"/>
                <a:ea typeface="ＭＳ Ｐゴシック" pitchFamily="-107" charset="-128"/>
                <a:cs typeface="ＭＳ Ｐゴシック" pitchFamily="-107" charset="-128"/>
              </a:rPr>
              <a:t>These new versions have the same underlying structure and use the same types of</a:t>
            </a:r>
          </a:p>
          <a:p>
            <a:r>
              <a:rPr lang="en-US" dirty="0">
                <a:latin typeface="Arial" charset="0"/>
                <a:ea typeface="ＭＳ Ｐゴシック" pitchFamily="-107" charset="-128"/>
                <a:cs typeface="ＭＳ Ｐゴシック" pitchFamily="-107" charset="-128"/>
              </a:rPr>
              <a:t>modular arithmetic and logical binary operations as SHA-1. A revised document</a:t>
            </a:r>
          </a:p>
          <a:p>
            <a:r>
              <a:rPr lang="en-US" dirty="0">
                <a:latin typeface="Arial" charset="0"/>
                <a:ea typeface="ＭＳ Ｐゴシック" pitchFamily="-107" charset="-128"/>
                <a:cs typeface="ＭＳ Ｐゴシック" pitchFamily="-107" charset="-128"/>
              </a:rPr>
              <a:t>was issued as FIP PUB 180-3 in 2008, which added a 224-bit version (Table 3.1).</a:t>
            </a:r>
          </a:p>
          <a:p>
            <a:r>
              <a:rPr lang="en-US" dirty="0">
                <a:latin typeface="Arial" charset="0"/>
                <a:ea typeface="ＭＳ Ｐゴシック" pitchFamily="-107" charset="-128"/>
                <a:cs typeface="ＭＳ Ｐゴシック" pitchFamily="-107" charset="-128"/>
              </a:rPr>
              <a:t>SHA-1 and SHA-2 are also specified in RFC 6234, which essentially duplicates the</a:t>
            </a:r>
          </a:p>
          <a:p>
            <a:r>
              <a:rPr lang="en-US" dirty="0">
                <a:latin typeface="Arial" charset="0"/>
                <a:ea typeface="ＭＳ Ｐゴシック" pitchFamily="-107" charset="-128"/>
                <a:cs typeface="ＭＳ Ｐゴシック" pitchFamily="-107" charset="-128"/>
              </a:rPr>
              <a:t>material in FIPS 180-3 but adds a C code </a:t>
            </a:r>
            <a:r>
              <a:rPr lang="en-US">
                <a:latin typeface="Arial" charset="0"/>
                <a:ea typeface="ＭＳ Ｐゴシック" pitchFamily="-107" charset="-128"/>
                <a:cs typeface="ＭＳ Ｐゴシック" pitchFamily="-107" charset="-128"/>
              </a:rPr>
              <a:t>implementation.</a:t>
            </a:r>
            <a:endParaRPr lang="en-US" dirty="0"/>
          </a:p>
        </p:txBody>
      </p:sp>
    </p:spTree>
    <p:extLst>
      <p:ext uri="{BB962C8B-B14F-4D97-AF65-F5344CB8AC3E}">
        <p14:creationId xmlns:p14="http://schemas.microsoft.com/office/powerpoint/2010/main" val="17026387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9144000" cy="7294305"/>
          </a:xfrm>
          <a:prstGeom prst="rect">
            <a:avLst/>
          </a:prstGeom>
        </p:spPr>
        <p:txBody>
          <a:bodyPr wrap="square">
            <a:spAutoFit/>
          </a:bodyPr>
          <a:lstStyle/>
          <a:p>
            <a:r>
              <a:rPr lang="en-US" dirty="0">
                <a:latin typeface="Arial" charset="0"/>
                <a:ea typeface="ＭＳ Ｐゴシック" pitchFamily="-107" charset="-128"/>
                <a:cs typeface="ＭＳ Ｐゴシック" pitchFamily="-107" charset="-128"/>
              </a:rPr>
              <a:t>(Note to p92) Public-key encryption, first publicly proposed by </a:t>
            </a:r>
            <a:r>
              <a:rPr lang="en-US" dirty="0" err="1">
                <a:latin typeface="Arial" charset="0"/>
                <a:ea typeface="ＭＳ Ｐゴシック" pitchFamily="-107" charset="-128"/>
                <a:cs typeface="ＭＳ Ｐゴシック" pitchFamily="-107" charset="-128"/>
              </a:rPr>
              <a:t>Diffie</a:t>
            </a:r>
            <a:r>
              <a:rPr lang="en-US" dirty="0">
                <a:latin typeface="Arial" charset="0"/>
                <a:ea typeface="ＭＳ Ｐゴシック" pitchFamily="-107" charset="-128"/>
                <a:cs typeface="ＭＳ Ｐゴシック" pitchFamily="-107" charset="-128"/>
              </a:rPr>
              <a:t> and Hellman in 1976</a:t>
            </a:r>
          </a:p>
          <a:p>
            <a:r>
              <a:rPr lang="en-US" dirty="0">
                <a:latin typeface="Arial" charset="0"/>
                <a:ea typeface="ＭＳ Ｐゴシック" pitchFamily="-107" charset="-128"/>
                <a:cs typeface="ＭＳ Ｐゴシック" pitchFamily="-107" charset="-128"/>
              </a:rPr>
              <a:t>[DIFF76], is the first truly revolutionary advance in encryption in literally thousands</a:t>
            </a:r>
          </a:p>
          <a:p>
            <a:r>
              <a:rPr lang="en-US" dirty="0">
                <a:latin typeface="Arial" charset="0"/>
                <a:ea typeface="ＭＳ Ｐゴシック" pitchFamily="-107" charset="-128"/>
                <a:cs typeface="ＭＳ Ｐゴシック" pitchFamily="-107" charset="-128"/>
              </a:rPr>
              <a:t>of years. Public-key algorithms are based on mathematical functions rather than on simple operations on bit patterns, such as are used in symmetric encryption</a:t>
            </a:r>
          </a:p>
          <a:p>
            <a:r>
              <a:rPr lang="en-US" dirty="0">
                <a:latin typeface="Arial" charset="0"/>
                <a:ea typeface="ＭＳ Ｐゴシック" pitchFamily="-107" charset="-128"/>
                <a:cs typeface="ＭＳ Ｐゴシック" pitchFamily="-107" charset="-128"/>
              </a:rPr>
              <a:t>algorithms. More important, public-key cryptography is asymmetric, involving the</a:t>
            </a:r>
          </a:p>
          <a:p>
            <a:r>
              <a:rPr lang="en-US" dirty="0">
                <a:latin typeface="Arial" charset="0"/>
                <a:ea typeface="ＭＳ Ｐゴシック" pitchFamily="-107" charset="-128"/>
                <a:cs typeface="ＭＳ Ｐゴシック" pitchFamily="-107" charset="-128"/>
              </a:rPr>
              <a:t>use of two separate keys—in contrast to the symmetric conventional encryption,</a:t>
            </a:r>
          </a:p>
          <a:p>
            <a:r>
              <a:rPr lang="en-US" dirty="0">
                <a:latin typeface="Arial" charset="0"/>
                <a:ea typeface="ＭＳ Ｐゴシック" pitchFamily="-107" charset="-128"/>
                <a:cs typeface="ＭＳ Ｐゴシック" pitchFamily="-107" charset="-128"/>
              </a:rPr>
              <a:t>which uses only one key. The use of two keys has profound consequences in the</a:t>
            </a:r>
          </a:p>
          <a:p>
            <a:r>
              <a:rPr lang="en-US" dirty="0">
                <a:latin typeface="Arial" charset="0"/>
                <a:ea typeface="ＭＳ Ｐゴシック" pitchFamily="-107" charset="-128"/>
                <a:cs typeface="ＭＳ Ｐゴシック" pitchFamily="-107" charset="-128"/>
              </a:rPr>
              <a:t>areas of confidentiality, key distribution, and authentication.</a:t>
            </a:r>
          </a:p>
          <a:p>
            <a:r>
              <a:rPr lang="en-US" dirty="0">
                <a:latin typeface="Arial" charset="0"/>
                <a:ea typeface="ＭＳ Ｐゴシック" pitchFamily="-107" charset="-128"/>
                <a:cs typeface="ＭＳ Ｐゴシック" pitchFamily="-107" charset="-128"/>
              </a:rPr>
              <a:t>Before proceeding, we should first mention several common misconceptions</a:t>
            </a:r>
          </a:p>
          <a:p>
            <a:r>
              <a:rPr lang="en-US" dirty="0">
                <a:latin typeface="Arial" charset="0"/>
                <a:ea typeface="ＭＳ Ｐゴシック" pitchFamily="-107" charset="-128"/>
                <a:cs typeface="ＭＳ Ｐゴシック" pitchFamily="-107" charset="-128"/>
              </a:rPr>
              <a:t>concerning public-key encryption. </a:t>
            </a:r>
            <a:r>
              <a:rPr lang="en-US" b="1" dirty="0">
                <a:latin typeface="Arial" charset="0"/>
                <a:ea typeface="ＭＳ Ｐゴシック" pitchFamily="-107" charset="-128"/>
                <a:cs typeface="ＭＳ Ｐゴシック" pitchFamily="-107" charset="-128"/>
              </a:rPr>
              <a:t>One is that public-key encryption is more</a:t>
            </a:r>
          </a:p>
          <a:p>
            <a:r>
              <a:rPr lang="en-US" b="1" dirty="0">
                <a:latin typeface="Arial" charset="0"/>
                <a:ea typeface="ＭＳ Ｐゴシック" pitchFamily="-107" charset="-128"/>
                <a:cs typeface="ＭＳ Ｐゴシック" pitchFamily="-107" charset="-128"/>
              </a:rPr>
              <a:t>secure from cryptanalysis than conventional encryption</a:t>
            </a:r>
            <a:r>
              <a:rPr lang="en-US" dirty="0">
                <a:latin typeface="Arial" charset="0"/>
                <a:ea typeface="ＭＳ Ｐゴシック" pitchFamily="-107" charset="-128"/>
                <a:cs typeface="ＭＳ Ｐゴシック" pitchFamily="-107" charset="-128"/>
              </a:rPr>
              <a:t>. In fact, the security of any</a:t>
            </a:r>
          </a:p>
          <a:p>
            <a:r>
              <a:rPr lang="en-US" dirty="0">
                <a:latin typeface="Arial" charset="0"/>
                <a:ea typeface="ＭＳ Ｐゴシック" pitchFamily="-107" charset="-128"/>
                <a:cs typeface="ＭＳ Ｐゴシック" pitchFamily="-107" charset="-128"/>
              </a:rPr>
              <a:t>encryption scheme depends on (1) the length of the key and (2) the computational</a:t>
            </a:r>
          </a:p>
          <a:p>
            <a:r>
              <a:rPr lang="en-US" dirty="0">
                <a:latin typeface="Arial" charset="0"/>
                <a:ea typeface="ＭＳ Ｐゴシック" pitchFamily="-107" charset="-128"/>
                <a:cs typeface="ＭＳ Ｐゴシック" pitchFamily="-107" charset="-128"/>
              </a:rPr>
              <a:t>work involved in breaking a cipher. There is nothing in principle about either conventional or public-key encryption that makes one superior to another from the</a:t>
            </a:r>
          </a:p>
          <a:p>
            <a:r>
              <a:rPr lang="en-US" dirty="0">
                <a:latin typeface="Arial" charset="0"/>
                <a:ea typeface="ＭＳ Ｐゴシック" pitchFamily="-107" charset="-128"/>
                <a:cs typeface="ＭＳ Ｐゴシック" pitchFamily="-107" charset="-128"/>
              </a:rPr>
              <a:t>point of view of resisting cryptanalysis</a:t>
            </a:r>
            <a:r>
              <a:rPr lang="en-US" b="1" dirty="0">
                <a:latin typeface="Arial" charset="0"/>
                <a:ea typeface="ＭＳ Ｐゴシック" pitchFamily="-107" charset="-128"/>
                <a:cs typeface="ＭＳ Ｐゴシック" pitchFamily="-107" charset="-128"/>
              </a:rPr>
              <a:t>. A second misconception is that public-key</a:t>
            </a:r>
          </a:p>
          <a:p>
            <a:r>
              <a:rPr lang="en-US" b="1" dirty="0">
                <a:latin typeface="Arial" charset="0"/>
                <a:ea typeface="ＭＳ Ｐゴシック" pitchFamily="-107" charset="-128"/>
                <a:cs typeface="ＭＳ Ｐゴシック" pitchFamily="-107" charset="-128"/>
              </a:rPr>
              <a:t>encryption is a general-purpose technique that has made conventional encryption</a:t>
            </a:r>
          </a:p>
          <a:p>
            <a:r>
              <a:rPr lang="en-US" b="1" dirty="0">
                <a:latin typeface="Arial" charset="0"/>
                <a:ea typeface="ＭＳ Ｐゴシック" pitchFamily="-107" charset="-128"/>
                <a:cs typeface="ＭＳ Ｐゴシック" pitchFamily="-107" charset="-128"/>
              </a:rPr>
              <a:t>obsolete. </a:t>
            </a:r>
            <a:r>
              <a:rPr lang="en-US" dirty="0">
                <a:latin typeface="Arial" charset="0"/>
                <a:ea typeface="ＭＳ Ｐゴシック" pitchFamily="-107" charset="-128"/>
                <a:cs typeface="ＭＳ Ｐゴシック" pitchFamily="-107" charset="-128"/>
              </a:rPr>
              <a:t>On the contrary, because of the computational overhead of current public-</a:t>
            </a:r>
          </a:p>
          <a:p>
            <a:r>
              <a:rPr lang="en-US" dirty="0">
                <a:latin typeface="Arial" charset="0"/>
                <a:ea typeface="ＭＳ Ｐゴシック" pitchFamily="-107" charset="-128"/>
                <a:cs typeface="ＭＳ Ｐゴシック" pitchFamily="-107" charset="-128"/>
              </a:rPr>
              <a:t>key encryption schemes, there seems no foreseeable likelihood that conventional</a:t>
            </a:r>
          </a:p>
          <a:p>
            <a:r>
              <a:rPr lang="en-US" dirty="0">
                <a:latin typeface="Arial" charset="0"/>
                <a:ea typeface="ＭＳ Ｐゴシック" pitchFamily="-107" charset="-128"/>
                <a:cs typeface="ＭＳ Ｐゴシック" pitchFamily="-107" charset="-128"/>
              </a:rPr>
              <a:t>encryption will be abandoned. Finally, there is a feeling that key distribution</a:t>
            </a:r>
          </a:p>
          <a:p>
            <a:r>
              <a:rPr lang="en-US" dirty="0">
                <a:latin typeface="Arial" charset="0"/>
                <a:ea typeface="ＭＳ Ｐゴシック" pitchFamily="-107" charset="-128"/>
                <a:cs typeface="ＭＳ Ｐゴシック" pitchFamily="-107" charset="-128"/>
              </a:rPr>
              <a:t>is trivial when using public-key encryption, compared to the rather cumbersome</a:t>
            </a:r>
          </a:p>
          <a:p>
            <a:r>
              <a:rPr lang="en-US" dirty="0">
                <a:latin typeface="Arial" charset="0"/>
                <a:ea typeface="ＭＳ Ｐゴシック" pitchFamily="-107" charset="-128"/>
                <a:cs typeface="ＭＳ Ｐゴシック" pitchFamily="-107" charset="-128"/>
              </a:rPr>
              <a:t>handshaking involved with key distribution centers for conventional encryption.</a:t>
            </a:r>
          </a:p>
          <a:p>
            <a:r>
              <a:rPr lang="en-US" dirty="0">
                <a:latin typeface="Arial" charset="0"/>
                <a:ea typeface="ＭＳ Ｐゴシック" pitchFamily="-107" charset="-128"/>
                <a:cs typeface="ＭＳ Ｐゴシック" pitchFamily="-107" charset="-128"/>
              </a:rPr>
              <a:t>In fact, some form of protocol is needed, often involving a central agent, and the</a:t>
            </a:r>
          </a:p>
          <a:p>
            <a:r>
              <a:rPr lang="en-US" dirty="0">
                <a:latin typeface="Arial" charset="0"/>
                <a:ea typeface="ＭＳ Ｐゴシック" pitchFamily="-107" charset="-128"/>
                <a:cs typeface="ＭＳ Ｐゴシック" pitchFamily="-107" charset="-128"/>
              </a:rPr>
              <a:t>procedures involved are no simpler or any more efficient than those required for</a:t>
            </a:r>
          </a:p>
          <a:p>
            <a:r>
              <a:rPr lang="en-US" dirty="0">
                <a:latin typeface="Arial" charset="0"/>
                <a:ea typeface="ＭＳ Ｐゴシック" pitchFamily="-107" charset="-128"/>
                <a:cs typeface="ＭＳ Ｐゴシック" pitchFamily="-107" charset="-128"/>
              </a:rPr>
              <a:t>conventional encryption.</a:t>
            </a:r>
            <a:endParaRPr lang="en-AU" dirty="0">
              <a:latin typeface="Arial" pitchFamily="-84" charset="0"/>
              <a:ea typeface="Arial" pitchFamily="-84" charset="0"/>
              <a:cs typeface="Arial" pitchFamily="-84" charset="0"/>
            </a:endParaRPr>
          </a:p>
          <a:p>
            <a:endParaRPr lang="en-US" dirty="0">
              <a:latin typeface="Arial" charset="0"/>
              <a:ea typeface="ＭＳ Ｐゴシック" pitchFamily="-107" charset="-128"/>
              <a:cs typeface="ＭＳ Ｐゴシック" pitchFamily="-107" charset="-128"/>
            </a:endParaRPr>
          </a:p>
          <a:p>
            <a:endParaRPr lang="en-US" dirty="0"/>
          </a:p>
        </p:txBody>
      </p:sp>
    </p:spTree>
    <p:extLst>
      <p:ext uri="{BB962C8B-B14F-4D97-AF65-F5344CB8AC3E}">
        <p14:creationId xmlns:p14="http://schemas.microsoft.com/office/powerpoint/2010/main" val="10310416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12" y="97468"/>
            <a:ext cx="9144000" cy="954107"/>
          </a:xfrm>
          <a:prstGeom prst="rect">
            <a:avLst/>
          </a:prstGeom>
        </p:spPr>
        <p:txBody>
          <a:bodyPr wrap="square">
            <a:spAutoFit/>
          </a:bodyPr>
          <a:lstStyle/>
          <a:p>
            <a:r>
              <a:rPr lang="en-US" sz="2800" dirty="0"/>
              <a:t>Primitive Root (PR) example</a:t>
            </a:r>
          </a:p>
          <a:p>
            <a:r>
              <a:rPr lang="en-US" sz="2800" dirty="0"/>
              <a:t> where *  is </a:t>
            </a:r>
            <a:r>
              <a:rPr lang="en-US" sz="2800"/>
              <a:t>the PR of 7</a:t>
            </a:r>
            <a:endParaRPr lang="en-US" sz="2800" dirty="0"/>
          </a:p>
        </p:txBody>
      </p:sp>
      <p:pic>
        <p:nvPicPr>
          <p:cNvPr id="2" name="Picture 1"/>
          <p:cNvPicPr>
            <a:picLocks noChangeAspect="1"/>
          </p:cNvPicPr>
          <p:nvPr/>
        </p:nvPicPr>
        <p:blipFill>
          <a:blip r:embed="rId2"/>
          <a:stretch>
            <a:fillRect/>
          </a:stretch>
        </p:blipFill>
        <p:spPr>
          <a:xfrm>
            <a:off x="251520" y="1484784"/>
            <a:ext cx="5626236" cy="3896072"/>
          </a:xfrm>
          <a:prstGeom prst="rect">
            <a:avLst/>
          </a:prstGeom>
          <a:ln w="19050">
            <a:solidFill>
              <a:schemeClr val="tx1"/>
            </a:solidFill>
          </a:ln>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482275" y="1577576"/>
              <a:ext cx="4429080" cy="3263760"/>
            </p14:xfrm>
          </p:contentPart>
        </mc:Choice>
        <mc:Fallback xmlns="">
          <p:pic>
            <p:nvPicPr>
              <p:cNvPr id="6" name="Ink 5"/>
              <p:cNvPicPr/>
              <p:nvPr/>
            </p:nvPicPr>
            <p:blipFill>
              <a:blip r:embed="rId4"/>
              <a:stretch>
                <a:fillRect/>
              </a:stretch>
            </p:blipFill>
            <p:spPr>
              <a:xfrm>
                <a:off x="4473275" y="1568576"/>
                <a:ext cx="4446720" cy="328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p14:cNvContentPartPr/>
              <p14:nvPr/>
            </p14:nvContentPartPr>
            <p14:xfrm>
              <a:off x="2384555" y="3065816"/>
              <a:ext cx="3908880" cy="269280"/>
            </p14:xfrm>
          </p:contentPart>
        </mc:Choice>
        <mc:Fallback xmlns="">
          <p:pic>
            <p:nvPicPr>
              <p:cNvPr id="40" name="Ink 39"/>
              <p:cNvPicPr/>
              <p:nvPr/>
            </p:nvPicPr>
            <p:blipFill>
              <a:blip r:embed="rId6"/>
              <a:stretch>
                <a:fillRect/>
              </a:stretch>
            </p:blipFill>
            <p:spPr>
              <a:xfrm>
                <a:off x="2375555" y="3056816"/>
                <a:ext cx="39265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5" name="Ink 84"/>
              <p14:cNvContentPartPr/>
              <p14:nvPr/>
            </p14:nvContentPartPr>
            <p14:xfrm>
              <a:off x="663035" y="3334736"/>
              <a:ext cx="3532320" cy="2421000"/>
            </p14:xfrm>
          </p:contentPart>
        </mc:Choice>
        <mc:Fallback xmlns="">
          <p:pic>
            <p:nvPicPr>
              <p:cNvPr id="85" name="Ink 84"/>
              <p:cNvPicPr/>
              <p:nvPr/>
            </p:nvPicPr>
            <p:blipFill>
              <a:blip r:embed="rId8"/>
              <a:stretch>
                <a:fillRect/>
              </a:stretch>
            </p:blipFill>
            <p:spPr>
              <a:xfrm>
                <a:off x="654035" y="3325736"/>
                <a:ext cx="3549960" cy="243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7" name="Ink 86"/>
              <p14:cNvContentPartPr/>
              <p14:nvPr/>
            </p14:nvContentPartPr>
            <p14:xfrm>
              <a:off x="1936355" y="3029816"/>
              <a:ext cx="556200" cy="556200"/>
            </p14:xfrm>
          </p:contentPart>
        </mc:Choice>
        <mc:Fallback xmlns="">
          <p:pic>
            <p:nvPicPr>
              <p:cNvPr id="87" name="Ink 86"/>
              <p:cNvPicPr/>
              <p:nvPr/>
            </p:nvPicPr>
            <p:blipFill>
              <a:blip r:embed="rId10"/>
              <a:stretch>
                <a:fillRect/>
              </a:stretch>
            </p:blipFill>
            <p:spPr>
              <a:xfrm>
                <a:off x="1927355" y="3020816"/>
                <a:ext cx="57384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8" name="Ink 87"/>
              <p14:cNvContentPartPr/>
              <p14:nvPr/>
            </p14:nvContentPartPr>
            <p14:xfrm>
              <a:off x="2922395" y="3119456"/>
              <a:ext cx="789480" cy="502200"/>
            </p14:xfrm>
          </p:contentPart>
        </mc:Choice>
        <mc:Fallback xmlns="">
          <p:pic>
            <p:nvPicPr>
              <p:cNvPr id="88" name="Ink 87"/>
              <p:cNvPicPr/>
              <p:nvPr/>
            </p:nvPicPr>
            <p:blipFill>
              <a:blip r:embed="rId12"/>
              <a:stretch>
                <a:fillRect/>
              </a:stretch>
            </p:blipFill>
            <p:spPr>
              <a:xfrm>
                <a:off x="2913395" y="3110456"/>
                <a:ext cx="8071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2" name="Ink 151"/>
              <p14:cNvContentPartPr/>
              <p14:nvPr/>
            </p14:nvContentPartPr>
            <p14:xfrm>
              <a:off x="7135835" y="4518056"/>
              <a:ext cx="932760" cy="860760"/>
            </p14:xfrm>
          </p:contentPart>
        </mc:Choice>
        <mc:Fallback xmlns="">
          <p:pic>
            <p:nvPicPr>
              <p:cNvPr id="152" name="Ink 151"/>
              <p:cNvPicPr/>
              <p:nvPr/>
            </p:nvPicPr>
            <p:blipFill>
              <a:blip r:embed="rId14"/>
              <a:stretch>
                <a:fillRect/>
              </a:stretch>
            </p:blipFill>
            <p:spPr>
              <a:xfrm>
                <a:off x="7126835" y="4509056"/>
                <a:ext cx="95040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3" name="Ink 152"/>
              <p14:cNvContentPartPr/>
              <p14:nvPr/>
            </p14:nvContentPartPr>
            <p14:xfrm>
              <a:off x="214835" y="5396456"/>
              <a:ext cx="8857800" cy="1416960"/>
            </p14:xfrm>
          </p:contentPart>
        </mc:Choice>
        <mc:Fallback xmlns="">
          <p:pic>
            <p:nvPicPr>
              <p:cNvPr id="153" name="Ink 152"/>
              <p:cNvPicPr/>
              <p:nvPr/>
            </p:nvPicPr>
            <p:blipFill>
              <a:blip r:embed="rId16"/>
              <a:stretch>
                <a:fillRect/>
              </a:stretch>
            </p:blipFill>
            <p:spPr>
              <a:xfrm>
                <a:off x="205835" y="5387456"/>
                <a:ext cx="8875440" cy="143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3" name="Ink 162"/>
              <p14:cNvContentPartPr/>
              <p14:nvPr/>
            </p14:nvContentPartPr>
            <p14:xfrm>
              <a:off x="3675515" y="591536"/>
              <a:ext cx="18360" cy="360"/>
            </p14:xfrm>
          </p:contentPart>
        </mc:Choice>
        <mc:Fallback xmlns="">
          <p:pic>
            <p:nvPicPr>
              <p:cNvPr id="163" name="Ink 162"/>
              <p:cNvPicPr/>
              <p:nvPr/>
            </p:nvPicPr>
            <p:blipFill>
              <a:blip r:embed="rId18"/>
              <a:stretch>
                <a:fillRect/>
              </a:stretch>
            </p:blipFill>
            <p:spPr>
              <a:xfrm>
                <a:off x="3666515" y="582536"/>
                <a:ext cx="36000" cy="18000"/>
              </a:xfrm>
              <a:prstGeom prst="rect">
                <a:avLst/>
              </a:prstGeom>
            </p:spPr>
          </p:pic>
        </mc:Fallback>
      </mc:AlternateContent>
    </p:spTree>
    <p:extLst>
      <p:ext uri="{BB962C8B-B14F-4D97-AF65-F5344CB8AC3E}">
        <p14:creationId xmlns:p14="http://schemas.microsoft.com/office/powerpoint/2010/main" val="2155461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dirty="0"/>
              <a:t>Access Control</a:t>
            </a:r>
          </a:p>
        </p:txBody>
      </p:sp>
      <p:sp>
        <p:nvSpPr>
          <p:cNvPr id="56323" name="Content Placeholder 2"/>
          <p:cNvSpPr>
            <a:spLocks noGrp="1"/>
          </p:cNvSpPr>
          <p:nvPr>
            <p:ph idx="1"/>
          </p:nvPr>
        </p:nvSpPr>
        <p:spPr>
          <a:xfrm>
            <a:off x="838200" y="2133600"/>
            <a:ext cx="7583488" cy="4297363"/>
          </a:xfrm>
        </p:spPr>
        <p:txBody>
          <a:bodyPr/>
          <a:lstStyle/>
          <a:p>
            <a:pPr eaLnBrk="1" hangingPunct="1"/>
            <a:r>
              <a:rPr lang="en-US" dirty="0">
                <a:solidFill>
                  <a:schemeClr val="tx2">
                    <a:lumMod val="10000"/>
                  </a:schemeClr>
                </a:solidFill>
              </a:rPr>
              <a:t>The ability to limit and control the access to host systems and applications via communications links</a:t>
            </a:r>
          </a:p>
          <a:p>
            <a:pPr eaLnBrk="1" hangingPunct="1"/>
            <a:r>
              <a:rPr lang="en-US" dirty="0">
                <a:solidFill>
                  <a:schemeClr val="tx2">
                    <a:lumMod val="10000"/>
                  </a:schemeClr>
                </a:solidFill>
              </a:rPr>
              <a:t>To achieve this, each entity trying to gain access must first be indentified, or authenticated, so that access rights can be tailored to the individual</a:t>
            </a:r>
          </a:p>
        </p:txBody>
      </p:sp>
      <p:pic>
        <p:nvPicPr>
          <p:cNvPr id="4" name="Picture 3"/>
          <p:cNvPicPr>
            <a:picLocks noChangeAspect="1"/>
          </p:cNvPicPr>
          <p:nvPr/>
        </p:nvPicPr>
        <p:blipFill>
          <a:blip r:embed="rId3"/>
          <a:stretch>
            <a:fillRect/>
          </a:stretch>
        </p:blipFill>
        <p:spPr>
          <a:xfrm>
            <a:off x="6629400" y="4724400"/>
            <a:ext cx="1778000" cy="1752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dirty="0"/>
              <a:t>Data Confidentiality</a:t>
            </a:r>
          </a:p>
        </p:txBody>
      </p:sp>
      <p:sp>
        <p:nvSpPr>
          <p:cNvPr id="3" name="Content Placeholder 2"/>
          <p:cNvSpPr>
            <a:spLocks noGrp="1"/>
          </p:cNvSpPr>
          <p:nvPr>
            <p:ph idx="1"/>
          </p:nvPr>
        </p:nvSpPr>
        <p:spPr>
          <a:xfrm>
            <a:off x="533400" y="1762125"/>
            <a:ext cx="8153400" cy="4791075"/>
          </a:xfrm>
        </p:spPr>
        <p:txBody>
          <a:bodyPr>
            <a:normAutofit/>
          </a:bodyPr>
          <a:lstStyle/>
          <a:p>
            <a:pPr eaLnBrk="1" hangingPunct="1">
              <a:defRPr/>
            </a:pPr>
            <a:r>
              <a:rPr lang="en-US" dirty="0">
                <a:solidFill>
                  <a:schemeClr val="tx2">
                    <a:lumMod val="10000"/>
                  </a:schemeClr>
                </a:solidFill>
              </a:rPr>
              <a:t>The protection of transmitted data from passive attacks</a:t>
            </a:r>
          </a:p>
          <a:p>
            <a:pPr lvl="1" eaLnBrk="1" hangingPunct="1">
              <a:buClr>
                <a:schemeClr val="bg1"/>
              </a:buClr>
              <a:defRPr/>
            </a:pPr>
            <a:r>
              <a:rPr lang="en-US" dirty="0">
                <a:solidFill>
                  <a:schemeClr val="tx2">
                    <a:lumMod val="10000"/>
                  </a:schemeClr>
                </a:solidFill>
              </a:rPr>
              <a:t>Broadest service protects all user data transmitted between two users over a period of time</a:t>
            </a:r>
          </a:p>
          <a:p>
            <a:pPr lvl="1" eaLnBrk="1" hangingPunct="1">
              <a:buClr>
                <a:schemeClr val="bg1"/>
              </a:buClr>
              <a:defRPr/>
            </a:pPr>
            <a:r>
              <a:rPr lang="en-US" dirty="0">
                <a:solidFill>
                  <a:schemeClr val="tx2">
                    <a:lumMod val="10000"/>
                  </a:schemeClr>
                </a:solidFill>
              </a:rPr>
              <a:t>Narrower forms of service include the protection of a single message or even specific fields within a message</a:t>
            </a:r>
          </a:p>
          <a:p>
            <a:pPr eaLnBrk="1" hangingPunct="1">
              <a:defRPr/>
            </a:pPr>
            <a:r>
              <a:rPr lang="en-US" dirty="0">
                <a:solidFill>
                  <a:schemeClr val="tx2">
                    <a:lumMod val="10000"/>
                  </a:schemeClr>
                </a:solidFill>
              </a:rPr>
              <a:t>The protection of traffic flow from analysis</a:t>
            </a:r>
          </a:p>
          <a:p>
            <a:pPr lvl="1" eaLnBrk="1" hangingPunct="1">
              <a:buClr>
                <a:schemeClr val="bg1"/>
              </a:buClr>
              <a:defRPr/>
            </a:pPr>
            <a:r>
              <a:rPr lang="en-US" dirty="0">
                <a:solidFill>
                  <a:schemeClr val="tx2">
                    <a:lumMod val="10000"/>
                  </a:schemeClr>
                </a:solidFill>
              </a:rPr>
              <a:t>This requires that an attacker not be able to observe the source and destination, frequency, length, or other characteristics of the traffic on a communications facility</a:t>
            </a:r>
          </a:p>
        </p:txBody>
      </p:sp>
      <p:pic>
        <p:nvPicPr>
          <p:cNvPr id="4" name="Picture 3"/>
          <p:cNvPicPr>
            <a:picLocks noChangeAspect="1"/>
          </p:cNvPicPr>
          <p:nvPr/>
        </p:nvPicPr>
        <p:blipFill>
          <a:blip r:embed="rId3"/>
          <a:stretch>
            <a:fillRect/>
          </a:stretch>
        </p:blipFill>
        <p:spPr>
          <a:xfrm rot="1787509">
            <a:off x="7224884" y="5401523"/>
            <a:ext cx="932504" cy="13072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dirty="0"/>
              <a:t>Data Integrity</a:t>
            </a:r>
          </a:p>
        </p:txBody>
      </p:sp>
      <p:graphicFrame>
        <p:nvGraphicFramePr>
          <p:cNvPr id="8" name="Content Placeholder 7"/>
          <p:cNvGraphicFramePr>
            <a:graphicFrameLocks noGrp="1"/>
          </p:cNvGraphicFramePr>
          <p:nvPr>
            <p:ph idx="1"/>
          </p:nvPr>
        </p:nvGraphicFramePr>
        <p:xfrm>
          <a:off x="533400" y="1762125"/>
          <a:ext cx="8153400"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dirty="0"/>
              <a:t>Nonrepudiation </a:t>
            </a:r>
          </a:p>
        </p:txBody>
      </p:sp>
      <p:sp>
        <p:nvSpPr>
          <p:cNvPr id="62467" name="Content Placeholder 2"/>
          <p:cNvSpPr>
            <a:spLocks noGrp="1"/>
          </p:cNvSpPr>
          <p:nvPr>
            <p:ph idx="1"/>
          </p:nvPr>
        </p:nvSpPr>
        <p:spPr/>
        <p:txBody>
          <a:bodyPr/>
          <a:lstStyle/>
          <a:p>
            <a:pPr eaLnBrk="1" hangingPunct="1"/>
            <a:r>
              <a:rPr lang="en-US" dirty="0">
                <a:solidFill>
                  <a:schemeClr val="tx2">
                    <a:lumMod val="10000"/>
                  </a:schemeClr>
                </a:solidFill>
              </a:rPr>
              <a:t>Prevents either sender or receiver from denying a transmitted message</a:t>
            </a:r>
          </a:p>
          <a:p>
            <a:pPr eaLnBrk="1" hangingPunct="1"/>
            <a:r>
              <a:rPr lang="en-US" dirty="0">
                <a:solidFill>
                  <a:schemeClr val="tx2">
                    <a:lumMod val="10000"/>
                  </a:schemeClr>
                </a:solidFill>
              </a:rPr>
              <a:t>When a message is sent, the receiver can prove that the alleged sender in fact sent the message</a:t>
            </a:r>
          </a:p>
          <a:p>
            <a:pPr eaLnBrk="1" hangingPunct="1"/>
            <a:r>
              <a:rPr lang="en-US" dirty="0">
                <a:solidFill>
                  <a:schemeClr val="tx2">
                    <a:lumMod val="10000"/>
                  </a:schemeClr>
                </a:solidFill>
              </a:rPr>
              <a:t>When a message is received, the sender can prove that the alleged receiver in fact received the message</a:t>
            </a:r>
          </a:p>
        </p:txBody>
      </p:sp>
      <p:pic>
        <p:nvPicPr>
          <p:cNvPr id="4" name="Picture 3"/>
          <p:cNvPicPr>
            <a:picLocks noChangeAspect="1"/>
          </p:cNvPicPr>
          <p:nvPr/>
        </p:nvPicPr>
        <p:blipFill>
          <a:blip r:embed="rId3">
            <a:duotone>
              <a:prstClr val="black"/>
              <a:schemeClr val="accent3">
                <a:tint val="45000"/>
                <a:satMod val="400000"/>
              </a:schemeClr>
            </a:duotone>
            <a:lum/>
            <a:alphaModFix/>
          </a:blip>
          <a:stretch>
            <a:fillRect/>
          </a:stretch>
        </p:blipFill>
        <p:spPr>
          <a:xfrm>
            <a:off x="3733800" y="4953000"/>
            <a:ext cx="1676400" cy="1676400"/>
          </a:xfrm>
          <a:prstGeom prst="rect">
            <a:avLst/>
          </a:prstGeom>
          <a:solidFill>
            <a:schemeClr val="tx2"/>
          </a:solid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service</a:t>
            </a:r>
          </a:p>
        </p:txBody>
      </p:sp>
      <p:sp>
        <p:nvSpPr>
          <p:cNvPr id="3" name="Content Placeholder 2"/>
          <p:cNvSpPr>
            <a:spLocks noGrp="1"/>
          </p:cNvSpPr>
          <p:nvPr>
            <p:ph idx="1"/>
          </p:nvPr>
        </p:nvSpPr>
        <p:spPr/>
        <p:txBody>
          <a:bodyPr>
            <a:normAutofit lnSpcReduction="10000"/>
          </a:bodyPr>
          <a:lstStyle/>
          <a:p>
            <a:r>
              <a:rPr lang="en-US" dirty="0">
                <a:solidFill>
                  <a:schemeClr val="tx2">
                    <a:lumMod val="10000"/>
                  </a:schemeClr>
                </a:solidFill>
              </a:rPr>
              <a:t>Availability </a:t>
            </a:r>
          </a:p>
          <a:p>
            <a:pPr lvl="1">
              <a:buClr>
                <a:schemeClr val="bg1"/>
              </a:buClr>
            </a:pPr>
            <a:r>
              <a:rPr lang="en-US" dirty="0">
                <a:solidFill>
                  <a:schemeClr val="tx2">
                    <a:lumMod val="10000"/>
                  </a:schemeClr>
                </a:solidFill>
              </a:rPr>
              <a:t>The property of a system or a system resource being accessible and usable upon demand by an authorized system entity, according to performance specifications for the system</a:t>
            </a:r>
          </a:p>
          <a:p>
            <a:r>
              <a:rPr lang="en-US" sz="2400" dirty="0">
                <a:solidFill>
                  <a:schemeClr val="tx2">
                    <a:lumMod val="10000"/>
                  </a:schemeClr>
                </a:solidFill>
              </a:rPr>
              <a:t>Availability service</a:t>
            </a:r>
          </a:p>
          <a:p>
            <a:pPr lvl="1">
              <a:buClr>
                <a:schemeClr val="bg1"/>
              </a:buClr>
            </a:pPr>
            <a:r>
              <a:rPr lang="en-US" dirty="0">
                <a:solidFill>
                  <a:schemeClr val="tx2">
                    <a:lumMod val="10000"/>
                  </a:schemeClr>
                </a:solidFill>
              </a:rPr>
              <a:t>One that protects a system to ensure its availability</a:t>
            </a:r>
          </a:p>
          <a:p>
            <a:pPr lvl="1">
              <a:buClr>
                <a:schemeClr val="bg1"/>
              </a:buClr>
            </a:pPr>
            <a:r>
              <a:rPr lang="en-US" dirty="0">
                <a:solidFill>
                  <a:schemeClr val="tx2">
                    <a:lumMod val="10000"/>
                  </a:schemeClr>
                </a:solidFill>
              </a:rPr>
              <a:t>Addresses the security concerns raised by denial-of-service attacks</a:t>
            </a:r>
          </a:p>
          <a:p>
            <a:pPr lvl="1">
              <a:buClr>
                <a:schemeClr val="bg1"/>
              </a:buClr>
            </a:pPr>
            <a:r>
              <a:rPr lang="en-US" dirty="0">
                <a:solidFill>
                  <a:schemeClr val="tx2">
                    <a:lumMod val="10000"/>
                  </a:schemeClr>
                </a:solidFill>
              </a:rPr>
              <a:t>Depends on proper management and control of system resources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8610" name="Picture 4"/>
          <p:cNvPicPr>
            <a:picLocks noChangeAspect="1"/>
          </p:cNvPicPr>
          <p:nvPr/>
        </p:nvPicPr>
        <p:blipFill>
          <a:blip r:embed="rId3"/>
          <a:srcRect t="-1222" b="1222"/>
          <a:stretch>
            <a:fillRect/>
          </a:stretch>
        </p:blipFill>
        <p:spPr bwMode="auto">
          <a:xfrm>
            <a:off x="0" y="-133350"/>
            <a:ext cx="5686425" cy="6991350"/>
          </a:xfrm>
          <a:prstGeom prst="rect">
            <a:avLst/>
          </a:prstGeom>
          <a:noFill/>
          <a:ln w="9525">
            <a:noFill/>
            <a:miter lim="800000"/>
            <a:headEnd/>
            <a:tailEnd/>
          </a:ln>
        </p:spPr>
      </p:pic>
      <p:sp>
        <p:nvSpPr>
          <p:cNvPr id="7" name="Rectangle 6"/>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1.3</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Mechanisms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15 in the textbook)</a:t>
            </a:r>
          </a:p>
        </p:txBody>
      </p:sp>
    </p:spTree>
  </p:cSld>
  <p:clrMapOvr>
    <a:masterClrMapping/>
  </p:clrMapOvr>
  <p:transition spd="med">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ea typeface="ＭＳ Ｐゴシック" pitchFamily="-107" charset="-128"/>
                <a:cs typeface="ＭＳ Ｐゴシック" pitchFamily="-107" charset="-128"/>
              </a:rPr>
              <a:t>Model for Network Security</a:t>
            </a:r>
            <a:endParaRPr lang="en-AU" dirty="0">
              <a:ea typeface="ＭＳ Ｐゴシック" pitchFamily="-107" charset="-128"/>
              <a:cs typeface="ＭＳ Ｐゴシック" pitchFamily="-107" charset="-128"/>
            </a:endParaRPr>
          </a:p>
        </p:txBody>
      </p:sp>
      <p:pic>
        <p:nvPicPr>
          <p:cNvPr id="70659" name="Picture 3" descr="f2.pdf"/>
          <p:cNvPicPr>
            <a:picLocks noChangeAspect="1"/>
          </p:cNvPicPr>
          <p:nvPr/>
        </p:nvPicPr>
        <p:blipFill>
          <a:blip r:embed="rId3"/>
          <a:srcRect t="12941" r="2727" b="11765"/>
          <a:stretch>
            <a:fillRect/>
          </a:stretch>
        </p:blipFill>
        <p:spPr bwMode="auto">
          <a:xfrm>
            <a:off x="0" y="1395413"/>
            <a:ext cx="9131300" cy="5462587"/>
          </a:xfrm>
          <a:prstGeom prst="rect">
            <a:avLst/>
          </a:prstGeom>
          <a:noFill/>
          <a:ln w="9525">
            <a:noFill/>
            <a:miter lim="800000"/>
            <a:headEnd/>
            <a:tailEnd/>
          </a:ln>
        </p:spPr>
      </p:pic>
    </p:spTree>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dirty="0"/>
              <a:t>Network Access Security Model</a:t>
            </a:r>
          </a:p>
        </p:txBody>
      </p:sp>
      <p:pic>
        <p:nvPicPr>
          <p:cNvPr id="72707" name="Picture 3" descr="f3.pdf"/>
          <p:cNvPicPr>
            <a:picLocks noChangeAspect="1"/>
          </p:cNvPicPr>
          <p:nvPr/>
        </p:nvPicPr>
        <p:blipFill>
          <a:blip r:embed="rId3"/>
          <a:srcRect l="2353" t="28181" r="3529" b="33636"/>
          <a:stretch>
            <a:fillRect/>
          </a:stretch>
        </p:blipFill>
        <p:spPr bwMode="auto">
          <a:xfrm>
            <a:off x="0" y="2057400"/>
            <a:ext cx="9144000" cy="4800600"/>
          </a:xfrm>
          <a:prstGeom prst="rect">
            <a:avLst/>
          </a:prstGeom>
          <a:noFill/>
          <a:ln w="9525">
            <a:noFill/>
            <a:miter lim="800000"/>
            <a:headEnd/>
            <a:tailEnd/>
          </a:ln>
        </p:spPr>
      </p:pic>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dirty="0"/>
              <a:t>Unwanted Access</a:t>
            </a:r>
          </a:p>
        </p:txBody>
      </p:sp>
      <p:sp>
        <p:nvSpPr>
          <p:cNvPr id="3" name="Content Placeholder 2"/>
          <p:cNvSpPr>
            <a:spLocks noGrp="1"/>
          </p:cNvSpPr>
          <p:nvPr>
            <p:ph idx="1"/>
          </p:nvPr>
        </p:nvSpPr>
        <p:spPr>
          <a:xfrm>
            <a:off x="228600" y="1524000"/>
            <a:ext cx="4267200" cy="4867275"/>
          </a:xfrm>
        </p:spPr>
        <p:txBody>
          <a:bodyPr>
            <a:normAutofit/>
          </a:bodyPr>
          <a:lstStyle/>
          <a:p>
            <a:pPr eaLnBrk="1" hangingPunct="1">
              <a:defRPr/>
            </a:pPr>
            <a:r>
              <a:rPr lang="en-US" dirty="0">
                <a:solidFill>
                  <a:schemeClr val="tx2">
                    <a:lumMod val="10000"/>
                  </a:schemeClr>
                </a:solidFill>
              </a:rPr>
              <a:t>Placement in a computer system of logic that exploits vulnerabilities in the system and that can affect application programs as well as utility programs</a:t>
            </a:r>
          </a:p>
        </p:txBody>
      </p:sp>
      <p:pic>
        <p:nvPicPr>
          <p:cNvPr id="4" name="Picture 3"/>
          <p:cNvPicPr>
            <a:picLocks noChangeAspect="1"/>
          </p:cNvPicPr>
          <p:nvPr/>
        </p:nvPicPr>
        <p:blipFill>
          <a:blip r:embed="rId3"/>
          <a:stretch>
            <a:fillRect/>
          </a:stretch>
        </p:blipFill>
        <p:spPr>
          <a:xfrm flipH="1">
            <a:off x="304800" y="4953000"/>
            <a:ext cx="1858052" cy="1905000"/>
          </a:xfrm>
          <a:prstGeom prst="rect">
            <a:avLst/>
          </a:prstGeom>
        </p:spPr>
      </p:pic>
      <p:graphicFrame>
        <p:nvGraphicFramePr>
          <p:cNvPr id="5" name="Diagram 4"/>
          <p:cNvGraphicFramePr/>
          <p:nvPr/>
        </p:nvGraphicFramePr>
        <p:xfrm>
          <a:off x="3810000" y="1600200"/>
          <a:ext cx="6096000" cy="487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standards</a:t>
            </a:r>
          </a:p>
        </p:txBody>
      </p:sp>
      <p:sp>
        <p:nvSpPr>
          <p:cNvPr id="5" name="Text Placeholder 4"/>
          <p:cNvSpPr>
            <a:spLocks noGrp="1"/>
          </p:cNvSpPr>
          <p:nvPr>
            <p:ph type="body" idx="1"/>
          </p:nvPr>
        </p:nvSpPr>
        <p:spPr/>
        <p:txBody>
          <a:bodyPr/>
          <a:lstStyle/>
          <a:p>
            <a:r>
              <a:rPr lang="en-US" dirty="0">
                <a:solidFill>
                  <a:schemeClr val="tx2">
                    <a:lumMod val="10000"/>
                  </a:schemeClr>
                </a:solidFill>
              </a:rPr>
              <a:t>NIST</a:t>
            </a:r>
          </a:p>
        </p:txBody>
      </p:sp>
      <p:sp>
        <p:nvSpPr>
          <p:cNvPr id="6" name="Content Placeholder 5"/>
          <p:cNvSpPr>
            <a:spLocks noGrp="1"/>
          </p:cNvSpPr>
          <p:nvPr>
            <p:ph sz="half" idx="2"/>
          </p:nvPr>
        </p:nvSpPr>
        <p:spPr>
          <a:xfrm>
            <a:off x="779463" y="2393576"/>
            <a:ext cx="3566160" cy="4007224"/>
          </a:xfrm>
        </p:spPr>
        <p:txBody>
          <a:bodyPr>
            <a:normAutofit/>
          </a:bodyPr>
          <a:lstStyle/>
          <a:p>
            <a:r>
              <a:rPr lang="en-US" sz="1600" dirty="0">
                <a:solidFill>
                  <a:schemeClr val="tx2">
                    <a:lumMod val="10000"/>
                  </a:schemeClr>
                </a:solidFill>
              </a:rPr>
              <a:t>National Institute of Standards and Technology</a:t>
            </a:r>
          </a:p>
          <a:p>
            <a:r>
              <a:rPr lang="en-US" sz="1600" dirty="0">
                <a:solidFill>
                  <a:schemeClr val="tx2">
                    <a:lumMod val="10000"/>
                  </a:schemeClr>
                </a:solidFill>
              </a:rPr>
              <a:t>U.S. federal agency that deals with measurement science, standards, and technology related to U.S. government use and to the promotion of U.S. private-sector innovation</a:t>
            </a:r>
          </a:p>
          <a:p>
            <a:r>
              <a:rPr lang="en-US" sz="1600" dirty="0">
                <a:solidFill>
                  <a:schemeClr val="tx2">
                    <a:lumMod val="10000"/>
                  </a:schemeClr>
                </a:solidFill>
              </a:rPr>
              <a:t>NIST Federal Information Processing Standards (FIPS) and Special Publications (SP) have a worldwide impact</a:t>
            </a:r>
          </a:p>
        </p:txBody>
      </p:sp>
      <p:sp>
        <p:nvSpPr>
          <p:cNvPr id="7" name="Text Placeholder 6"/>
          <p:cNvSpPr>
            <a:spLocks noGrp="1"/>
          </p:cNvSpPr>
          <p:nvPr>
            <p:ph type="body" sz="quarter" idx="3"/>
          </p:nvPr>
        </p:nvSpPr>
        <p:spPr/>
        <p:txBody>
          <a:bodyPr/>
          <a:lstStyle/>
          <a:p>
            <a:r>
              <a:rPr lang="en-US" dirty="0">
                <a:solidFill>
                  <a:schemeClr val="tx2">
                    <a:lumMod val="10000"/>
                  </a:schemeClr>
                </a:solidFill>
              </a:rPr>
              <a:t>ISOC</a:t>
            </a:r>
          </a:p>
        </p:txBody>
      </p:sp>
      <p:sp>
        <p:nvSpPr>
          <p:cNvPr id="8" name="Content Placeholder 7"/>
          <p:cNvSpPr>
            <a:spLocks noGrp="1"/>
          </p:cNvSpPr>
          <p:nvPr>
            <p:ph sz="quarter" idx="4"/>
          </p:nvPr>
        </p:nvSpPr>
        <p:spPr>
          <a:xfrm>
            <a:off x="4800600" y="2393576"/>
            <a:ext cx="3566160" cy="4464424"/>
          </a:xfrm>
        </p:spPr>
        <p:txBody>
          <a:bodyPr>
            <a:normAutofit fontScale="77500" lnSpcReduction="20000"/>
          </a:bodyPr>
          <a:lstStyle/>
          <a:p>
            <a:r>
              <a:rPr lang="en-US" dirty="0">
                <a:solidFill>
                  <a:schemeClr val="tx2">
                    <a:lumMod val="10000"/>
                  </a:schemeClr>
                </a:solidFill>
              </a:rPr>
              <a:t>Internet Society</a:t>
            </a:r>
          </a:p>
          <a:p>
            <a:r>
              <a:rPr lang="en-US" dirty="0">
                <a:solidFill>
                  <a:schemeClr val="tx2">
                    <a:lumMod val="10000"/>
                  </a:schemeClr>
                </a:solidFill>
              </a:rPr>
              <a:t>Professional membership society with worldwide organizational and individual membership</a:t>
            </a:r>
          </a:p>
          <a:p>
            <a:r>
              <a:rPr lang="en-US" dirty="0">
                <a:solidFill>
                  <a:schemeClr val="tx2">
                    <a:lumMod val="10000"/>
                  </a:schemeClr>
                </a:solidFill>
              </a:rPr>
              <a:t>Provides leadership in addressing issues that confront the future of the Internet</a:t>
            </a:r>
          </a:p>
          <a:p>
            <a:r>
              <a:rPr lang="en-US" dirty="0">
                <a:solidFill>
                  <a:schemeClr val="tx2">
                    <a:lumMod val="10000"/>
                  </a:schemeClr>
                </a:solidFill>
              </a:rPr>
              <a:t>Is the organization home for the groups responsible for Internet infrastructure standards, including the Internet Engineering Task Force (IETF) and the Internet Architecture Board (IAB)</a:t>
            </a:r>
          </a:p>
          <a:p>
            <a:r>
              <a:rPr lang="en-US" dirty="0">
                <a:solidFill>
                  <a:schemeClr val="tx2">
                    <a:lumMod val="10000"/>
                  </a:schemeClr>
                </a:solidFill>
              </a:rPr>
              <a:t>Internet standards and related specifications are published as Requests for Comments (RFCs)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a:xfrm>
            <a:off x="779463" y="1828800"/>
            <a:ext cx="3566160" cy="4572000"/>
          </a:xfrm>
        </p:spPr>
        <p:txBody>
          <a:bodyPr/>
          <a:lstStyle/>
          <a:p>
            <a:r>
              <a:rPr lang="en-US" dirty="0">
                <a:solidFill>
                  <a:schemeClr val="tx2">
                    <a:lumMod val="10000"/>
                  </a:schemeClr>
                </a:solidFill>
              </a:rPr>
              <a:t>Computer security concepts</a:t>
            </a:r>
          </a:p>
          <a:p>
            <a:pPr lvl="1">
              <a:buClr>
                <a:schemeClr val="bg1"/>
              </a:buClr>
            </a:pPr>
            <a:r>
              <a:rPr lang="en-US" dirty="0">
                <a:solidFill>
                  <a:schemeClr val="tx2">
                    <a:lumMod val="10000"/>
                  </a:schemeClr>
                </a:solidFill>
              </a:rPr>
              <a:t>Definition</a:t>
            </a:r>
          </a:p>
          <a:p>
            <a:pPr lvl="1">
              <a:buClr>
                <a:schemeClr val="bg1"/>
              </a:buClr>
            </a:pPr>
            <a:r>
              <a:rPr lang="en-US" dirty="0">
                <a:solidFill>
                  <a:schemeClr val="tx2">
                    <a:lumMod val="10000"/>
                  </a:schemeClr>
                </a:solidFill>
              </a:rPr>
              <a:t>Examples</a:t>
            </a:r>
          </a:p>
          <a:p>
            <a:pPr lvl="1">
              <a:buClr>
                <a:schemeClr val="bg1"/>
              </a:buClr>
            </a:pPr>
            <a:r>
              <a:rPr lang="en-US" dirty="0">
                <a:solidFill>
                  <a:schemeClr val="tx2">
                    <a:lumMod val="10000"/>
                  </a:schemeClr>
                </a:solidFill>
              </a:rPr>
              <a:t>Challenges </a:t>
            </a:r>
          </a:p>
          <a:p>
            <a:r>
              <a:rPr lang="en-US" dirty="0">
                <a:solidFill>
                  <a:schemeClr val="tx2">
                    <a:lumMod val="10000"/>
                  </a:schemeClr>
                </a:solidFill>
              </a:rPr>
              <a:t>The OSI security architecture</a:t>
            </a:r>
          </a:p>
          <a:p>
            <a:r>
              <a:rPr lang="en-US" dirty="0">
                <a:solidFill>
                  <a:schemeClr val="tx2">
                    <a:lumMod val="10000"/>
                  </a:schemeClr>
                </a:solidFill>
              </a:rPr>
              <a:t>Security attacks</a:t>
            </a:r>
          </a:p>
          <a:p>
            <a:pPr lvl="1">
              <a:buClr>
                <a:schemeClr val="bg1"/>
              </a:buClr>
            </a:pPr>
            <a:r>
              <a:rPr lang="en-US" dirty="0">
                <a:solidFill>
                  <a:schemeClr val="tx2">
                    <a:lumMod val="10000"/>
                  </a:schemeClr>
                </a:solidFill>
              </a:rPr>
              <a:t>Passive attacks</a:t>
            </a:r>
          </a:p>
          <a:p>
            <a:pPr lvl="1">
              <a:buClr>
                <a:schemeClr val="bg1"/>
              </a:buClr>
            </a:pPr>
            <a:r>
              <a:rPr lang="en-US" dirty="0">
                <a:solidFill>
                  <a:schemeClr val="tx2">
                    <a:lumMod val="10000"/>
                  </a:schemeClr>
                </a:solidFill>
              </a:rPr>
              <a:t>Active attacks</a:t>
            </a:r>
            <a:endParaRPr lang="en-AU" dirty="0">
              <a:solidFill>
                <a:schemeClr val="tx2">
                  <a:lumMod val="10000"/>
                </a:schemeClr>
              </a:solidFill>
            </a:endParaRPr>
          </a:p>
        </p:txBody>
      </p:sp>
      <p:sp>
        <p:nvSpPr>
          <p:cNvPr id="76804" name="Content Placeholder 11"/>
          <p:cNvSpPr>
            <a:spLocks noGrp="1"/>
          </p:cNvSpPr>
          <p:nvPr>
            <p:ph sz="half" idx="2"/>
          </p:nvPr>
        </p:nvSpPr>
        <p:spPr>
          <a:xfrm>
            <a:off x="4796791" y="1828800"/>
            <a:ext cx="3566160" cy="4495800"/>
          </a:xfrm>
        </p:spPr>
        <p:txBody>
          <a:bodyPr/>
          <a:lstStyle/>
          <a:p>
            <a:r>
              <a:rPr lang="en-US" dirty="0">
                <a:solidFill>
                  <a:schemeClr val="tx2">
                    <a:lumMod val="10000"/>
                  </a:schemeClr>
                </a:solidFill>
              </a:rPr>
              <a:t>Security services</a:t>
            </a:r>
          </a:p>
          <a:p>
            <a:pPr lvl="1">
              <a:buClr>
                <a:schemeClr val="bg1"/>
              </a:buClr>
            </a:pPr>
            <a:r>
              <a:rPr lang="en-US" dirty="0">
                <a:solidFill>
                  <a:schemeClr val="tx2">
                    <a:lumMod val="10000"/>
                  </a:schemeClr>
                </a:solidFill>
              </a:rPr>
              <a:t>Authentication</a:t>
            </a:r>
          </a:p>
          <a:p>
            <a:pPr lvl="1">
              <a:buClr>
                <a:schemeClr val="bg1"/>
              </a:buClr>
            </a:pPr>
            <a:r>
              <a:rPr lang="en-US" dirty="0">
                <a:solidFill>
                  <a:schemeClr val="tx2">
                    <a:lumMod val="10000"/>
                  </a:schemeClr>
                </a:solidFill>
              </a:rPr>
              <a:t>Access control</a:t>
            </a:r>
          </a:p>
          <a:p>
            <a:pPr lvl="1">
              <a:buClr>
                <a:schemeClr val="bg1"/>
              </a:buClr>
            </a:pPr>
            <a:r>
              <a:rPr lang="en-US" dirty="0">
                <a:solidFill>
                  <a:schemeClr val="tx2">
                    <a:lumMod val="10000"/>
                  </a:schemeClr>
                </a:solidFill>
              </a:rPr>
              <a:t>Data confidentiality</a:t>
            </a:r>
          </a:p>
          <a:p>
            <a:pPr lvl="1">
              <a:buClr>
                <a:schemeClr val="bg1"/>
              </a:buClr>
            </a:pPr>
            <a:r>
              <a:rPr lang="en-US" dirty="0">
                <a:solidFill>
                  <a:schemeClr val="tx2">
                    <a:lumMod val="10000"/>
                  </a:schemeClr>
                </a:solidFill>
              </a:rPr>
              <a:t>Data integrity</a:t>
            </a:r>
          </a:p>
          <a:p>
            <a:pPr lvl="1">
              <a:buClr>
                <a:schemeClr val="bg1"/>
              </a:buClr>
            </a:pPr>
            <a:r>
              <a:rPr lang="en-US" dirty="0">
                <a:solidFill>
                  <a:schemeClr val="tx2">
                    <a:lumMod val="10000"/>
                  </a:schemeClr>
                </a:solidFill>
              </a:rPr>
              <a:t>Nonrepudiation</a:t>
            </a:r>
          </a:p>
          <a:p>
            <a:pPr lvl="1">
              <a:buClr>
                <a:schemeClr val="bg1"/>
              </a:buClr>
            </a:pPr>
            <a:r>
              <a:rPr lang="en-US" dirty="0">
                <a:solidFill>
                  <a:schemeClr val="tx2">
                    <a:lumMod val="10000"/>
                  </a:schemeClr>
                </a:solidFill>
              </a:rPr>
              <a:t>Availability service</a:t>
            </a:r>
          </a:p>
          <a:p>
            <a:r>
              <a:rPr lang="en-US" dirty="0">
                <a:solidFill>
                  <a:schemeClr val="tx2">
                    <a:lumMod val="10000"/>
                  </a:schemeClr>
                </a:solidFill>
              </a:rPr>
              <a:t>Security mechanisms</a:t>
            </a:r>
          </a:p>
          <a:p>
            <a:r>
              <a:rPr lang="en-US" dirty="0">
                <a:solidFill>
                  <a:schemeClr val="tx2">
                    <a:lumMod val="10000"/>
                  </a:schemeClr>
                </a:solidFill>
              </a:rPr>
              <a:t>Model for network security</a:t>
            </a:r>
          </a:p>
          <a:p>
            <a:r>
              <a:rPr lang="en-US" dirty="0">
                <a:solidFill>
                  <a:schemeClr val="tx2">
                    <a:lumMod val="10000"/>
                  </a:schemeClr>
                </a:solidFill>
              </a:rPr>
              <a:t>Standards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560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2</a:t>
            </a:r>
          </a:p>
        </p:txBody>
      </p:sp>
      <p:sp>
        <p:nvSpPr>
          <p:cNvPr id="19459" name="Subtitle 13"/>
          <p:cNvSpPr>
            <a:spLocks noGrp="1"/>
          </p:cNvSpPr>
          <p:nvPr>
            <p:ph type="subTitle" idx="1"/>
          </p:nvPr>
        </p:nvSpPr>
        <p:spPr/>
        <p:txBody>
          <a:bodyPr>
            <a:normAutofit lnSpcReduction="10000"/>
          </a:bodyPr>
          <a:lstStyle/>
          <a:p>
            <a:r>
              <a:rPr lang="en-AU" sz="3600" dirty="0">
                <a:solidFill>
                  <a:schemeClr val="tx2">
                    <a:lumMod val="10000"/>
                  </a:schemeClr>
                </a:solidFill>
                <a:ea typeface="ＭＳ Ｐゴシック" pitchFamily="-84" charset="-128"/>
                <a:cs typeface="ＭＳ Ｐゴシック" pitchFamily="-84" charset="-128"/>
              </a:rPr>
              <a:t>Symmetric Encryption and </a:t>
            </a:r>
          </a:p>
          <a:p>
            <a:r>
              <a:rPr lang="en-AU" sz="3600" dirty="0">
                <a:solidFill>
                  <a:schemeClr val="tx2">
                    <a:lumMod val="10000"/>
                  </a:schemeClr>
                </a:solidFill>
                <a:ea typeface="ＭＳ Ｐゴシック" pitchFamily="-84" charset="-128"/>
                <a:cs typeface="ＭＳ Ｐゴシック" pitchFamily="-84" charset="-128"/>
              </a:rPr>
              <a:t>Message Confidentiality</a:t>
            </a:r>
          </a:p>
          <a:p>
            <a:r>
              <a:rPr lang="en-AU" sz="3600" dirty="0">
                <a:solidFill>
                  <a:schemeClr val="tx2">
                    <a:lumMod val="10000"/>
                  </a:schemeClr>
                </a:solidFill>
                <a:ea typeface="ＭＳ Ｐゴシック" pitchFamily="-84" charset="-128"/>
                <a:cs typeface="ＭＳ Ｐゴシック" pitchFamily="-84" charset="-128"/>
              </a:rPr>
              <a:t>(block cipher slide no.41, 46, 210)</a:t>
            </a:r>
          </a:p>
          <a:p>
            <a:pPr eaLnBrk="1" hangingPunct="1"/>
            <a:endParaRPr lang="en-US" sz="3600" dirty="0">
              <a:solidFill>
                <a:schemeClr val="tx2">
                  <a:lumMod val="10000"/>
                </a:schemeClr>
              </a:solidFill>
            </a:endParaRPr>
          </a:p>
        </p:txBody>
      </p:sp>
    </p:spTree>
    <p:extLst>
      <p:ext uri="{BB962C8B-B14F-4D97-AF65-F5344CB8AC3E}">
        <p14:creationId xmlns:p14="http://schemas.microsoft.com/office/powerpoint/2010/main" val="343706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62200"/>
            <a:ext cx="8458200" cy="2677656"/>
          </a:xfrm>
          <a:prstGeom prst="rect">
            <a:avLst/>
          </a:prstGeom>
        </p:spPr>
        <p:txBody>
          <a:bodyPr wrap="square">
            <a:spAutoFit/>
          </a:bodyPr>
          <a:lstStyle/>
          <a:p>
            <a:r>
              <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“I have solved other ciphers of an abstruseness ten thousand times greater. Circumstances, and a certain bias of mind, have led me to take interest in such riddles, and it may well be doubted whether human ingenuity can construct an enigma of the kind which human ingenuity may not, by proper application, resolve.”</a:t>
            </a:r>
          </a:p>
          <a:p>
            <a:endPar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endParaRPr>
          </a:p>
          <a:p>
            <a:pPr algn="r"/>
            <a:r>
              <a:rPr lang="en-US" sz="2400" b="1" i="1" dirty="0">
                <a:solidFill>
                  <a:schemeClr val="bg2"/>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—The Gold Bug, </a:t>
            </a:r>
            <a:r>
              <a:rPr lang="en-US" sz="2400" b="1" dirty="0">
                <a:solidFill>
                  <a:schemeClr val="bg2"/>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Edgar Allen Poe</a:t>
            </a:r>
          </a:p>
        </p:txBody>
      </p:sp>
    </p:spTree>
    <p:extLst>
      <p:ext uri="{BB962C8B-B14F-4D97-AF65-F5344CB8AC3E}">
        <p14:creationId xmlns:p14="http://schemas.microsoft.com/office/powerpoint/2010/main" val="3578868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1752600"/>
            <a:ext cx="8458200" cy="4893647"/>
          </a:xfrm>
          <a:prstGeom prst="rect">
            <a:avLst/>
          </a:prstGeom>
        </p:spPr>
        <p:txBody>
          <a:bodyPr wrap="square">
            <a:spAutoFit/>
          </a:bodyPr>
          <a:lstStyle/>
          <a:p>
            <a:r>
              <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Amongst the tribes of Central Australia every man, woman, and child has a secret or sacred name which is bestowed by the older men upon him or her soon after birth, and which is known to none but the fully initiated members of the group. This secret name is never mentioned except upon the most solemn occasions; to utter it in the hearing of men of another group would be a most serious breach of tribal custom. When mentioned at all, the name is spoken only in a whisper, and not until the most elaborate precautions have been taken that it shall be heard by no one but members of the group. The native thinks that a stranger knowing his secret name would have special power to work him ill by means of magic.</a:t>
            </a:r>
          </a:p>
          <a:p>
            <a:endParaRPr lang="en-US" sz="2400" i="1" dirty="0">
              <a:solidFill>
                <a:schemeClr val="tx2">
                  <a:lumMod val="10000"/>
                </a:schemeClr>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endParaRPr>
          </a:p>
          <a:p>
            <a:pPr algn="r"/>
            <a:r>
              <a:rPr lang="en-US" sz="2400" b="1" i="1" dirty="0">
                <a:solidFill>
                  <a:schemeClr val="bg2"/>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—The Golden Bough, </a:t>
            </a:r>
            <a:r>
              <a:rPr lang="en-US" sz="2400" b="1" dirty="0">
                <a:solidFill>
                  <a:schemeClr val="bg2"/>
                </a:solidFill>
                <a:effectLst>
                  <a:outerShdw blurRad="63500" dir="2700000" algn="tl" rotWithShape="0">
                    <a:schemeClr val="tx1">
                      <a:alpha val="40000"/>
                    </a:schemeClr>
                  </a:outerShdw>
                </a:effectLst>
                <a:latin typeface="+mn-lt"/>
                <a:ea typeface="ＭＳ Ｐゴシック" pitchFamily="-107" charset="-128"/>
                <a:cs typeface="ＭＳ Ｐゴシック" pitchFamily="-107" charset="-128"/>
              </a:rPr>
              <a:t>Sir James George Frazer</a:t>
            </a:r>
          </a:p>
        </p:txBody>
      </p:sp>
    </p:spTree>
    <p:extLst>
      <p:ext uri="{BB962C8B-B14F-4D97-AF65-F5344CB8AC3E}">
        <p14:creationId xmlns:p14="http://schemas.microsoft.com/office/powerpoint/2010/main" val="315439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62753"/>
            <a:ext cx="9144000" cy="1283167"/>
          </a:xfrm>
        </p:spPr>
        <p:txBody>
          <a:bodyPr/>
          <a:lstStyle/>
          <a:p>
            <a:r>
              <a:rPr lang="en-AU" dirty="0"/>
              <a:t>Some Basic Terminology</a:t>
            </a:r>
          </a:p>
        </p:txBody>
      </p:sp>
      <p:sp>
        <p:nvSpPr>
          <p:cNvPr id="48131" name="Rectangle 3"/>
          <p:cNvSpPr>
            <a:spLocks noGrp="1" noChangeArrowheads="1"/>
          </p:cNvSpPr>
          <p:nvPr>
            <p:ph idx="1"/>
          </p:nvPr>
        </p:nvSpPr>
        <p:spPr>
          <a:xfrm>
            <a:off x="533400" y="1844824"/>
            <a:ext cx="8000999" cy="4648200"/>
          </a:xfrm>
        </p:spPr>
        <p:txBody>
          <a:bodyPr>
            <a:normAutofit fontScale="92500" lnSpcReduction="20000"/>
          </a:bodyPr>
          <a:lstStyle/>
          <a:p>
            <a:r>
              <a:rPr lang="en-AU" sz="2000" dirty="0">
                <a:solidFill>
                  <a:schemeClr val="tx2">
                    <a:lumMod val="10000"/>
                  </a:schemeClr>
                </a:solidFill>
              </a:rPr>
              <a:t>Plaintext - original message </a:t>
            </a:r>
          </a:p>
          <a:p>
            <a:r>
              <a:rPr lang="en-AU" sz="2000" dirty="0">
                <a:solidFill>
                  <a:schemeClr val="tx2">
                    <a:lumMod val="10000"/>
                  </a:schemeClr>
                </a:solidFill>
              </a:rPr>
              <a:t>Ciphertext - coded message </a:t>
            </a:r>
          </a:p>
          <a:p>
            <a:r>
              <a:rPr lang="en-AU" sz="2000" dirty="0">
                <a:solidFill>
                  <a:schemeClr val="tx2">
                    <a:lumMod val="10000"/>
                  </a:schemeClr>
                </a:solidFill>
              </a:rPr>
              <a:t>Cipher - algorithm for transforming plaintext to ciphertext </a:t>
            </a:r>
          </a:p>
          <a:p>
            <a:r>
              <a:rPr lang="en-AU" sz="2000" dirty="0">
                <a:solidFill>
                  <a:schemeClr val="tx2">
                    <a:lumMod val="10000"/>
                  </a:schemeClr>
                </a:solidFill>
              </a:rPr>
              <a:t>Key - info used in cipher known only to sender/receiver </a:t>
            </a:r>
          </a:p>
          <a:p>
            <a:r>
              <a:rPr lang="en-AU" sz="2000" dirty="0">
                <a:solidFill>
                  <a:schemeClr val="tx2">
                    <a:lumMod val="10000"/>
                  </a:schemeClr>
                </a:solidFill>
              </a:rPr>
              <a:t>Encipher (encrypt) - converting plaintext to ciphertext </a:t>
            </a:r>
          </a:p>
          <a:p>
            <a:r>
              <a:rPr lang="en-AU" sz="2000" dirty="0">
                <a:solidFill>
                  <a:schemeClr val="tx2">
                    <a:lumMod val="10000"/>
                  </a:schemeClr>
                </a:solidFill>
              </a:rPr>
              <a:t>Decipher (decrypt) - recovering ciphertext from plaintext</a:t>
            </a:r>
          </a:p>
          <a:p>
            <a:r>
              <a:rPr lang="en-AU" sz="2000" dirty="0">
                <a:solidFill>
                  <a:schemeClr val="tx2">
                    <a:lumMod val="10000"/>
                  </a:schemeClr>
                </a:solidFill>
              </a:rPr>
              <a:t>Cryptography - study of encryption principles/methods</a:t>
            </a:r>
          </a:p>
          <a:p>
            <a:r>
              <a:rPr lang="en-AU" sz="2000" dirty="0">
                <a:solidFill>
                  <a:schemeClr val="tx2">
                    <a:lumMod val="10000"/>
                  </a:schemeClr>
                </a:solidFill>
              </a:rPr>
              <a:t>Cryptanalysis (code breaking) - study of principles/methods of deciphering ciphertext without knowing key</a:t>
            </a:r>
          </a:p>
          <a:p>
            <a:r>
              <a:rPr lang="en-AU" sz="2000" dirty="0">
                <a:solidFill>
                  <a:schemeClr val="tx2">
                    <a:lumMod val="10000"/>
                  </a:schemeClr>
                </a:solidFill>
              </a:rPr>
              <a:t>Cryptology - field of both cryptography and cryptanalysis</a:t>
            </a:r>
          </a:p>
        </p:txBody>
      </p:sp>
    </p:spTree>
    <p:extLst>
      <p:ext uri="{BB962C8B-B14F-4D97-AF65-F5344CB8AC3E}">
        <p14:creationId xmlns:p14="http://schemas.microsoft.com/office/powerpoint/2010/main" val="3713809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7273" b="41818"/>
              <a:stretch>
                <a:fillRect/>
              </a:stretch>
            </p:blipFill>
          </mc:Choice>
          <mc:Fallback>
            <p:blipFill>
              <a:blip r:embed="rId4"/>
              <a:srcRect t="17273" b="41818"/>
              <a:stretch>
                <a:fillRect/>
              </a:stretch>
            </p:blipFill>
          </mc:Fallback>
        </mc:AlternateContent>
        <p:spPr>
          <a:xfrm>
            <a:off x="228600" y="838200"/>
            <a:ext cx="8650957" cy="4942998"/>
          </a:xfrm>
          <a:prstGeom prst="rect">
            <a:avLst/>
          </a:prstGeom>
          <a:solidFill>
            <a:schemeClr val="tx1"/>
          </a:solidFill>
        </p:spPr>
      </p:pic>
    </p:spTree>
    <p:extLst>
      <p:ext uri="{BB962C8B-B14F-4D97-AF65-F5344CB8AC3E}">
        <p14:creationId xmlns:p14="http://schemas.microsoft.com/office/powerpoint/2010/main" val="1385375349"/>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Requirements</a:t>
            </a:r>
            <a:endParaRPr lang="en-AU" dirty="0"/>
          </a:p>
        </p:txBody>
      </p:sp>
      <p:sp>
        <p:nvSpPr>
          <p:cNvPr id="52227" name="Rectangle 3"/>
          <p:cNvSpPr>
            <a:spLocks noGrp="1" noChangeArrowheads="1"/>
          </p:cNvSpPr>
          <p:nvPr>
            <p:ph idx="1"/>
          </p:nvPr>
        </p:nvSpPr>
        <p:spPr>
          <a:xfrm>
            <a:off x="779463" y="1828800"/>
            <a:ext cx="7583488" cy="4495800"/>
          </a:xfrm>
        </p:spPr>
        <p:txBody>
          <a:bodyPr>
            <a:normAutofit fontScale="92500" lnSpcReduction="10000"/>
          </a:bodyPr>
          <a:lstStyle/>
          <a:p>
            <a:r>
              <a:rPr lang="en-US" dirty="0">
                <a:solidFill>
                  <a:schemeClr val="tx2">
                    <a:lumMod val="10000"/>
                  </a:schemeClr>
                </a:solidFill>
              </a:rPr>
              <a:t>There are two requirements for secure use of symmetric encryption:</a:t>
            </a:r>
          </a:p>
          <a:p>
            <a:pPr lvl="1">
              <a:buClr>
                <a:schemeClr val="bg1"/>
              </a:buClr>
            </a:pPr>
            <a:r>
              <a:rPr lang="en-US" dirty="0">
                <a:solidFill>
                  <a:schemeClr val="tx2">
                    <a:lumMod val="10000"/>
                  </a:schemeClr>
                </a:solidFill>
              </a:rPr>
              <a:t>A strong encryption algorithm</a:t>
            </a:r>
          </a:p>
          <a:p>
            <a:pPr lvl="1">
              <a:buClr>
                <a:schemeClr val="bg1"/>
              </a:buClr>
            </a:pPr>
            <a:r>
              <a:rPr lang="en-US" dirty="0">
                <a:solidFill>
                  <a:schemeClr val="tx2">
                    <a:lumMod val="10000"/>
                  </a:schemeClr>
                </a:solidFill>
              </a:rPr>
              <a:t>Sender and receiver must have obtained copies of the secret key in a secure fashion and must keep the key secure</a:t>
            </a:r>
          </a:p>
          <a:p>
            <a:r>
              <a:rPr lang="en-US" dirty="0">
                <a:solidFill>
                  <a:schemeClr val="tx2">
                    <a:lumMod val="10000"/>
                  </a:schemeClr>
                </a:solidFill>
              </a:rPr>
              <a:t>The security of symmetric encryption depends on the secrecy of the key, not the secrecy of the algorithm</a:t>
            </a:r>
          </a:p>
          <a:p>
            <a:pPr lvl="1">
              <a:buClr>
                <a:schemeClr val="bg1"/>
              </a:buClr>
            </a:pPr>
            <a:r>
              <a:rPr lang="en-US" sz="2162" dirty="0">
                <a:solidFill>
                  <a:schemeClr val="tx2">
                    <a:lumMod val="10000"/>
                  </a:schemeClr>
                </a:solidFill>
              </a:rPr>
              <a:t>This makes it feasible for widespread use</a:t>
            </a:r>
          </a:p>
          <a:p>
            <a:pPr lvl="1">
              <a:buClr>
                <a:schemeClr val="bg1"/>
              </a:buClr>
            </a:pPr>
            <a:r>
              <a:rPr lang="en-US" sz="2162" dirty="0">
                <a:solidFill>
                  <a:schemeClr val="tx2">
                    <a:lumMod val="10000"/>
                  </a:schemeClr>
                </a:solidFill>
              </a:rPr>
              <a:t>Manufacturers can and have developed low-cost chip implementations of data encryption algorithms</a:t>
            </a:r>
          </a:p>
          <a:p>
            <a:pPr lvl="1">
              <a:buClr>
                <a:schemeClr val="bg1"/>
              </a:buClr>
            </a:pPr>
            <a:r>
              <a:rPr lang="en-US" sz="2162" dirty="0">
                <a:solidFill>
                  <a:schemeClr val="tx2">
                    <a:lumMod val="10000"/>
                  </a:schemeClr>
                </a:solidFill>
              </a:rPr>
              <a:t>These chips are widely available and incorporated into a number of products</a:t>
            </a:r>
          </a:p>
        </p:txBody>
      </p:sp>
    </p:spTree>
    <p:extLst>
      <p:ext uri="{BB962C8B-B14F-4D97-AF65-F5344CB8AC3E}">
        <p14:creationId xmlns:p14="http://schemas.microsoft.com/office/powerpoint/2010/main" val="178808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533400" y="1676400"/>
            <a:ext cx="8229600" cy="4876800"/>
          </a:xfrm>
        </p:spPr>
        <p:txBody>
          <a:bodyPr>
            <a:normAutofit lnSpcReduction="10000"/>
          </a:bodyPr>
          <a:lstStyle/>
          <a:p>
            <a:pPr>
              <a:buNone/>
            </a:pPr>
            <a:r>
              <a:rPr lang="en-US" i="1" dirty="0">
                <a:solidFill>
                  <a:schemeClr val="tx2">
                    <a:lumMod val="10000"/>
                  </a:schemeClr>
                </a:solidFill>
                <a:ea typeface="ＭＳ Ｐゴシック" pitchFamily="-107" charset="-128"/>
                <a:cs typeface="ＭＳ Ｐゴシック" pitchFamily="-107" charset="-128"/>
              </a:rPr>
              <a:t>The combination of space, time, and strength that must be considered as the basic elements of this theory of defense makes this a fairly complicated matter. Consequently, it is not easy to find a fixed point of departure.</a:t>
            </a:r>
            <a:endParaRPr lang="en-AU" i="1" dirty="0">
              <a:solidFill>
                <a:schemeClr val="tx2">
                  <a:lumMod val="10000"/>
                </a:schemeClr>
              </a:solidFill>
              <a:ea typeface="ＭＳ Ｐゴシック" pitchFamily="-107" charset="-128"/>
              <a:cs typeface="ＭＳ Ｐゴシック" pitchFamily="-107" charset="-128"/>
            </a:endParaRPr>
          </a:p>
          <a:p>
            <a:pPr algn="r">
              <a:buNone/>
            </a:pPr>
            <a:r>
              <a:rPr lang="en-AU" dirty="0">
                <a:solidFill>
                  <a:schemeClr val="tx2">
                    <a:lumMod val="10000"/>
                  </a:schemeClr>
                </a:solidFill>
              </a:rPr>
              <a:t>	</a:t>
            </a:r>
            <a:r>
              <a:rPr lang="en-AU" b="1" i="1" dirty="0">
                <a:solidFill>
                  <a:schemeClr val="tx2">
                    <a:lumMod val="10000"/>
                  </a:schemeClr>
                </a:solidFill>
                <a:ea typeface="ＭＳ Ｐゴシック" pitchFamily="-107" charset="-128"/>
                <a:cs typeface="ＭＳ Ｐゴシック" pitchFamily="-107" charset="-128"/>
              </a:rPr>
              <a:t>— </a:t>
            </a:r>
            <a:r>
              <a:rPr lang="en-US" b="1" i="1" dirty="0">
                <a:solidFill>
                  <a:schemeClr val="tx2">
                    <a:lumMod val="10000"/>
                  </a:schemeClr>
                </a:solidFill>
                <a:ea typeface="ＭＳ Ｐゴシック" pitchFamily="-107" charset="-128"/>
                <a:cs typeface="ＭＳ Ｐゴシック" pitchFamily="-107" charset="-128"/>
              </a:rPr>
              <a:t>On War, </a:t>
            </a:r>
            <a:r>
              <a:rPr lang="en-US" b="1" dirty="0">
                <a:solidFill>
                  <a:schemeClr val="tx2">
                    <a:lumMod val="10000"/>
                  </a:schemeClr>
                </a:solidFill>
                <a:ea typeface="ＭＳ Ｐゴシック" pitchFamily="-107" charset="-128"/>
                <a:cs typeface="ＭＳ Ｐゴシック" pitchFamily="-107" charset="-128"/>
              </a:rPr>
              <a:t>Carl Von Clausewitz</a:t>
            </a:r>
            <a:endParaRPr lang="en-AU" b="1" dirty="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None/>
              <a:defRPr/>
            </a:pPr>
            <a:endParaRPr lang="en-AU" i="1" dirty="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None/>
              <a:defRPr/>
            </a:pPr>
            <a:r>
              <a:rPr lang="en-AU" i="1" dirty="0">
                <a:solidFill>
                  <a:schemeClr val="tx2">
                    <a:lumMod val="10000"/>
                  </a:schemeClr>
                </a:solidFill>
                <a:ea typeface="ＭＳ Ｐゴシック" pitchFamily="-107" charset="-128"/>
                <a:cs typeface="ＭＳ Ｐゴシック" pitchFamily="-107" charset="-128"/>
              </a:rPr>
              <a:t>The art of war teaches us to rely not on the likelihood of the enemy's not coming, but on our own readiness to receive him; not on the chance of his not attacking, but rather on the fact that we have made our position unassailable. </a:t>
            </a:r>
          </a:p>
          <a:p>
            <a:pPr algn="r" eaLnBrk="1" hangingPunct="1">
              <a:lnSpc>
                <a:spcPct val="90000"/>
              </a:lnSpc>
              <a:buFont typeface="Wingdings" pitchFamily="-107" charset="2"/>
              <a:buNone/>
              <a:defRPr/>
            </a:pPr>
            <a:r>
              <a:rPr lang="en-AU" b="1" dirty="0">
                <a:solidFill>
                  <a:schemeClr val="tx2">
                    <a:lumMod val="10000"/>
                  </a:schemeClr>
                </a:solidFill>
                <a:ea typeface="ＭＳ Ｐゴシック" pitchFamily="-107" charset="-128"/>
                <a:cs typeface="ＭＳ Ｐゴシック" pitchFamily="-107" charset="-128"/>
              </a:rPr>
              <a:t>	—</a:t>
            </a:r>
            <a:r>
              <a:rPr lang="en-AU" b="1" i="1" dirty="0">
                <a:solidFill>
                  <a:schemeClr val="tx2">
                    <a:lumMod val="10000"/>
                  </a:schemeClr>
                </a:solidFill>
                <a:ea typeface="ＭＳ Ｐゴシック" pitchFamily="-107" charset="-128"/>
                <a:cs typeface="ＭＳ Ｐゴシック" pitchFamily="-107" charset="-128"/>
              </a:rPr>
              <a:t>The Art of War, </a:t>
            </a:r>
            <a:r>
              <a:rPr lang="en-AU" b="1" dirty="0">
                <a:solidFill>
                  <a:schemeClr val="tx2">
                    <a:lumMod val="10000"/>
                  </a:schemeClr>
                </a:solidFill>
                <a:ea typeface="ＭＳ Ｐゴシック" pitchFamily="-107" charset="-128"/>
                <a:cs typeface="ＭＳ Ｐゴシック" pitchFamily="-107" charset="-128"/>
              </a:rPr>
              <a:t>Sun Tzu</a:t>
            </a:r>
            <a:endParaRPr lang="en-AU" dirty="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Char char="Ø"/>
              <a:defRPr/>
            </a:pPr>
            <a:endParaRPr lang="en-AU" dirty="0">
              <a:ea typeface="ＭＳ Ｐゴシック" pitchFamily="-107" charset="-128"/>
              <a:cs typeface="ＭＳ Ｐゴシック" pitchFamily="-107"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Cryptography</a:t>
            </a:r>
            <a:endParaRPr lang="en-AU"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3966610"/>
              </p:ext>
            </p:extLst>
          </p:nvPr>
        </p:nvGraphicFramePr>
        <p:xfrm>
          <a:off x="152400" y="1676400"/>
          <a:ext cx="8820151"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7673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506"/>
              <a:stretch>
                <a:fillRect/>
              </a:stretch>
            </p:blipFill>
          </mc:Choice>
          <mc:Fallback>
            <p:blipFill>
              <a:blip r:embed="rId4"/>
              <a:srcRect l="-1506"/>
              <a:stretch>
                <a:fillRect/>
              </a:stretch>
            </p:blipFill>
          </mc:Fallback>
        </mc:AlternateContent>
        <p:spPr>
          <a:xfrm>
            <a:off x="0" y="76200"/>
            <a:ext cx="8540732" cy="5943600"/>
          </a:xfrm>
          <a:prstGeom prst="rect">
            <a:avLst/>
          </a:prstGeom>
          <a:solidFill>
            <a:schemeClr val="tx1"/>
          </a:solidFill>
        </p:spPr>
      </p:pic>
      <p:sp>
        <p:nvSpPr>
          <p:cNvPr id="9" name="Rectangle 8"/>
          <p:cNvSpPr/>
          <p:nvPr/>
        </p:nvSpPr>
        <p:spPr>
          <a:xfrm>
            <a:off x="304800" y="6019800"/>
            <a:ext cx="8534400" cy="646331"/>
          </a:xfrm>
          <a:prstGeom prst="rect">
            <a:avLst/>
          </a:prstGeom>
          <a:solidFill>
            <a:schemeClr val="tx1"/>
          </a:solidFill>
        </p:spPr>
        <p:txBody>
          <a:bodyPr wrap="square">
            <a:spAutoFit/>
          </a:bodyPr>
          <a:lstStyle/>
          <a:p>
            <a:pPr algn="ctr"/>
            <a:r>
              <a:rPr lang="en-US" dirty="0">
                <a:solidFill>
                  <a:schemeClr val="tx2">
                    <a:lumMod val="10000"/>
                  </a:schemeClr>
                </a:solidFill>
                <a:latin typeface="+mn-lt"/>
              </a:rPr>
              <a:t>Table 2.1  </a:t>
            </a:r>
          </a:p>
          <a:p>
            <a:pPr algn="ctr"/>
            <a:r>
              <a:rPr lang="en-US" dirty="0">
                <a:solidFill>
                  <a:schemeClr val="tx2">
                    <a:lumMod val="10000"/>
                  </a:schemeClr>
                </a:solidFill>
                <a:latin typeface="+mn-lt"/>
              </a:rPr>
              <a:t>Types of Attacks on Encrypted Messages </a:t>
            </a:r>
          </a:p>
        </p:txBody>
      </p:sp>
    </p:spTree>
    <p:extLst>
      <p:ext uri="{BB962C8B-B14F-4D97-AF65-F5344CB8AC3E}">
        <p14:creationId xmlns:p14="http://schemas.microsoft.com/office/powerpoint/2010/main" val="1251319657"/>
      </p:ext>
    </p:extLst>
  </p:cSld>
  <p:clrMapOvr>
    <a:masterClrMapping/>
  </p:clrMapOvr>
  <p:transition spd="med">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cryptanalysis</a:t>
            </a:r>
          </a:p>
        </p:txBody>
      </p:sp>
      <p:sp>
        <p:nvSpPr>
          <p:cNvPr id="3" name="Content Placeholder 2"/>
          <p:cNvSpPr>
            <a:spLocks noGrp="1"/>
          </p:cNvSpPr>
          <p:nvPr>
            <p:ph idx="1"/>
          </p:nvPr>
        </p:nvSpPr>
        <p:spPr/>
        <p:txBody>
          <a:bodyPr/>
          <a:lstStyle/>
          <a:p>
            <a:r>
              <a:rPr lang="en-US" dirty="0">
                <a:solidFill>
                  <a:schemeClr val="tx2">
                    <a:lumMod val="10000"/>
                  </a:schemeClr>
                </a:solidFill>
              </a:rPr>
              <a:t>An encryption scheme is computationally secure if the ciphertext generated by the scheme meets one or both of the following criteria:</a:t>
            </a:r>
          </a:p>
          <a:p>
            <a:pPr lvl="1">
              <a:buClr>
                <a:schemeClr val="bg1"/>
              </a:buClr>
            </a:pPr>
            <a:r>
              <a:rPr lang="en-US" dirty="0">
                <a:solidFill>
                  <a:schemeClr val="tx2">
                    <a:lumMod val="10000"/>
                  </a:schemeClr>
                </a:solidFill>
              </a:rPr>
              <a:t>The cost of breaking the cipher exceeds the value of the encrypted information</a:t>
            </a:r>
          </a:p>
          <a:p>
            <a:pPr lvl="1">
              <a:buClr>
                <a:schemeClr val="bg1"/>
              </a:buClr>
            </a:pPr>
            <a:r>
              <a:rPr lang="en-US" dirty="0">
                <a:solidFill>
                  <a:schemeClr val="tx2">
                    <a:lumMod val="10000"/>
                  </a:schemeClr>
                </a:solidFill>
              </a:rPr>
              <a:t>The time required to break the cipher exceeds the useful lifetime of the information</a:t>
            </a:r>
          </a:p>
        </p:txBody>
      </p:sp>
      <p:pic>
        <p:nvPicPr>
          <p:cNvPr id="4" name="Picture 3"/>
          <p:cNvPicPr>
            <a:picLocks noChangeAspect="1"/>
          </p:cNvPicPr>
          <p:nvPr/>
        </p:nvPicPr>
        <p:blipFill>
          <a:blip r:embed="rId3"/>
          <a:stretch>
            <a:fillRect/>
          </a:stretch>
        </p:blipFill>
        <p:spPr>
          <a:xfrm>
            <a:off x="5562600" y="4419600"/>
            <a:ext cx="2050806" cy="2176365"/>
          </a:xfrm>
          <a:prstGeom prst="rect">
            <a:avLst/>
          </a:prstGeom>
        </p:spPr>
      </p:pic>
    </p:spTree>
    <p:extLst>
      <p:ext uri="{BB962C8B-B14F-4D97-AF65-F5344CB8AC3E}">
        <p14:creationId xmlns:p14="http://schemas.microsoft.com/office/powerpoint/2010/main" val="3991537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Brute Force attack</a:t>
            </a:r>
            <a:endParaRPr lang="en-AU" dirty="0"/>
          </a:p>
        </p:txBody>
      </p:sp>
      <p:sp>
        <p:nvSpPr>
          <p:cNvPr id="58371" name="Rectangle 3"/>
          <p:cNvSpPr>
            <a:spLocks noGrp="1" noChangeArrowheads="1"/>
          </p:cNvSpPr>
          <p:nvPr>
            <p:ph idx="1"/>
          </p:nvPr>
        </p:nvSpPr>
        <p:spPr>
          <a:xfrm>
            <a:off x="779463" y="1828800"/>
            <a:ext cx="7583488" cy="4572000"/>
          </a:xfrm>
        </p:spPr>
        <p:txBody>
          <a:bodyPr>
            <a:normAutofit lnSpcReduction="10000"/>
          </a:bodyPr>
          <a:lstStyle/>
          <a:p>
            <a:r>
              <a:rPr lang="en-AU" dirty="0">
                <a:solidFill>
                  <a:schemeClr val="tx2">
                    <a:lumMod val="10000"/>
                  </a:schemeClr>
                </a:solidFill>
              </a:rPr>
              <a:t>Involves trying every possible key until an intelligible translation of the ciphertext into plaintext is obtained</a:t>
            </a:r>
          </a:p>
          <a:p>
            <a:r>
              <a:rPr lang="en-AU" dirty="0">
                <a:solidFill>
                  <a:schemeClr val="tx2">
                    <a:lumMod val="10000"/>
                  </a:schemeClr>
                </a:solidFill>
              </a:rPr>
              <a:t>On average, half of all possible keys must be tried to achieve success</a:t>
            </a:r>
          </a:p>
          <a:p>
            <a:r>
              <a:rPr lang="en-AU" dirty="0">
                <a:solidFill>
                  <a:schemeClr val="tx2">
                    <a:lumMod val="10000"/>
                  </a:schemeClr>
                </a:solidFill>
              </a:rPr>
              <a:t>Unless known plaintext is provided, the analyst must be able to recognize plaintext as plaintext</a:t>
            </a:r>
          </a:p>
          <a:p>
            <a:r>
              <a:rPr lang="en-AU" dirty="0">
                <a:solidFill>
                  <a:schemeClr val="tx2">
                    <a:lumMod val="10000"/>
                  </a:schemeClr>
                </a:solidFill>
              </a:rPr>
              <a:t>To supplement the brute-force approach</a:t>
            </a:r>
          </a:p>
          <a:p>
            <a:pPr lvl="1">
              <a:buClr>
                <a:schemeClr val="bg1"/>
              </a:buClr>
            </a:pPr>
            <a:r>
              <a:rPr lang="en-AU" dirty="0">
                <a:solidFill>
                  <a:schemeClr val="tx2">
                    <a:lumMod val="10000"/>
                  </a:schemeClr>
                </a:solidFill>
              </a:rPr>
              <a:t>Some degree of knowledge about the expected plaintext is needed</a:t>
            </a:r>
          </a:p>
          <a:p>
            <a:pPr lvl="1">
              <a:buClr>
                <a:schemeClr val="bg1"/>
              </a:buClr>
            </a:pPr>
            <a:r>
              <a:rPr lang="en-AU" dirty="0">
                <a:solidFill>
                  <a:schemeClr val="tx2">
                    <a:lumMod val="10000"/>
                  </a:schemeClr>
                </a:solidFill>
              </a:rPr>
              <a:t>Some means of automatically distinguishing plaintext from garble is also needed</a:t>
            </a:r>
          </a:p>
          <a:p>
            <a:endParaRPr lang="en-US" dirty="0"/>
          </a:p>
          <a:p>
            <a:endParaRPr lang="en-US"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976870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3636"/>
              <a:stretch>
                <a:fillRect/>
              </a:stretch>
            </p:blipFill>
          </mc:Choice>
          <mc:Fallback>
            <p:blipFill>
              <a:blip r:embed="rId4"/>
              <a:srcRect t="1818" b="3636"/>
              <a:stretch>
                <a:fillRect/>
              </a:stretch>
            </p:blipFill>
          </mc:Fallback>
        </mc:AlternateContent>
        <p:spPr>
          <a:xfrm>
            <a:off x="1718465" y="1"/>
            <a:ext cx="5825335" cy="6858000"/>
          </a:xfrm>
          <a:prstGeom prst="rect">
            <a:avLst/>
          </a:prstGeom>
          <a:solidFill>
            <a:schemeClr val="tx1"/>
          </a:solidFill>
        </p:spPr>
      </p:pic>
    </p:spTree>
    <p:extLst>
      <p:ext uri="{BB962C8B-B14F-4D97-AF65-F5344CB8AC3E}">
        <p14:creationId xmlns:p14="http://schemas.microsoft.com/office/powerpoint/2010/main" val="1136984081"/>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AU" dirty="0"/>
              <a:t>Feistel Cipher Design Elements</a:t>
            </a:r>
          </a:p>
        </p:txBody>
      </p:sp>
      <p:graphicFrame>
        <p:nvGraphicFramePr>
          <p:cNvPr id="6" name="Content Placeholder 5"/>
          <p:cNvGraphicFramePr>
            <a:graphicFrameLocks noGrp="1"/>
          </p:cNvGraphicFramePr>
          <p:nvPr>
            <p:ph idx="1"/>
          </p:nvPr>
        </p:nvGraphicFramePr>
        <p:xfrm>
          <a:off x="381000" y="0"/>
          <a:ext cx="8763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nvGraphicFramePr>
        <p:xfrm>
          <a:off x="533400" y="3733800"/>
          <a:ext cx="8001000" cy="299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2756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2753"/>
            <a:ext cx="9144000" cy="1283167"/>
          </a:xfrm>
        </p:spPr>
        <p:txBody>
          <a:bodyPr/>
          <a:lstStyle/>
          <a:p>
            <a:r>
              <a:rPr lang="en-US" dirty="0"/>
              <a:t>Symmetric Block encryption algorithms</a:t>
            </a:r>
          </a:p>
        </p:txBody>
      </p:sp>
      <p:sp>
        <p:nvSpPr>
          <p:cNvPr id="5" name="Content Placeholder 4"/>
          <p:cNvSpPr>
            <a:spLocks noGrp="1"/>
          </p:cNvSpPr>
          <p:nvPr>
            <p:ph idx="1"/>
          </p:nvPr>
        </p:nvSpPr>
        <p:spPr>
          <a:xfrm>
            <a:off x="228600" y="2057400"/>
            <a:ext cx="3581400" cy="4800600"/>
          </a:xfrm>
        </p:spPr>
        <p:txBody>
          <a:bodyPr>
            <a:normAutofit/>
          </a:bodyPr>
          <a:lstStyle/>
          <a:p>
            <a:r>
              <a:rPr lang="en-US" dirty="0">
                <a:solidFill>
                  <a:schemeClr val="tx2">
                    <a:lumMod val="10000"/>
                  </a:schemeClr>
                </a:solidFill>
              </a:rPr>
              <a:t>Block cipher</a:t>
            </a:r>
          </a:p>
          <a:p>
            <a:pPr lvl="1">
              <a:buClr>
                <a:schemeClr val="bg1"/>
              </a:buClr>
            </a:pPr>
            <a:r>
              <a:rPr lang="en-US" dirty="0">
                <a:solidFill>
                  <a:schemeClr val="tx2">
                    <a:lumMod val="10000"/>
                  </a:schemeClr>
                </a:solidFill>
              </a:rPr>
              <a:t>The most commonly used symmetric encryption algorithms</a:t>
            </a:r>
          </a:p>
          <a:p>
            <a:pPr lvl="1">
              <a:buClr>
                <a:schemeClr val="bg1"/>
              </a:buClr>
            </a:pPr>
            <a:r>
              <a:rPr lang="en-US" dirty="0">
                <a:solidFill>
                  <a:schemeClr val="tx2">
                    <a:lumMod val="10000"/>
                  </a:schemeClr>
                </a:solidFill>
              </a:rPr>
              <a:t>Processes the plaintext input in fixed-sized blocks and produces a block of ciphertext of equal size for each plaintext block</a:t>
            </a:r>
          </a:p>
        </p:txBody>
      </p:sp>
      <p:graphicFrame>
        <p:nvGraphicFramePr>
          <p:cNvPr id="6" name="Diagram 5"/>
          <p:cNvGraphicFramePr/>
          <p:nvPr/>
        </p:nvGraphicFramePr>
        <p:xfrm>
          <a:off x="3429000" y="1524000"/>
          <a:ext cx="6096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7837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AU" dirty="0"/>
              <a:t>Data Encryption Standard (DES)</a:t>
            </a:r>
          </a:p>
        </p:txBody>
      </p:sp>
      <p:sp>
        <p:nvSpPr>
          <p:cNvPr id="62467" name="Rectangle 3"/>
          <p:cNvSpPr>
            <a:spLocks noGrp="1" noChangeArrowheads="1"/>
          </p:cNvSpPr>
          <p:nvPr>
            <p:ph idx="1"/>
          </p:nvPr>
        </p:nvSpPr>
        <p:spPr/>
        <p:txBody>
          <a:bodyPr/>
          <a:lstStyle/>
          <a:p>
            <a:r>
              <a:rPr lang="en-AU" dirty="0">
                <a:solidFill>
                  <a:schemeClr val="tx2">
                    <a:lumMod val="10000"/>
                  </a:schemeClr>
                </a:solidFill>
              </a:rPr>
              <a:t>Most widely used encryption scheme</a:t>
            </a:r>
          </a:p>
          <a:p>
            <a:r>
              <a:rPr lang="en-AU" dirty="0">
                <a:solidFill>
                  <a:schemeClr val="tx2">
                    <a:lumMod val="10000"/>
                  </a:schemeClr>
                </a:solidFill>
              </a:rPr>
              <a:t>Issued in 1977 as Federal Information Processing Standard 46 (FIPS 46) by the National Institute of Standards and Technology (NIST)</a:t>
            </a:r>
          </a:p>
          <a:p>
            <a:r>
              <a:rPr lang="en-AU" dirty="0">
                <a:solidFill>
                  <a:schemeClr val="tx2">
                    <a:lumMod val="10000"/>
                  </a:schemeClr>
                </a:solidFill>
              </a:rPr>
              <a:t>The algorithm itself is referred to as the Data Encryption Algorithm (DEA)</a:t>
            </a:r>
          </a:p>
        </p:txBody>
      </p:sp>
      <p:pic>
        <p:nvPicPr>
          <p:cNvPr id="6" name="Picture 5"/>
          <p:cNvPicPr>
            <a:picLocks noChangeAspect="1"/>
          </p:cNvPicPr>
          <p:nvPr/>
        </p:nvPicPr>
        <p:blipFill>
          <a:blip r:embed="rId3"/>
          <a:stretch>
            <a:fillRect/>
          </a:stretch>
        </p:blipFill>
        <p:spPr>
          <a:xfrm>
            <a:off x="6733541" y="5257800"/>
            <a:ext cx="1441872" cy="990599"/>
          </a:xfrm>
          <a:prstGeom prst="rect">
            <a:avLst/>
          </a:prstGeom>
        </p:spPr>
      </p:pic>
    </p:spTree>
    <p:extLst>
      <p:ext uri="{BB962C8B-B14F-4D97-AF65-F5344CB8AC3E}">
        <p14:creationId xmlns:p14="http://schemas.microsoft.com/office/powerpoint/2010/main" val="3163597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DES algorithm </a:t>
            </a:r>
            <a:endParaRPr lang="en-AU" dirty="0"/>
          </a:p>
        </p:txBody>
      </p:sp>
      <p:sp>
        <p:nvSpPr>
          <p:cNvPr id="7" name="Content Placeholder 6"/>
          <p:cNvSpPr>
            <a:spLocks noGrp="1"/>
          </p:cNvSpPr>
          <p:nvPr>
            <p:ph idx="1"/>
          </p:nvPr>
        </p:nvSpPr>
        <p:spPr>
          <a:xfrm>
            <a:off x="779463" y="1828800"/>
            <a:ext cx="7583488" cy="4800600"/>
          </a:xfrm>
        </p:spPr>
        <p:txBody>
          <a:bodyPr>
            <a:normAutofit fontScale="92500" lnSpcReduction="20000"/>
          </a:bodyPr>
          <a:lstStyle/>
          <a:p>
            <a:r>
              <a:rPr lang="en-US" dirty="0">
                <a:solidFill>
                  <a:schemeClr val="tx2">
                    <a:lumMod val="10000"/>
                  </a:schemeClr>
                </a:solidFill>
              </a:rPr>
              <a:t>Description of the algorithm:</a:t>
            </a:r>
          </a:p>
          <a:p>
            <a:pPr lvl="1">
              <a:buClr>
                <a:schemeClr val="bg1"/>
              </a:buClr>
            </a:pPr>
            <a:r>
              <a:rPr lang="en-US" dirty="0">
                <a:solidFill>
                  <a:schemeClr val="tx2">
                    <a:lumMod val="10000"/>
                  </a:schemeClr>
                </a:solidFill>
              </a:rPr>
              <a:t>Plaintext is 64 bits in length</a:t>
            </a:r>
          </a:p>
          <a:p>
            <a:pPr lvl="1">
              <a:buClr>
                <a:schemeClr val="bg1"/>
              </a:buClr>
            </a:pPr>
            <a:r>
              <a:rPr lang="en-US" dirty="0">
                <a:solidFill>
                  <a:schemeClr val="tx2">
                    <a:lumMod val="10000"/>
                  </a:schemeClr>
                </a:solidFill>
              </a:rPr>
              <a:t>Key is 56 bits in length</a:t>
            </a:r>
          </a:p>
          <a:p>
            <a:pPr lvl="1">
              <a:buClr>
                <a:schemeClr val="bg1"/>
              </a:buClr>
            </a:pPr>
            <a:r>
              <a:rPr lang="en-US" dirty="0">
                <a:solidFill>
                  <a:schemeClr val="tx2">
                    <a:lumMod val="10000"/>
                  </a:schemeClr>
                </a:solidFill>
              </a:rPr>
              <a:t>Structure is a minor variation of the Feistel network</a:t>
            </a:r>
          </a:p>
          <a:p>
            <a:pPr lvl="1">
              <a:buClr>
                <a:schemeClr val="bg1"/>
              </a:buClr>
            </a:pPr>
            <a:r>
              <a:rPr lang="en-US" dirty="0">
                <a:solidFill>
                  <a:schemeClr val="tx2">
                    <a:lumMod val="10000"/>
                  </a:schemeClr>
                </a:solidFill>
              </a:rPr>
              <a:t>There are 16 rounds of processing</a:t>
            </a:r>
          </a:p>
          <a:p>
            <a:pPr lvl="1">
              <a:buClr>
                <a:schemeClr val="bg1"/>
              </a:buClr>
            </a:pPr>
            <a:r>
              <a:rPr lang="en-US" dirty="0">
                <a:solidFill>
                  <a:schemeClr val="tx2">
                    <a:lumMod val="10000"/>
                  </a:schemeClr>
                </a:solidFill>
              </a:rPr>
              <a:t>Process of decryption is essentially the same as the encryption process</a:t>
            </a:r>
          </a:p>
          <a:p>
            <a:r>
              <a:rPr lang="en-US" dirty="0">
                <a:solidFill>
                  <a:schemeClr val="tx2">
                    <a:lumMod val="10000"/>
                  </a:schemeClr>
                </a:solidFill>
              </a:rPr>
              <a:t>The strength of DES:</a:t>
            </a:r>
          </a:p>
          <a:p>
            <a:pPr lvl="1">
              <a:buClr>
                <a:schemeClr val="bg1"/>
              </a:buClr>
            </a:pPr>
            <a:r>
              <a:rPr lang="en-US" sz="2162" dirty="0">
                <a:solidFill>
                  <a:schemeClr val="tx2">
                    <a:lumMod val="10000"/>
                  </a:schemeClr>
                </a:solidFill>
              </a:rPr>
              <a:t>Concerns fall into two categories</a:t>
            </a:r>
          </a:p>
          <a:p>
            <a:pPr lvl="2"/>
            <a:r>
              <a:rPr lang="en-US" dirty="0">
                <a:solidFill>
                  <a:schemeClr val="tx2">
                    <a:lumMod val="10000"/>
                  </a:schemeClr>
                </a:solidFill>
              </a:rPr>
              <a:t>The algorithm itself</a:t>
            </a:r>
          </a:p>
          <a:p>
            <a:pPr lvl="3">
              <a:buClr>
                <a:schemeClr val="bg1"/>
              </a:buClr>
            </a:pPr>
            <a:r>
              <a:rPr lang="en-US" dirty="0">
                <a:solidFill>
                  <a:schemeClr val="tx2">
                    <a:lumMod val="10000"/>
                  </a:schemeClr>
                </a:solidFill>
              </a:rPr>
              <a:t>Refers to the possibility that cryptanalysis is possible by exploiting the characteristics of the algorithm</a:t>
            </a:r>
          </a:p>
          <a:p>
            <a:pPr lvl="2"/>
            <a:r>
              <a:rPr lang="en-US" dirty="0">
                <a:solidFill>
                  <a:schemeClr val="tx2">
                    <a:lumMod val="10000"/>
                  </a:schemeClr>
                </a:solidFill>
              </a:rPr>
              <a:t>The use of a 56-bit key</a:t>
            </a:r>
          </a:p>
          <a:p>
            <a:pPr lvl="3">
              <a:buClr>
                <a:schemeClr val="bg1"/>
              </a:buClr>
            </a:pPr>
            <a:r>
              <a:rPr lang="en-US" sz="1838" dirty="0">
                <a:solidFill>
                  <a:schemeClr val="tx2">
                    <a:lumMod val="10000"/>
                  </a:schemeClr>
                </a:solidFill>
              </a:rPr>
              <a:t>Speed of commercial, off-the-shelf processors threatens the security</a:t>
            </a:r>
          </a:p>
          <a:p>
            <a:pPr lvl="3"/>
            <a:endParaRPr lang="en-US" dirty="0"/>
          </a:p>
        </p:txBody>
      </p:sp>
    </p:spTree>
    <p:extLst>
      <p:ext uri="{BB962C8B-B14F-4D97-AF65-F5344CB8AC3E}">
        <p14:creationId xmlns:p14="http://schemas.microsoft.com/office/powerpoint/2010/main" val="946791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z="3600" dirty="0"/>
              <a:t>Table 2.2</a:t>
            </a:r>
            <a:br>
              <a:rPr lang="en-US" sz="3600" dirty="0"/>
            </a:br>
            <a:r>
              <a:rPr lang="en-US" sz="3600" dirty="0"/>
              <a:t>  </a:t>
            </a:r>
            <a:r>
              <a:rPr lang="en-US" sz="2400" dirty="0"/>
              <a:t>Average Time Required for Exhaustive Key Search </a:t>
            </a:r>
            <a:endParaRPr lang="en-AU" sz="2400" dirty="0"/>
          </a:p>
        </p:txBody>
      </p:sp>
      <p:pic>
        <p:nvPicPr>
          <p:cNvPr id="6" name="Picture 5"/>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30225" y="2133600"/>
            <a:ext cx="8861375" cy="3591700"/>
          </a:xfrm>
          <a:prstGeom prst="rect">
            <a:avLst/>
          </a:prstGeom>
          <a:noFill/>
          <a:ln>
            <a:noFill/>
          </a:ln>
        </p:spPr>
      </p:pic>
      <p:sp>
        <p:nvSpPr>
          <p:cNvPr id="4" name="TextBox 3"/>
          <p:cNvSpPr txBox="1"/>
          <p:nvPr/>
        </p:nvSpPr>
        <p:spPr>
          <a:xfrm>
            <a:off x="3962400" y="17653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0669060"/>
      </p:ext>
    </p:extLst>
  </p:cSld>
  <p:clrMapOvr>
    <a:masterClrMapping/>
  </p:clrMapOvr>
  <p:transition spd="med">
    <p:wipe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Computer Security Concepts</a:t>
            </a:r>
          </a:p>
        </p:txBody>
      </p:sp>
      <p:sp>
        <p:nvSpPr>
          <p:cNvPr id="3" name="Content Placeholder 2"/>
          <p:cNvSpPr>
            <a:spLocks noGrp="1"/>
          </p:cNvSpPr>
          <p:nvPr>
            <p:ph idx="1"/>
          </p:nvPr>
        </p:nvSpPr>
        <p:spPr>
          <a:xfrm>
            <a:off x="779463" y="1828800"/>
            <a:ext cx="7583488" cy="4800600"/>
          </a:xfrm>
        </p:spPr>
        <p:txBody>
          <a:bodyPr>
            <a:normAutofit fontScale="70000" lnSpcReduction="20000"/>
          </a:bodyPr>
          <a:lstStyle/>
          <a:p>
            <a:r>
              <a:rPr lang="en-US" dirty="0">
                <a:solidFill>
                  <a:schemeClr val="tx2">
                    <a:lumMod val="10000"/>
                  </a:schemeClr>
                </a:solidFill>
              </a:rPr>
              <a:t>Before the widespread use of data processing equipment, the security of information valuable to an organization was provided primarily by physical and administrative means</a:t>
            </a:r>
          </a:p>
          <a:p>
            <a:r>
              <a:rPr lang="en-US" dirty="0">
                <a:solidFill>
                  <a:schemeClr val="tx2">
                    <a:lumMod val="10000"/>
                  </a:schemeClr>
                </a:solidFill>
              </a:rPr>
              <a:t>With the introduction of the computer, the need for automated tools for protecting files and other information stored on the computer became evident</a:t>
            </a:r>
          </a:p>
          <a:p>
            <a:r>
              <a:rPr lang="en-US" dirty="0">
                <a:solidFill>
                  <a:schemeClr val="tx2">
                    <a:lumMod val="10000"/>
                  </a:schemeClr>
                </a:solidFill>
              </a:rPr>
              <a:t>Another major change that affected security is the introduction of distributed systems and the use of networks and communications facilities for carrying data between terminal user and computer and between computer and computer</a:t>
            </a:r>
          </a:p>
          <a:p>
            <a:r>
              <a:rPr lang="en-US" dirty="0">
                <a:solidFill>
                  <a:schemeClr val="tx2">
                    <a:lumMod val="10000"/>
                  </a:schemeClr>
                </a:solidFill>
              </a:rPr>
              <a:t>Computer security</a:t>
            </a:r>
          </a:p>
          <a:p>
            <a:pPr lvl="1">
              <a:buClr>
                <a:schemeClr val="bg1"/>
              </a:buClr>
            </a:pPr>
            <a:r>
              <a:rPr lang="en-US" dirty="0">
                <a:solidFill>
                  <a:schemeClr val="tx2">
                    <a:lumMod val="10000"/>
                  </a:schemeClr>
                </a:solidFill>
              </a:rPr>
              <a:t>The generic name for the collection of tools designed to protect data and to thwart hackers</a:t>
            </a:r>
          </a:p>
          <a:p>
            <a:r>
              <a:rPr lang="en-US" dirty="0">
                <a:solidFill>
                  <a:schemeClr val="tx2">
                    <a:lumMod val="10000"/>
                  </a:schemeClr>
                </a:solidFill>
              </a:rPr>
              <a:t>internet security (lower case “i” refers to any interconnected collection of network)</a:t>
            </a:r>
          </a:p>
          <a:p>
            <a:pPr lvl="1">
              <a:buClr>
                <a:schemeClr val="bg1"/>
              </a:buClr>
            </a:pPr>
            <a:r>
              <a:rPr lang="en-US" dirty="0">
                <a:solidFill>
                  <a:schemeClr val="tx2">
                    <a:lumMod val="10000"/>
                  </a:schemeClr>
                </a:solidFill>
              </a:rPr>
              <a:t>Consists of measures to deter, prevent, detect, and correct security violations that involve the transmission of information</a:t>
            </a:r>
          </a:p>
          <a:p>
            <a:pPr lvl="1"/>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20909" b="20000"/>
              <a:stretch>
                <a:fillRect/>
              </a:stretch>
            </p:blipFill>
          </mc:Choice>
          <mc:Fallback>
            <p:blipFill>
              <a:blip r:embed="rId4"/>
              <a:srcRect t="20909" b="20000"/>
              <a:stretch>
                <a:fillRect/>
              </a:stretch>
            </p:blipFill>
          </mc:Fallback>
        </mc:AlternateContent>
        <p:spPr>
          <a:xfrm>
            <a:off x="533400" y="0"/>
            <a:ext cx="8077200" cy="6858000"/>
          </a:xfrm>
          <a:prstGeom prst="rect">
            <a:avLst/>
          </a:prstGeom>
          <a:solidFill>
            <a:schemeClr val="tx1"/>
          </a:solidFill>
        </p:spPr>
      </p:pic>
    </p:spTree>
    <p:extLst>
      <p:ext uri="{BB962C8B-B14F-4D97-AF65-F5344CB8AC3E}">
        <p14:creationId xmlns:p14="http://schemas.microsoft.com/office/powerpoint/2010/main" val="183832014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3DES guidelines</a:t>
            </a:r>
            <a:endParaRPr lang="en-AU" dirty="0"/>
          </a:p>
        </p:txBody>
      </p:sp>
      <p:sp>
        <p:nvSpPr>
          <p:cNvPr id="7" name="Content Placeholder 6"/>
          <p:cNvSpPr>
            <a:spLocks noGrp="1"/>
          </p:cNvSpPr>
          <p:nvPr>
            <p:ph idx="1"/>
          </p:nvPr>
        </p:nvSpPr>
        <p:spPr/>
        <p:txBody>
          <a:bodyPr/>
          <a:lstStyle/>
          <a:p>
            <a:r>
              <a:rPr lang="en-US" dirty="0">
                <a:solidFill>
                  <a:schemeClr val="tx2">
                    <a:lumMod val="10000"/>
                  </a:schemeClr>
                </a:solidFill>
              </a:rPr>
              <a:t>FIPS 46-3 includes the following guidelines for 3DES:</a:t>
            </a:r>
          </a:p>
          <a:p>
            <a:pPr lvl="1">
              <a:buClr>
                <a:schemeClr val="bg1"/>
              </a:buClr>
            </a:pPr>
            <a:r>
              <a:rPr lang="en-US" dirty="0">
                <a:solidFill>
                  <a:schemeClr val="tx2">
                    <a:lumMod val="10000"/>
                  </a:schemeClr>
                </a:solidFill>
              </a:rPr>
              <a:t>3DES is the FIPS-approved symmetric encryption algorithm of choice</a:t>
            </a:r>
          </a:p>
          <a:p>
            <a:pPr lvl="1">
              <a:buClr>
                <a:schemeClr val="bg1"/>
              </a:buClr>
            </a:pPr>
            <a:r>
              <a:rPr lang="en-US" dirty="0">
                <a:solidFill>
                  <a:schemeClr val="tx2">
                    <a:lumMod val="10000"/>
                  </a:schemeClr>
                </a:solidFill>
              </a:rPr>
              <a:t>The original DES, which uses a single 56-bit key, is permitted under the standard for legacy systems only; new procurements should support 3DES</a:t>
            </a:r>
          </a:p>
          <a:p>
            <a:pPr lvl="1">
              <a:buClr>
                <a:schemeClr val="bg1"/>
              </a:buClr>
            </a:pPr>
            <a:r>
              <a:rPr lang="en-US" dirty="0">
                <a:solidFill>
                  <a:schemeClr val="tx2">
                    <a:lumMod val="10000"/>
                  </a:schemeClr>
                </a:solidFill>
              </a:rPr>
              <a:t>Government organizations with legacy DES systems are encouraged to transition to 3DES</a:t>
            </a:r>
          </a:p>
          <a:p>
            <a:pPr lvl="1">
              <a:buClr>
                <a:schemeClr val="bg1"/>
              </a:buClr>
            </a:pPr>
            <a:r>
              <a:rPr lang="en-US" dirty="0">
                <a:solidFill>
                  <a:schemeClr val="tx2">
                    <a:lumMod val="10000"/>
                  </a:schemeClr>
                </a:solidFill>
              </a:rPr>
              <a:t>It is anticipated that 3DES and the Advanced Encryption Standard (AES) will coexist as FIPS-approved algorithms, allowing for a gradual transition to AES</a:t>
            </a:r>
          </a:p>
        </p:txBody>
      </p:sp>
    </p:spTree>
    <p:extLst>
      <p:ext uri="{BB962C8B-B14F-4D97-AF65-F5344CB8AC3E}">
        <p14:creationId xmlns:p14="http://schemas.microsoft.com/office/powerpoint/2010/main" val="3647013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a:t>Advanced encryption standard (AES)</a:t>
            </a:r>
          </a:p>
        </p:txBody>
      </p:sp>
      <p:sp>
        <p:nvSpPr>
          <p:cNvPr id="7" name="Content Placeholder 6"/>
          <p:cNvSpPr>
            <a:spLocks noGrp="1"/>
          </p:cNvSpPr>
          <p:nvPr>
            <p:ph idx="1"/>
          </p:nvPr>
        </p:nvSpPr>
        <p:spPr/>
        <p:txBody>
          <a:bodyPr>
            <a:normAutofit fontScale="92500" lnSpcReduction="10000"/>
          </a:bodyPr>
          <a:lstStyle/>
          <a:p>
            <a:pPr>
              <a:buClr>
                <a:schemeClr val="tx2">
                  <a:lumMod val="10000"/>
                </a:schemeClr>
              </a:buClr>
            </a:pPr>
            <a:r>
              <a:rPr lang="en-US" dirty="0">
                <a:solidFill>
                  <a:schemeClr val="tx2">
                    <a:lumMod val="10000"/>
                  </a:schemeClr>
                </a:solidFill>
              </a:rPr>
              <a:t>In 1997 NIST issued a call for proposals for a new AES:</a:t>
            </a:r>
          </a:p>
          <a:p>
            <a:pPr lvl="1">
              <a:buClr>
                <a:schemeClr val="bg1"/>
              </a:buClr>
            </a:pPr>
            <a:r>
              <a:rPr lang="en-US" dirty="0">
                <a:solidFill>
                  <a:schemeClr val="tx2">
                    <a:lumMod val="10000"/>
                  </a:schemeClr>
                </a:solidFill>
              </a:rPr>
              <a:t>Should have a security strength equal to or better than 3DES and significantly improved efficiency</a:t>
            </a:r>
          </a:p>
          <a:p>
            <a:pPr lvl="1">
              <a:buClr>
                <a:schemeClr val="bg1"/>
              </a:buClr>
            </a:pPr>
            <a:r>
              <a:rPr lang="en-US" dirty="0">
                <a:solidFill>
                  <a:schemeClr val="tx2">
                    <a:lumMod val="10000"/>
                  </a:schemeClr>
                </a:solidFill>
              </a:rPr>
              <a:t>Must be a symmetric block cipher with a block length of 128 bits and support for key lengths of 128, 192, and 256 bits</a:t>
            </a:r>
          </a:p>
          <a:p>
            <a:pPr lvl="1">
              <a:buClr>
                <a:schemeClr val="bg1"/>
              </a:buClr>
            </a:pPr>
            <a:r>
              <a:rPr lang="en-US" dirty="0">
                <a:solidFill>
                  <a:schemeClr val="tx2">
                    <a:lumMod val="10000"/>
                  </a:schemeClr>
                </a:solidFill>
              </a:rPr>
              <a:t>Evaluation criteria included security, computational efficiency, memory requirements, hardware and software suitability, and flexibility</a:t>
            </a:r>
          </a:p>
          <a:p>
            <a:r>
              <a:rPr lang="en-US" dirty="0">
                <a:solidFill>
                  <a:schemeClr val="tx2">
                    <a:lumMod val="10000"/>
                  </a:schemeClr>
                </a:solidFill>
              </a:rPr>
              <a:t>NIST selected Rijndael as the proposed AES algorithm</a:t>
            </a:r>
          </a:p>
          <a:p>
            <a:pPr lvl="1">
              <a:buClr>
                <a:schemeClr val="bg1"/>
              </a:buClr>
            </a:pPr>
            <a:r>
              <a:rPr lang="en-US" dirty="0">
                <a:solidFill>
                  <a:schemeClr val="tx2">
                    <a:lumMod val="10000"/>
                  </a:schemeClr>
                </a:solidFill>
              </a:rPr>
              <a:t>FIPS PUB 197</a:t>
            </a:r>
          </a:p>
          <a:p>
            <a:pPr lvl="1">
              <a:buClr>
                <a:schemeClr val="bg1"/>
              </a:buClr>
            </a:pPr>
            <a:r>
              <a:rPr lang="en-US" dirty="0">
                <a:solidFill>
                  <a:schemeClr val="tx2">
                    <a:lumMod val="10000"/>
                  </a:schemeClr>
                </a:solidFill>
              </a:rPr>
              <a:t>Developers were two cryptographers from Belgium: Dr. Joan Daemen and Dr. Vincent Rijmen</a:t>
            </a:r>
          </a:p>
        </p:txBody>
      </p:sp>
    </p:spTree>
    <p:extLst>
      <p:ext uri="{BB962C8B-B14F-4D97-AF65-F5344CB8AC3E}">
        <p14:creationId xmlns:p14="http://schemas.microsoft.com/office/powerpoint/2010/main" val="3734672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7273"/>
              <a:stretch>
                <a:fillRect/>
              </a:stretch>
            </p:blipFill>
          </mc:Choice>
          <mc:Fallback>
            <p:blipFill>
              <a:blip r:embed="rId4"/>
              <a:srcRect t="1818" b="7273"/>
              <a:stretch>
                <a:fillRect/>
              </a:stretch>
            </p:blipFill>
          </mc:Fallback>
        </mc:AlternateContent>
        <p:spPr>
          <a:xfrm>
            <a:off x="1498342" y="0"/>
            <a:ext cx="5829332" cy="6858000"/>
          </a:xfrm>
          <a:prstGeom prst="rect">
            <a:avLst/>
          </a:prstGeom>
          <a:solidFill>
            <a:schemeClr val="tx1"/>
          </a:solidFill>
        </p:spPr>
      </p:pic>
    </p:spTree>
    <p:extLst>
      <p:ext uri="{BB962C8B-B14F-4D97-AF65-F5344CB8AC3E}">
        <p14:creationId xmlns:p14="http://schemas.microsoft.com/office/powerpoint/2010/main" val="3735021037"/>
      </p:ext>
    </p:extLst>
  </p:cSld>
  <p:clrMapOvr>
    <a:masterClrMapping/>
  </p:clrMapOvr>
  <p:transition spd="med">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34470" y="0"/>
            <a:ext cx="8875059" cy="6858000"/>
          </a:xfrm>
          <a:prstGeom prst="rect">
            <a:avLst/>
          </a:prstGeom>
          <a:solidFill>
            <a:schemeClr val="tx1"/>
          </a:solidFill>
        </p:spPr>
      </p:pic>
    </p:spTree>
    <p:extLst>
      <p:ext uri="{BB962C8B-B14F-4D97-AF65-F5344CB8AC3E}">
        <p14:creationId xmlns:p14="http://schemas.microsoft.com/office/powerpoint/2010/main" val="4265463114"/>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62753"/>
            <a:ext cx="9144000" cy="1283167"/>
          </a:xfrm>
        </p:spPr>
        <p:txBody>
          <a:bodyPr/>
          <a:lstStyle/>
          <a:p>
            <a:r>
              <a:rPr lang="en-AU" dirty="0"/>
              <a:t>Random and pseudorandom Numbers</a:t>
            </a:r>
          </a:p>
        </p:txBody>
      </p:sp>
      <p:sp>
        <p:nvSpPr>
          <p:cNvPr id="7" name="Content Placeholder 6"/>
          <p:cNvSpPr>
            <a:spLocks noGrp="1"/>
          </p:cNvSpPr>
          <p:nvPr>
            <p:ph idx="1"/>
          </p:nvPr>
        </p:nvSpPr>
        <p:spPr>
          <a:xfrm>
            <a:off x="779463" y="1828800"/>
            <a:ext cx="7583488" cy="4800600"/>
          </a:xfrm>
        </p:spPr>
        <p:txBody>
          <a:bodyPr>
            <a:normAutofit fontScale="92500" lnSpcReduction="20000"/>
          </a:bodyPr>
          <a:lstStyle/>
          <a:p>
            <a:r>
              <a:rPr lang="en-US" dirty="0">
                <a:solidFill>
                  <a:schemeClr val="tx2">
                    <a:lumMod val="10000"/>
                  </a:schemeClr>
                </a:solidFill>
              </a:rPr>
              <a:t>A number of network security algorithms based on cryptography make use of random numbers</a:t>
            </a:r>
          </a:p>
          <a:p>
            <a:pPr lvl="1">
              <a:buClr>
                <a:schemeClr val="bg1"/>
              </a:buClr>
            </a:pPr>
            <a:r>
              <a:rPr lang="en-US" dirty="0">
                <a:solidFill>
                  <a:schemeClr val="tx2">
                    <a:lumMod val="10000"/>
                  </a:schemeClr>
                </a:solidFill>
              </a:rPr>
              <a:t>Examples:</a:t>
            </a:r>
          </a:p>
          <a:p>
            <a:pPr lvl="2"/>
            <a:r>
              <a:rPr lang="en-US" dirty="0">
                <a:solidFill>
                  <a:schemeClr val="tx2">
                    <a:lumMod val="10000"/>
                  </a:schemeClr>
                </a:solidFill>
              </a:rPr>
              <a:t>Generation of keys for the RSA public-key encryption algorithm and other public-key algorithms</a:t>
            </a:r>
          </a:p>
          <a:p>
            <a:pPr lvl="2"/>
            <a:r>
              <a:rPr lang="en-US" dirty="0">
                <a:solidFill>
                  <a:schemeClr val="tx2">
                    <a:lumMod val="10000"/>
                  </a:schemeClr>
                </a:solidFill>
              </a:rPr>
              <a:t>Generation of a symmetric key for use as a temporary session key; used in a number of networking applications such as Transport Layer Security, Wi-Fi, e-mail security, and IP security</a:t>
            </a:r>
          </a:p>
          <a:p>
            <a:pPr lvl="2"/>
            <a:r>
              <a:rPr lang="en-US" dirty="0">
                <a:solidFill>
                  <a:schemeClr val="tx2">
                    <a:lumMod val="10000"/>
                  </a:schemeClr>
                </a:solidFill>
              </a:rPr>
              <a:t>In a number of key distribution scenarios, such as Kerberos, random numbers are used for handshaking to prevent replay attacks</a:t>
            </a:r>
          </a:p>
          <a:p>
            <a:pPr marL="282575" lvl="2">
              <a:spcBef>
                <a:spcPts val="2000"/>
              </a:spcBef>
            </a:pPr>
            <a:r>
              <a:rPr lang="en-US" sz="2400" dirty="0">
                <a:solidFill>
                  <a:schemeClr val="tx2">
                    <a:lumMod val="10000"/>
                  </a:schemeClr>
                </a:solidFill>
              </a:rPr>
              <a:t>Two distinct and not necessarily compatible requirements for a sequence of random numbers are:</a:t>
            </a:r>
          </a:p>
          <a:p>
            <a:pPr lvl="1">
              <a:buClr>
                <a:schemeClr val="bg1"/>
              </a:buClr>
            </a:pPr>
            <a:r>
              <a:rPr lang="en-US" sz="2235" dirty="0">
                <a:solidFill>
                  <a:schemeClr val="tx2">
                    <a:lumMod val="10000"/>
                  </a:schemeClr>
                </a:solidFill>
              </a:rPr>
              <a:t>Randomness</a:t>
            </a:r>
          </a:p>
          <a:p>
            <a:pPr lvl="1">
              <a:buClr>
                <a:schemeClr val="bg1"/>
              </a:buClr>
            </a:pPr>
            <a:r>
              <a:rPr lang="en-US" sz="2235" dirty="0">
                <a:solidFill>
                  <a:schemeClr val="tx2">
                    <a:lumMod val="10000"/>
                  </a:schemeClr>
                </a:solidFill>
              </a:rPr>
              <a:t>Unpredictability</a:t>
            </a:r>
          </a:p>
        </p:txBody>
      </p:sp>
      <p:pic>
        <p:nvPicPr>
          <p:cNvPr id="4" name="Picture 3"/>
          <p:cNvPicPr>
            <a:picLocks noChangeAspect="1"/>
          </p:cNvPicPr>
          <p:nvPr/>
        </p:nvPicPr>
        <p:blipFill>
          <a:blip r:embed="rId3"/>
          <a:stretch>
            <a:fillRect/>
          </a:stretch>
        </p:blipFill>
        <p:spPr>
          <a:xfrm rot="745938">
            <a:off x="7422952" y="5411596"/>
            <a:ext cx="1585115" cy="1435471"/>
          </a:xfrm>
          <a:prstGeom prst="rect">
            <a:avLst/>
          </a:prstGeom>
        </p:spPr>
      </p:pic>
    </p:spTree>
    <p:extLst>
      <p:ext uri="{BB962C8B-B14F-4D97-AF65-F5344CB8AC3E}">
        <p14:creationId xmlns:p14="http://schemas.microsoft.com/office/powerpoint/2010/main" val="88408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p:txBody>
          <a:bodyPr/>
          <a:lstStyle/>
          <a:p>
            <a:r>
              <a:rPr lang="en-AU" dirty="0"/>
              <a:t>Randomness</a:t>
            </a:r>
          </a:p>
        </p:txBody>
      </p:sp>
      <p:sp>
        <p:nvSpPr>
          <p:cNvPr id="7" name="Content Placeholder 6"/>
          <p:cNvSpPr>
            <a:spLocks noGrp="1"/>
          </p:cNvSpPr>
          <p:nvPr>
            <p:ph idx="1"/>
          </p:nvPr>
        </p:nvSpPr>
        <p:spPr>
          <a:xfrm>
            <a:off x="762000" y="1676400"/>
            <a:ext cx="7583488" cy="4572000"/>
          </a:xfrm>
        </p:spPr>
        <p:txBody>
          <a:bodyPr/>
          <a:lstStyle/>
          <a:p>
            <a:r>
              <a:rPr lang="en-US" dirty="0">
                <a:solidFill>
                  <a:schemeClr val="tx2">
                    <a:lumMod val="10000"/>
                  </a:schemeClr>
                </a:solidFill>
              </a:rPr>
              <a:t>The following criteria are used to validate that a sequence of numbers is random:</a:t>
            </a:r>
          </a:p>
        </p:txBody>
      </p:sp>
      <p:graphicFrame>
        <p:nvGraphicFramePr>
          <p:cNvPr id="5" name="Diagram 4"/>
          <p:cNvGraphicFramePr/>
          <p:nvPr/>
        </p:nvGraphicFramePr>
        <p:xfrm>
          <a:off x="838200" y="2590800"/>
          <a:ext cx="7239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410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unpredictability</a:t>
            </a:r>
          </a:p>
        </p:txBody>
      </p:sp>
      <p:sp>
        <p:nvSpPr>
          <p:cNvPr id="3" name="Content Placeholder 2"/>
          <p:cNvSpPr>
            <a:spLocks noGrp="1"/>
          </p:cNvSpPr>
          <p:nvPr>
            <p:ph idx="1"/>
          </p:nvPr>
        </p:nvSpPr>
        <p:spPr/>
        <p:txBody>
          <a:bodyPr>
            <a:normAutofit lnSpcReduction="10000"/>
          </a:bodyPr>
          <a:lstStyle/>
          <a:p>
            <a:r>
              <a:rPr lang="en-US" dirty="0">
                <a:solidFill>
                  <a:schemeClr val="tx2">
                    <a:lumMod val="10000"/>
                  </a:schemeClr>
                </a:solidFill>
              </a:rPr>
              <a:t>In applications such as reciprocal authentication and session key generation, the requirement is not so much that the sequence of numbers be statistically random but that the successive members of the sequence are unpredictable</a:t>
            </a:r>
          </a:p>
          <a:p>
            <a:r>
              <a:rPr lang="en-US" dirty="0">
                <a:solidFill>
                  <a:schemeClr val="tx2">
                    <a:lumMod val="10000"/>
                  </a:schemeClr>
                </a:solidFill>
              </a:rPr>
              <a:t>With “true” random sequences, each number is statistically independent of other numbers in the sequence and therefore unpredictable</a:t>
            </a:r>
          </a:p>
          <a:p>
            <a:r>
              <a:rPr lang="en-US" dirty="0">
                <a:solidFill>
                  <a:schemeClr val="tx2">
                    <a:lumMod val="10000"/>
                  </a:schemeClr>
                </a:solidFill>
              </a:rPr>
              <a:t>Care must be taken that an opponent not be able to predict future elements of the sequence on the basis of earlier elements</a:t>
            </a:r>
          </a:p>
        </p:txBody>
      </p:sp>
    </p:spTree>
    <p:extLst>
      <p:ext uri="{BB962C8B-B14F-4D97-AF65-F5344CB8AC3E}">
        <p14:creationId xmlns:p14="http://schemas.microsoft.com/office/powerpoint/2010/main" val="1782892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1818" b="28182"/>
              <a:stretch>
                <a:fillRect/>
              </a:stretch>
            </p:blipFill>
          </mc:Choice>
          <mc:Fallback>
            <p:blipFill>
              <a:blip r:embed="rId4"/>
              <a:srcRect t="11818" b="28182"/>
              <a:stretch>
                <a:fillRect/>
              </a:stretch>
            </p:blipFill>
          </mc:Fallback>
        </mc:AlternateContent>
        <p:spPr>
          <a:xfrm>
            <a:off x="381000" y="1"/>
            <a:ext cx="8382000" cy="6858000"/>
          </a:xfrm>
          <a:prstGeom prst="rect">
            <a:avLst/>
          </a:prstGeom>
          <a:solidFill>
            <a:schemeClr val="tx1"/>
          </a:solidFill>
        </p:spPr>
      </p:pic>
    </p:spTree>
    <p:extLst>
      <p:ext uri="{BB962C8B-B14F-4D97-AF65-F5344CB8AC3E}">
        <p14:creationId xmlns:p14="http://schemas.microsoft.com/office/powerpoint/2010/main" val="2423983436"/>
      </p:ext>
    </p:extLst>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design</a:t>
            </a:r>
          </a:p>
        </p:txBody>
      </p:sp>
      <p:graphicFrame>
        <p:nvGraphicFramePr>
          <p:cNvPr id="4" name="Content Placeholder 3"/>
          <p:cNvGraphicFramePr>
            <a:graphicFrameLocks noGrp="1"/>
          </p:cNvGraphicFramePr>
          <p:nvPr>
            <p:ph idx="1"/>
          </p:nvPr>
        </p:nvGraphicFramePr>
        <p:xfrm>
          <a:off x="779463" y="1828800"/>
          <a:ext cx="7583488"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940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Computer Security</a:t>
            </a:r>
            <a:endParaRPr lang="en-AU" dirty="0"/>
          </a:p>
        </p:txBody>
      </p:sp>
      <p:sp>
        <p:nvSpPr>
          <p:cNvPr id="5" name="Content Placeholder 4"/>
          <p:cNvSpPr>
            <a:spLocks noGrp="1"/>
          </p:cNvSpPr>
          <p:nvPr>
            <p:ph idx="1"/>
          </p:nvPr>
        </p:nvSpPr>
        <p:spPr>
          <a:xfrm>
            <a:off x="4876800" y="685800"/>
            <a:ext cx="3959352" cy="5853113"/>
          </a:xfrm>
        </p:spPr>
        <p:txBody>
          <a:bodyPr>
            <a:normAutofit/>
          </a:bodyPr>
          <a:lstStyle/>
          <a:p>
            <a:pPr>
              <a:buNone/>
            </a:pPr>
            <a:r>
              <a:rPr lang="en-US" dirty="0">
                <a:solidFill>
                  <a:schemeClr val="tx2">
                    <a:lumMod val="10000"/>
                  </a:schemeClr>
                </a:solidFill>
              </a:rPr>
              <a:t>   “The protection afforded to an automated information system in order to attain the applicable objectives of preserving the integrity, availability, and confidentiality of information system resources (includes hardware, software, firmware, information/data, and telecommunications)”</a:t>
            </a:r>
          </a:p>
        </p:txBody>
      </p:sp>
      <p:sp>
        <p:nvSpPr>
          <p:cNvPr id="27651" name="Rectangle 3"/>
          <p:cNvSpPr>
            <a:spLocks noGrp="1" noChangeArrowheads="1"/>
          </p:cNvSpPr>
          <p:nvPr>
            <p:ph type="body" sz="half" idx="2"/>
          </p:nvPr>
        </p:nvSpPr>
        <p:spPr>
          <a:xfrm>
            <a:off x="304800" y="2209800"/>
            <a:ext cx="3962400" cy="3200401"/>
          </a:xfrm>
        </p:spPr>
        <p:txBody>
          <a:bodyPr>
            <a:normAutofit/>
          </a:bodyPr>
          <a:lstStyle/>
          <a:p>
            <a:pPr eaLnBrk="1" hangingPunct="1">
              <a:buFont typeface="Wingdings" pitchFamily="-1" charset="2"/>
              <a:buChar char="Ø"/>
            </a:pPr>
            <a:endParaRPr lang="en-US" dirty="0"/>
          </a:p>
          <a:p>
            <a:pPr eaLnBrk="1" hangingPunct="1"/>
            <a:r>
              <a:rPr lang="en-US" sz="2400" dirty="0"/>
              <a:t> The NIST </a:t>
            </a:r>
            <a:r>
              <a:rPr lang="en-US" sz="2400" i="1" dirty="0"/>
              <a:t>Computer Security Handbook</a:t>
            </a:r>
            <a:r>
              <a:rPr lang="en-US" sz="2400" dirty="0"/>
              <a:t> defines the term computer security as:</a:t>
            </a:r>
          </a:p>
          <a:p>
            <a:pPr eaLnBrk="1" hangingPunct="1">
              <a:buFont typeface="Candara" pitchFamily="-1" charset="0"/>
              <a:buNone/>
            </a:pPr>
            <a:r>
              <a:rPr lang="en-US" dirty="0"/>
              <a:t>		</a:t>
            </a:r>
            <a:endParaRPr lang="en-AU"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2727" t="4706" r="4545" b="20000"/>
              <a:stretch>
                <a:fillRect/>
              </a:stretch>
            </p:blipFill>
          </mc:Choice>
          <mc:Fallback>
            <p:blipFill>
              <a:blip r:embed="rId4"/>
              <a:srcRect l="2727" t="4706" r="4545" b="20000"/>
              <a:stretch>
                <a:fillRect/>
              </a:stretch>
            </p:blipFill>
          </mc:Fallback>
        </mc:AlternateContent>
        <p:spPr>
          <a:xfrm>
            <a:off x="228600" y="533400"/>
            <a:ext cx="8686800" cy="5791200"/>
          </a:xfrm>
          <a:prstGeom prst="rect">
            <a:avLst/>
          </a:prstGeom>
          <a:solidFill>
            <a:schemeClr val="tx1"/>
          </a:solidFill>
        </p:spPr>
      </p:pic>
    </p:spTree>
    <p:extLst>
      <p:ext uri="{BB962C8B-B14F-4D97-AF65-F5344CB8AC3E}">
        <p14:creationId xmlns:p14="http://schemas.microsoft.com/office/powerpoint/2010/main" val="1779068085"/>
      </p:ext>
    </p:extLst>
  </p:cSld>
  <p:clrMapOvr>
    <a:masterClrMapping/>
  </p:clrMapOvr>
  <p:transition spd="med">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Stream Cipher design considerations</a:t>
            </a:r>
            <a:endParaRPr lang="en-AU" dirty="0"/>
          </a:p>
        </p:txBody>
      </p:sp>
      <p:sp>
        <p:nvSpPr>
          <p:cNvPr id="8" name="Content Placeholder 7"/>
          <p:cNvSpPr>
            <a:spLocks noGrp="1"/>
          </p:cNvSpPr>
          <p:nvPr>
            <p:ph idx="1"/>
          </p:nvPr>
        </p:nvSpPr>
        <p:spPr/>
        <p:txBody>
          <a:bodyPr>
            <a:normAutofit fontScale="85000" lnSpcReduction="20000"/>
          </a:bodyPr>
          <a:lstStyle/>
          <a:p>
            <a:r>
              <a:rPr lang="en-US" dirty="0">
                <a:solidFill>
                  <a:schemeClr val="tx2">
                    <a:lumMod val="10000"/>
                  </a:schemeClr>
                </a:solidFill>
              </a:rPr>
              <a:t>The encryption sequence should have a large period</a:t>
            </a:r>
          </a:p>
          <a:p>
            <a:pPr lvl="1">
              <a:buClr>
                <a:schemeClr val="bg1"/>
              </a:buClr>
            </a:pPr>
            <a:r>
              <a:rPr lang="en-US" sz="2235" dirty="0">
                <a:solidFill>
                  <a:schemeClr val="tx2">
                    <a:lumMod val="10000"/>
                  </a:schemeClr>
                </a:solidFill>
              </a:rPr>
              <a:t>The longer the period of repeat, the more difficult it will be to do cryptanalysis</a:t>
            </a:r>
          </a:p>
          <a:p>
            <a:r>
              <a:rPr lang="en-US" dirty="0">
                <a:solidFill>
                  <a:schemeClr val="tx2">
                    <a:lumMod val="10000"/>
                  </a:schemeClr>
                </a:solidFill>
              </a:rPr>
              <a:t>The keystream should approximate the properties of a true random number stream as close as possible</a:t>
            </a:r>
          </a:p>
          <a:p>
            <a:pPr lvl="1">
              <a:buClr>
                <a:schemeClr val="bg1"/>
              </a:buClr>
            </a:pPr>
            <a:r>
              <a:rPr lang="en-US" dirty="0">
                <a:solidFill>
                  <a:schemeClr val="tx2">
                    <a:lumMod val="10000"/>
                  </a:schemeClr>
                </a:solidFill>
              </a:rPr>
              <a:t>The more random-appearing the keystream is, the more randomized the ciphertext is, making cryptanalysis more difficult</a:t>
            </a:r>
          </a:p>
          <a:p>
            <a:r>
              <a:rPr lang="en-US" dirty="0">
                <a:solidFill>
                  <a:schemeClr val="tx2">
                    <a:lumMod val="10000"/>
                  </a:schemeClr>
                </a:solidFill>
              </a:rPr>
              <a:t>The pseudorandom number generator is conditioned on the value of the input key</a:t>
            </a:r>
          </a:p>
          <a:p>
            <a:pPr lvl="1">
              <a:buClr>
                <a:schemeClr val="bg1"/>
              </a:buClr>
            </a:pPr>
            <a:r>
              <a:rPr lang="en-US" dirty="0">
                <a:solidFill>
                  <a:schemeClr val="tx2">
                    <a:lumMod val="10000"/>
                  </a:schemeClr>
                </a:solidFill>
              </a:rPr>
              <a:t>To guard against brute-force attacks, the key needs to be sufficiently long</a:t>
            </a:r>
          </a:p>
          <a:p>
            <a:pPr lvl="1">
              <a:buClr>
                <a:schemeClr val="bg1"/>
              </a:buClr>
            </a:pPr>
            <a:r>
              <a:rPr lang="en-US" dirty="0">
                <a:solidFill>
                  <a:schemeClr val="tx2">
                    <a:lumMod val="10000"/>
                  </a:schemeClr>
                </a:solidFill>
              </a:rPr>
              <a:t>With current technology, a key length of at least 128 bits is desirable</a:t>
            </a:r>
          </a:p>
        </p:txBody>
      </p:sp>
    </p:spTree>
    <p:extLst>
      <p:ext uri="{BB962C8B-B14F-4D97-AF65-F5344CB8AC3E}">
        <p14:creationId xmlns:p14="http://schemas.microsoft.com/office/powerpoint/2010/main" val="3155514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RC4 algorithm</a:t>
            </a:r>
            <a:endParaRPr lang="en-AU" dirty="0"/>
          </a:p>
        </p:txBody>
      </p:sp>
      <p:sp>
        <p:nvSpPr>
          <p:cNvPr id="7" name="Content Placeholder 6"/>
          <p:cNvSpPr>
            <a:spLocks noGrp="1"/>
          </p:cNvSpPr>
          <p:nvPr>
            <p:ph idx="1"/>
          </p:nvPr>
        </p:nvSpPr>
        <p:spPr>
          <a:xfrm>
            <a:off x="779463" y="1828800"/>
            <a:ext cx="7583488" cy="4724400"/>
          </a:xfrm>
        </p:spPr>
        <p:txBody>
          <a:bodyPr>
            <a:normAutofit fontScale="92500" lnSpcReduction="10000"/>
          </a:bodyPr>
          <a:lstStyle/>
          <a:p>
            <a:r>
              <a:rPr lang="en-US" dirty="0">
                <a:solidFill>
                  <a:schemeClr val="tx2">
                    <a:lumMod val="10000"/>
                  </a:schemeClr>
                </a:solidFill>
              </a:rPr>
              <a:t>A stream cipher designed in 1987 by Ron Rivest for RSA Security</a:t>
            </a:r>
          </a:p>
          <a:p>
            <a:r>
              <a:rPr lang="en-US" dirty="0">
                <a:solidFill>
                  <a:schemeClr val="tx2">
                    <a:lumMod val="10000"/>
                  </a:schemeClr>
                </a:solidFill>
              </a:rPr>
              <a:t>It is a variable key-size stream cipher with byte-oriented operations</a:t>
            </a:r>
          </a:p>
          <a:p>
            <a:r>
              <a:rPr lang="en-US" dirty="0">
                <a:solidFill>
                  <a:schemeClr val="tx2">
                    <a:lumMod val="10000"/>
                  </a:schemeClr>
                </a:solidFill>
              </a:rPr>
              <a:t>The algorithm is based on the use of a random permutation</a:t>
            </a:r>
          </a:p>
          <a:p>
            <a:r>
              <a:rPr lang="en-US" dirty="0">
                <a:solidFill>
                  <a:schemeClr val="tx2">
                    <a:lumMod val="10000"/>
                  </a:schemeClr>
                </a:solidFill>
              </a:rPr>
              <a:t>Is used in the Secure Sockets Layer/Transport Layer Security (SSL/TLS) standards that have been defined for communication between Web browsers and servers</a:t>
            </a:r>
          </a:p>
          <a:p>
            <a:r>
              <a:rPr lang="en-US" dirty="0">
                <a:solidFill>
                  <a:schemeClr val="tx2">
                    <a:lumMod val="10000"/>
                  </a:schemeClr>
                </a:solidFill>
              </a:rPr>
              <a:t>Also used in the Wired Equivalent Privacy (WEP) protocol and the newer WiFi Protected Access (WPA) protocol that are part of the IEEE 802.11 wireless LAN standard</a:t>
            </a:r>
          </a:p>
        </p:txBody>
      </p:sp>
    </p:spTree>
    <p:extLst>
      <p:ext uri="{BB962C8B-B14F-4D97-AF65-F5344CB8AC3E}">
        <p14:creationId xmlns:p14="http://schemas.microsoft.com/office/powerpoint/2010/main" val="2742870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34470" y="0"/>
            <a:ext cx="8875059" cy="6858000"/>
          </a:xfrm>
          <a:prstGeom prst="rect">
            <a:avLst/>
          </a:prstGeom>
          <a:solidFill>
            <a:schemeClr val="tx1"/>
          </a:solidFill>
        </p:spPr>
      </p:pic>
    </p:spTree>
    <p:extLst>
      <p:ext uri="{BB962C8B-B14F-4D97-AF65-F5344CB8AC3E}">
        <p14:creationId xmlns:p14="http://schemas.microsoft.com/office/powerpoint/2010/main" val="1830484009"/>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a:t>Cipher block Modes of Operation</a:t>
            </a:r>
            <a:endParaRPr lang="en-AU" dirty="0"/>
          </a:p>
        </p:txBody>
      </p:sp>
      <p:sp>
        <p:nvSpPr>
          <p:cNvPr id="13" name="Content Placeholder 12"/>
          <p:cNvSpPr>
            <a:spLocks noGrp="1"/>
          </p:cNvSpPr>
          <p:nvPr>
            <p:ph idx="1"/>
          </p:nvPr>
        </p:nvSpPr>
        <p:spPr>
          <a:xfrm>
            <a:off x="779463" y="1828800"/>
            <a:ext cx="7583488" cy="4572000"/>
          </a:xfrm>
        </p:spPr>
        <p:txBody>
          <a:bodyPr>
            <a:normAutofit fontScale="92500"/>
          </a:bodyPr>
          <a:lstStyle/>
          <a:p>
            <a:r>
              <a:rPr lang="en-US" dirty="0">
                <a:solidFill>
                  <a:schemeClr val="tx2">
                    <a:lumMod val="10000"/>
                  </a:schemeClr>
                </a:solidFill>
              </a:rPr>
              <a:t>A symmetric block cipher processes one block of data at a time</a:t>
            </a:r>
          </a:p>
          <a:p>
            <a:pPr lvl="1">
              <a:buClr>
                <a:schemeClr val="bg1"/>
              </a:buClr>
            </a:pPr>
            <a:r>
              <a:rPr lang="en-US" dirty="0">
                <a:solidFill>
                  <a:schemeClr val="tx2">
                    <a:lumMod val="10000"/>
                  </a:schemeClr>
                </a:solidFill>
              </a:rPr>
              <a:t>In the case of DES and 3DES, the block length is </a:t>
            </a:r>
            <a:r>
              <a:rPr lang="en-US" i="1" dirty="0">
                <a:solidFill>
                  <a:schemeClr val="tx2">
                    <a:lumMod val="10000"/>
                  </a:schemeClr>
                </a:solidFill>
              </a:rPr>
              <a:t>b</a:t>
            </a:r>
            <a:r>
              <a:rPr lang="en-US" dirty="0">
                <a:solidFill>
                  <a:schemeClr val="tx2">
                    <a:lumMod val="10000"/>
                  </a:schemeClr>
                </a:solidFill>
              </a:rPr>
              <a:t>=64 bits</a:t>
            </a:r>
          </a:p>
          <a:p>
            <a:pPr lvl="1">
              <a:buClr>
                <a:schemeClr val="bg1"/>
              </a:buClr>
            </a:pPr>
            <a:r>
              <a:rPr lang="en-US" dirty="0">
                <a:solidFill>
                  <a:schemeClr val="tx2">
                    <a:lumMod val="10000"/>
                  </a:schemeClr>
                </a:solidFill>
              </a:rPr>
              <a:t>For AES, the block length is </a:t>
            </a:r>
            <a:r>
              <a:rPr lang="en-US" i="1" dirty="0">
                <a:solidFill>
                  <a:schemeClr val="tx2">
                    <a:lumMod val="10000"/>
                  </a:schemeClr>
                </a:solidFill>
              </a:rPr>
              <a:t>b</a:t>
            </a:r>
            <a:r>
              <a:rPr lang="en-US" dirty="0">
                <a:solidFill>
                  <a:schemeClr val="tx2">
                    <a:lumMod val="10000"/>
                  </a:schemeClr>
                </a:solidFill>
              </a:rPr>
              <a:t>=128</a:t>
            </a:r>
          </a:p>
          <a:p>
            <a:pPr lvl="1">
              <a:buClr>
                <a:schemeClr val="bg1"/>
              </a:buClr>
            </a:pPr>
            <a:r>
              <a:rPr lang="en-US" dirty="0">
                <a:solidFill>
                  <a:schemeClr val="tx2">
                    <a:lumMod val="10000"/>
                  </a:schemeClr>
                </a:solidFill>
              </a:rPr>
              <a:t>For longer amounts of plaintext, it is necessary to break the plaintext into </a:t>
            </a:r>
            <a:r>
              <a:rPr lang="en-US" i="1" dirty="0">
                <a:solidFill>
                  <a:schemeClr val="tx2">
                    <a:lumMod val="10000"/>
                  </a:schemeClr>
                </a:solidFill>
              </a:rPr>
              <a:t>b</a:t>
            </a:r>
            <a:r>
              <a:rPr lang="en-US" dirty="0">
                <a:solidFill>
                  <a:schemeClr val="tx2">
                    <a:lumMod val="10000"/>
                  </a:schemeClr>
                </a:solidFill>
              </a:rPr>
              <a:t>-bit blocks, padding the last block if necessary</a:t>
            </a:r>
          </a:p>
          <a:p>
            <a:r>
              <a:rPr lang="en-US" dirty="0">
                <a:solidFill>
                  <a:schemeClr val="tx2">
                    <a:lumMod val="10000"/>
                  </a:schemeClr>
                </a:solidFill>
              </a:rPr>
              <a:t>Five modes of operation have been defined by NIST</a:t>
            </a:r>
          </a:p>
          <a:p>
            <a:pPr lvl="1">
              <a:buClr>
                <a:schemeClr val="bg1"/>
              </a:buClr>
            </a:pPr>
            <a:r>
              <a:rPr lang="en-US" dirty="0">
                <a:solidFill>
                  <a:schemeClr val="tx2">
                    <a:lumMod val="10000"/>
                  </a:schemeClr>
                </a:solidFill>
              </a:rPr>
              <a:t>Intended to cover virtually all of the possible applications of encryption for which a block cipher could be used</a:t>
            </a:r>
          </a:p>
          <a:p>
            <a:pPr lvl="1">
              <a:buClr>
                <a:schemeClr val="bg1"/>
              </a:buClr>
            </a:pPr>
            <a:r>
              <a:rPr lang="en-US" dirty="0">
                <a:solidFill>
                  <a:schemeClr val="tx2">
                    <a:lumMod val="10000"/>
                  </a:schemeClr>
                </a:solidFill>
              </a:rPr>
              <a:t>Intended for use with any symmetric block cipher, including triple DES and AES</a:t>
            </a:r>
          </a:p>
        </p:txBody>
      </p:sp>
    </p:spTree>
    <p:extLst>
      <p:ext uri="{BB962C8B-B14F-4D97-AF65-F5344CB8AC3E}">
        <p14:creationId xmlns:p14="http://schemas.microsoft.com/office/powerpoint/2010/main" val="3942239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AU" dirty="0"/>
              <a:t>Electronic Codebook Mode (ECB)</a:t>
            </a:r>
          </a:p>
        </p:txBody>
      </p:sp>
      <p:sp>
        <p:nvSpPr>
          <p:cNvPr id="80899" name="Rectangle 3"/>
          <p:cNvSpPr>
            <a:spLocks noGrp="1" noChangeArrowheads="1"/>
          </p:cNvSpPr>
          <p:nvPr>
            <p:ph idx="1"/>
          </p:nvPr>
        </p:nvSpPr>
        <p:spPr/>
        <p:txBody>
          <a:bodyPr>
            <a:normAutofit fontScale="85000" lnSpcReduction="20000"/>
          </a:bodyPr>
          <a:lstStyle/>
          <a:p>
            <a:r>
              <a:rPr lang="en-US" dirty="0">
                <a:solidFill>
                  <a:schemeClr val="tx2">
                    <a:lumMod val="10000"/>
                  </a:schemeClr>
                </a:solidFill>
              </a:rPr>
              <a:t>Plaintext is handled </a:t>
            </a:r>
            <a:r>
              <a:rPr lang="en-US" i="1" dirty="0">
                <a:solidFill>
                  <a:schemeClr val="tx2">
                    <a:lumMod val="10000"/>
                  </a:schemeClr>
                </a:solidFill>
              </a:rPr>
              <a:t>b </a:t>
            </a:r>
            <a:r>
              <a:rPr lang="en-US" dirty="0">
                <a:solidFill>
                  <a:schemeClr val="tx2">
                    <a:lumMod val="10000"/>
                  </a:schemeClr>
                </a:solidFill>
              </a:rPr>
              <a:t>bits at a time and each block of plaintext is encrypted using the same key</a:t>
            </a:r>
          </a:p>
          <a:p>
            <a:r>
              <a:rPr lang="en-US" dirty="0">
                <a:solidFill>
                  <a:schemeClr val="tx2">
                    <a:lumMod val="10000"/>
                  </a:schemeClr>
                </a:solidFill>
              </a:rPr>
              <a:t>The term “codebook” is used because, for a given key, there is a unique ciphertext for every </a:t>
            </a:r>
            <a:r>
              <a:rPr lang="en-US" i="1" dirty="0">
                <a:solidFill>
                  <a:schemeClr val="tx2">
                    <a:lumMod val="10000"/>
                  </a:schemeClr>
                </a:solidFill>
              </a:rPr>
              <a:t>b</a:t>
            </a:r>
            <a:r>
              <a:rPr lang="en-US" dirty="0">
                <a:solidFill>
                  <a:schemeClr val="tx2">
                    <a:lumMod val="10000"/>
                  </a:schemeClr>
                </a:solidFill>
              </a:rPr>
              <a:t>-bit block of plaintext</a:t>
            </a:r>
          </a:p>
          <a:p>
            <a:pPr lvl="1">
              <a:buClr>
                <a:schemeClr val="bg1"/>
              </a:buClr>
            </a:pPr>
            <a:r>
              <a:rPr lang="en-US" dirty="0">
                <a:solidFill>
                  <a:schemeClr val="tx2">
                    <a:lumMod val="10000"/>
                  </a:schemeClr>
                </a:solidFill>
              </a:rPr>
              <a:t>One can imagine a gigantic codebook in which there is an entry for every possible </a:t>
            </a:r>
            <a:r>
              <a:rPr lang="en-US" i="1" dirty="0">
                <a:solidFill>
                  <a:schemeClr val="tx2">
                    <a:lumMod val="10000"/>
                  </a:schemeClr>
                </a:solidFill>
              </a:rPr>
              <a:t>b</a:t>
            </a:r>
            <a:r>
              <a:rPr lang="en-US" dirty="0">
                <a:solidFill>
                  <a:schemeClr val="tx2">
                    <a:lumMod val="10000"/>
                  </a:schemeClr>
                </a:solidFill>
              </a:rPr>
              <a:t>-bit plaintext pattern showing its corresponding ciphertext</a:t>
            </a:r>
          </a:p>
          <a:p>
            <a:r>
              <a:rPr lang="en-US" dirty="0">
                <a:solidFill>
                  <a:schemeClr val="tx2">
                    <a:lumMod val="10000"/>
                  </a:schemeClr>
                </a:solidFill>
              </a:rPr>
              <a:t>With ECB, if the same </a:t>
            </a:r>
            <a:r>
              <a:rPr lang="en-US" i="1" dirty="0">
                <a:solidFill>
                  <a:schemeClr val="tx2">
                    <a:lumMod val="10000"/>
                  </a:schemeClr>
                </a:solidFill>
              </a:rPr>
              <a:t>b</a:t>
            </a:r>
            <a:r>
              <a:rPr lang="en-US" dirty="0">
                <a:solidFill>
                  <a:schemeClr val="tx2">
                    <a:lumMod val="10000"/>
                  </a:schemeClr>
                </a:solidFill>
              </a:rPr>
              <a:t>-bit block of plaintext appears more than once in the message, it always produces the same ciphertext</a:t>
            </a:r>
          </a:p>
          <a:p>
            <a:pPr lvl="1">
              <a:buClr>
                <a:schemeClr val="bg1"/>
              </a:buClr>
            </a:pPr>
            <a:r>
              <a:rPr lang="en-US" dirty="0">
                <a:solidFill>
                  <a:schemeClr val="tx2">
                    <a:lumMod val="10000"/>
                  </a:schemeClr>
                </a:solidFill>
              </a:rPr>
              <a:t>Because of this, for lengthy messages, the ECB mode may not be secure</a:t>
            </a:r>
          </a:p>
          <a:p>
            <a:pPr lvl="1">
              <a:buClr>
                <a:schemeClr val="bg1"/>
              </a:buClr>
            </a:pPr>
            <a:r>
              <a:rPr lang="en-US" dirty="0">
                <a:solidFill>
                  <a:schemeClr val="tx2">
                    <a:lumMod val="10000"/>
                  </a:schemeClr>
                </a:solidFill>
              </a:rPr>
              <a:t>If the message is highly structured, it may be possible for a cryptanalyst to exploit these regularities</a:t>
            </a:r>
            <a:endParaRPr lang="en-AU" dirty="0">
              <a:solidFill>
                <a:schemeClr val="tx2">
                  <a:lumMod val="10000"/>
                </a:schemeClr>
              </a:solidFill>
            </a:endParaRPr>
          </a:p>
        </p:txBody>
      </p:sp>
      <p:pic>
        <p:nvPicPr>
          <p:cNvPr id="5" name="Picture 4"/>
          <p:cNvPicPr>
            <a:picLocks noChangeAspect="1"/>
          </p:cNvPicPr>
          <p:nvPr/>
        </p:nvPicPr>
        <p:blipFill>
          <a:blip r:embed="rId3"/>
          <a:stretch>
            <a:fillRect/>
          </a:stretch>
        </p:blipFill>
        <p:spPr>
          <a:xfrm>
            <a:off x="7543800" y="5422367"/>
            <a:ext cx="1447800" cy="1435633"/>
          </a:xfrm>
          <a:prstGeom prst="rect">
            <a:avLst/>
          </a:prstGeom>
          <a:solidFill>
            <a:schemeClr val="tx1"/>
          </a:solidFill>
          <a:effectLst>
            <a:softEdge rad="76200"/>
          </a:effectLst>
        </p:spPr>
      </p:pic>
    </p:spTree>
    <p:extLst>
      <p:ext uri="{BB962C8B-B14F-4D97-AF65-F5344CB8AC3E}">
        <p14:creationId xmlns:p14="http://schemas.microsoft.com/office/powerpoint/2010/main" val="3055576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182" b="7273"/>
              <a:stretch>
                <a:fillRect/>
              </a:stretch>
            </p:blipFill>
          </mc:Choice>
          <mc:Fallback>
            <p:blipFill>
              <a:blip r:embed="rId4"/>
              <a:srcRect t="8182" b="7273"/>
              <a:stretch>
                <a:fillRect/>
              </a:stretch>
            </p:blipFill>
          </mc:Fallback>
        </mc:AlternateContent>
        <p:spPr>
          <a:xfrm>
            <a:off x="1371600" y="0"/>
            <a:ext cx="6286736" cy="6878382"/>
          </a:xfrm>
          <a:prstGeom prst="rect">
            <a:avLst/>
          </a:prstGeom>
          <a:solidFill>
            <a:schemeClr val="tx1"/>
          </a:solidFill>
        </p:spPr>
      </p:pic>
    </p:spTree>
    <p:extLst>
      <p:ext uri="{BB962C8B-B14F-4D97-AF65-F5344CB8AC3E}">
        <p14:creationId xmlns:p14="http://schemas.microsoft.com/office/powerpoint/2010/main" val="709132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a:solidFill>
            <a:schemeClr val="tx1"/>
          </a:solidFill>
        </p:spPr>
      </p:pic>
    </p:spTree>
    <p:extLst>
      <p:ext uri="{BB962C8B-B14F-4D97-AF65-F5344CB8AC3E}">
        <p14:creationId xmlns:p14="http://schemas.microsoft.com/office/powerpoint/2010/main" val="1064323566"/>
      </p:ext>
    </p:extLst>
  </p:cSld>
  <p:clrMapOvr>
    <a:masterClrMapping/>
  </p:clrMapOvr>
  <p:transition spd="med">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5455" b="8182"/>
              <a:stretch>
                <a:fillRect/>
              </a:stretch>
            </p:blipFill>
          </mc:Choice>
          <mc:Fallback>
            <p:blipFill>
              <a:blip r:embed="rId4"/>
              <a:srcRect t="5455" b="8182"/>
              <a:stretch>
                <a:fillRect/>
              </a:stretch>
            </p:blipFill>
          </mc:Fallback>
        </mc:AlternateContent>
        <p:spPr>
          <a:xfrm>
            <a:off x="1676400" y="0"/>
            <a:ext cx="6136202" cy="6858000"/>
          </a:xfrm>
          <a:prstGeom prst="rect">
            <a:avLst/>
          </a:prstGeom>
          <a:solidFill>
            <a:schemeClr val="tx1"/>
          </a:solidFill>
        </p:spPr>
      </p:pic>
    </p:spTree>
    <p:extLst>
      <p:ext uri="{BB962C8B-B14F-4D97-AF65-F5344CB8AC3E}">
        <p14:creationId xmlns:p14="http://schemas.microsoft.com/office/powerpoint/2010/main" val="47496027"/>
      </p:ext>
    </p:extLst>
  </p:cSld>
  <p:clrMapOvr>
    <a:masterClrMapping/>
  </p:clrMapOvr>
  <p:transition>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62753"/>
            <a:ext cx="9144000" cy="1283167"/>
          </a:xfrm>
        </p:spPr>
        <p:txBody>
          <a:bodyPr/>
          <a:lstStyle/>
          <a:p>
            <a:r>
              <a:rPr lang="en-AU" dirty="0"/>
              <a:t>Advantages of CTR mode</a:t>
            </a:r>
          </a:p>
        </p:txBody>
      </p:sp>
      <p:sp>
        <p:nvSpPr>
          <p:cNvPr id="9" name="Content Placeholder 8"/>
          <p:cNvSpPr>
            <a:spLocks noGrp="1"/>
          </p:cNvSpPr>
          <p:nvPr>
            <p:ph idx="1"/>
          </p:nvPr>
        </p:nvSpPr>
        <p:spPr>
          <a:xfrm>
            <a:off x="533400" y="1752600"/>
            <a:ext cx="8077199" cy="4800600"/>
          </a:xfrm>
        </p:spPr>
        <p:txBody>
          <a:bodyPr>
            <a:normAutofit fontScale="62500" lnSpcReduction="20000"/>
          </a:bodyPr>
          <a:lstStyle/>
          <a:p>
            <a:r>
              <a:rPr lang="en-US" dirty="0"/>
              <a:t>Hardware efficiency</a:t>
            </a:r>
            <a:endParaRPr lang="en-US" dirty="0">
              <a:solidFill>
                <a:schemeClr val="tx2">
                  <a:lumMod val="10000"/>
                </a:schemeClr>
              </a:solidFill>
            </a:endParaRPr>
          </a:p>
          <a:p>
            <a:pPr lvl="1">
              <a:buClr>
                <a:schemeClr val="bg1"/>
              </a:buClr>
            </a:pPr>
            <a:r>
              <a:rPr lang="en-US" dirty="0">
                <a:solidFill>
                  <a:schemeClr val="tx2">
                    <a:lumMod val="10000"/>
                  </a:schemeClr>
                </a:solidFill>
              </a:rPr>
              <a:t>Encryption/decryption can be done in parallel on multiple blocks of plaintext or ciphertext</a:t>
            </a:r>
          </a:p>
          <a:p>
            <a:pPr lvl="1">
              <a:buClr>
                <a:schemeClr val="bg1"/>
              </a:buClr>
            </a:pPr>
            <a:r>
              <a:rPr lang="en-US" dirty="0">
                <a:solidFill>
                  <a:schemeClr val="tx2">
                    <a:lumMod val="10000"/>
                  </a:schemeClr>
                </a:solidFill>
              </a:rPr>
              <a:t>Throughput is only limited by the amount of parallelism that is achieved</a:t>
            </a:r>
          </a:p>
          <a:p>
            <a:r>
              <a:rPr lang="en-US" dirty="0">
                <a:solidFill>
                  <a:schemeClr val="tx2">
                    <a:lumMod val="10000"/>
                  </a:schemeClr>
                </a:solidFill>
              </a:rPr>
              <a:t>Software efficiency</a:t>
            </a:r>
          </a:p>
          <a:p>
            <a:pPr lvl="1">
              <a:buClr>
                <a:schemeClr val="bg1"/>
              </a:buClr>
            </a:pPr>
            <a:r>
              <a:rPr lang="en-US" dirty="0">
                <a:solidFill>
                  <a:schemeClr val="tx2">
                    <a:lumMod val="10000"/>
                  </a:schemeClr>
                </a:solidFill>
              </a:rPr>
              <a:t>Because of the opportunities for parallel execution, processors that support parallel features can be effectively utilized</a:t>
            </a:r>
          </a:p>
          <a:p>
            <a:r>
              <a:rPr lang="en-US" dirty="0">
                <a:solidFill>
                  <a:schemeClr val="tx2">
                    <a:lumMod val="10000"/>
                  </a:schemeClr>
                </a:solidFill>
              </a:rPr>
              <a:t>Preprocessing</a:t>
            </a:r>
          </a:p>
          <a:p>
            <a:pPr lvl="1">
              <a:buClr>
                <a:schemeClr val="bg1"/>
              </a:buClr>
            </a:pPr>
            <a:r>
              <a:rPr lang="en-US" sz="2240" dirty="0">
                <a:solidFill>
                  <a:schemeClr val="tx2">
                    <a:lumMod val="10000"/>
                  </a:schemeClr>
                </a:solidFill>
              </a:rPr>
              <a:t>The execution of the underlying encryption algorithm does not depend on input of the plaintext or ciphertext --- when the plaintext or ciphertext input is presented, the only computation is a series of XORs, greatly enhancing throughput</a:t>
            </a:r>
          </a:p>
          <a:p>
            <a:r>
              <a:rPr lang="en-US" dirty="0">
                <a:solidFill>
                  <a:schemeClr val="tx2">
                    <a:lumMod val="10000"/>
                  </a:schemeClr>
                </a:solidFill>
              </a:rPr>
              <a:t>Random access</a:t>
            </a:r>
          </a:p>
          <a:p>
            <a:pPr lvl="1">
              <a:buClr>
                <a:schemeClr val="bg1"/>
              </a:buClr>
            </a:pPr>
            <a:r>
              <a:rPr lang="en-US" sz="2240" dirty="0">
                <a:solidFill>
                  <a:schemeClr val="tx2">
                    <a:lumMod val="10000"/>
                  </a:schemeClr>
                </a:solidFill>
              </a:rPr>
              <a:t>The </a:t>
            </a:r>
            <a:r>
              <a:rPr lang="en-US" sz="2240" i="1" dirty="0">
                <a:solidFill>
                  <a:schemeClr val="tx2">
                    <a:lumMod val="10000"/>
                  </a:schemeClr>
                </a:solidFill>
              </a:rPr>
              <a:t>i</a:t>
            </a:r>
            <a:r>
              <a:rPr lang="en-US" sz="2240" dirty="0">
                <a:solidFill>
                  <a:schemeClr val="tx2">
                    <a:lumMod val="10000"/>
                  </a:schemeClr>
                </a:solidFill>
              </a:rPr>
              <a:t>th block of plaintext or ciphertext can be processed in random-access fashion</a:t>
            </a:r>
          </a:p>
          <a:p>
            <a:r>
              <a:rPr lang="en-US" dirty="0">
                <a:solidFill>
                  <a:schemeClr val="tx2">
                    <a:lumMod val="10000"/>
                  </a:schemeClr>
                </a:solidFill>
              </a:rPr>
              <a:t>Provable security</a:t>
            </a:r>
          </a:p>
          <a:p>
            <a:pPr lvl="1">
              <a:buClr>
                <a:schemeClr val="bg1"/>
              </a:buClr>
            </a:pPr>
            <a:r>
              <a:rPr lang="en-US" sz="2240" dirty="0">
                <a:solidFill>
                  <a:schemeClr val="tx2">
                    <a:lumMod val="10000"/>
                  </a:schemeClr>
                </a:solidFill>
              </a:rPr>
              <a:t>It can be shown that CTR is at least as secure as the other modes discussed in this section</a:t>
            </a:r>
          </a:p>
          <a:p>
            <a:r>
              <a:rPr lang="en-US" dirty="0">
                <a:solidFill>
                  <a:schemeClr val="tx2">
                    <a:lumMod val="10000"/>
                  </a:schemeClr>
                </a:solidFill>
              </a:rPr>
              <a:t>Simplicity</a:t>
            </a:r>
          </a:p>
          <a:p>
            <a:pPr lvl="1">
              <a:buClr>
                <a:schemeClr val="bg1"/>
              </a:buClr>
            </a:pPr>
            <a:r>
              <a:rPr lang="en-US" sz="2240" dirty="0">
                <a:solidFill>
                  <a:schemeClr val="tx2">
                    <a:lumMod val="10000"/>
                  </a:schemeClr>
                </a:solidFill>
              </a:rPr>
              <a:t>Requires only the implementation of the encryption algorithm and not the decryption algorithm</a:t>
            </a:r>
          </a:p>
        </p:txBody>
      </p:sp>
    </p:spTree>
    <p:extLst>
      <p:ext uri="{BB962C8B-B14F-4D97-AF65-F5344CB8AC3E}">
        <p14:creationId xmlns:p14="http://schemas.microsoft.com/office/powerpoint/2010/main" val="322501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a:t>Computer Security Objectives</a:t>
            </a:r>
          </a:p>
        </p:txBody>
      </p:sp>
      <p:graphicFrame>
        <p:nvGraphicFramePr>
          <p:cNvPr id="5" name="Content Placeholder 4"/>
          <p:cNvGraphicFramePr>
            <a:graphicFrameLocks noGrp="1"/>
          </p:cNvGraphicFramePr>
          <p:nvPr>
            <p:ph idx="4294967295"/>
          </p:nvPr>
        </p:nvGraphicFramePr>
        <p:xfrm>
          <a:off x="152400" y="1524000"/>
          <a:ext cx="8839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Content Placeholder 4"/>
          <p:cNvSpPr>
            <a:spLocks noGrp="1"/>
          </p:cNvSpPr>
          <p:nvPr>
            <p:ph sz="half" idx="1"/>
          </p:nvPr>
        </p:nvSpPr>
        <p:spPr>
          <a:xfrm>
            <a:off x="5105400" y="1828800"/>
            <a:ext cx="3566160" cy="4724400"/>
          </a:xfrm>
        </p:spPr>
        <p:txBody>
          <a:bodyPr>
            <a:normAutofit fontScale="92500" lnSpcReduction="10000"/>
          </a:bodyPr>
          <a:lstStyle/>
          <a:p>
            <a:r>
              <a:rPr lang="en-US" dirty="0">
                <a:solidFill>
                  <a:schemeClr val="tx2">
                    <a:lumMod val="10000"/>
                  </a:schemeClr>
                </a:solidFill>
              </a:rPr>
              <a:t>Random and pseudorandom numbers</a:t>
            </a:r>
          </a:p>
          <a:p>
            <a:pPr marL="739775" lvl="1" indent="-282575">
              <a:buClr>
                <a:schemeClr val="bg1"/>
              </a:buClr>
            </a:pPr>
            <a:r>
              <a:rPr lang="en-US" dirty="0">
                <a:solidFill>
                  <a:schemeClr val="tx2">
                    <a:lumMod val="10000"/>
                  </a:schemeClr>
                </a:solidFill>
              </a:rPr>
              <a:t>The use of random numbers</a:t>
            </a:r>
          </a:p>
          <a:p>
            <a:pPr marL="739775" lvl="1" indent="-282575">
              <a:buClr>
                <a:schemeClr val="bg1"/>
              </a:buClr>
            </a:pPr>
            <a:r>
              <a:rPr lang="en-US" dirty="0">
                <a:solidFill>
                  <a:schemeClr val="tx2">
                    <a:lumMod val="10000"/>
                  </a:schemeClr>
                </a:solidFill>
              </a:rPr>
              <a:t>TRNGs, PRNGs, PRFs</a:t>
            </a:r>
          </a:p>
          <a:p>
            <a:pPr marL="739775" lvl="1" indent="-282575">
              <a:buClr>
                <a:schemeClr val="bg1"/>
              </a:buClr>
            </a:pPr>
            <a:r>
              <a:rPr lang="en-US" dirty="0">
                <a:solidFill>
                  <a:schemeClr val="tx2">
                    <a:lumMod val="10000"/>
                  </a:schemeClr>
                </a:solidFill>
              </a:rPr>
              <a:t>Algorithm design</a:t>
            </a:r>
          </a:p>
          <a:p>
            <a:r>
              <a:rPr lang="en-US" dirty="0">
                <a:solidFill>
                  <a:schemeClr val="tx2">
                    <a:lumMod val="10000"/>
                  </a:schemeClr>
                </a:solidFill>
              </a:rPr>
              <a:t>Stream ciphers and RC4</a:t>
            </a:r>
          </a:p>
          <a:p>
            <a:pPr marL="739775" lvl="1" indent="-282575">
              <a:buClr>
                <a:schemeClr val="bg1"/>
              </a:buClr>
            </a:pPr>
            <a:r>
              <a:rPr lang="en-US" dirty="0">
                <a:solidFill>
                  <a:schemeClr val="tx2">
                    <a:lumMod val="10000"/>
                  </a:schemeClr>
                </a:solidFill>
              </a:rPr>
              <a:t>Stream cipher structure</a:t>
            </a:r>
          </a:p>
          <a:p>
            <a:pPr marL="739775" lvl="1" indent="-282575">
              <a:buClr>
                <a:schemeClr val="bg1"/>
              </a:buClr>
            </a:pPr>
            <a:r>
              <a:rPr lang="en-US" dirty="0">
                <a:solidFill>
                  <a:schemeClr val="tx2">
                    <a:lumMod val="10000"/>
                  </a:schemeClr>
                </a:solidFill>
              </a:rPr>
              <a:t>RC4 algorithm</a:t>
            </a:r>
          </a:p>
          <a:p>
            <a:r>
              <a:rPr lang="en-US" dirty="0">
                <a:solidFill>
                  <a:schemeClr val="tx2">
                    <a:lumMod val="10000"/>
                  </a:schemeClr>
                </a:solidFill>
              </a:rPr>
              <a:t>Cipher block modes of operation</a:t>
            </a:r>
          </a:p>
          <a:p>
            <a:pPr marL="739775" lvl="1" indent="-282575">
              <a:buClr>
                <a:schemeClr val="bg1"/>
              </a:buClr>
            </a:pPr>
            <a:r>
              <a:rPr lang="en-US" sz="1765" dirty="0">
                <a:solidFill>
                  <a:schemeClr val="tx2">
                    <a:lumMod val="10000"/>
                  </a:schemeClr>
                </a:solidFill>
              </a:rPr>
              <a:t>ECB</a:t>
            </a:r>
          </a:p>
          <a:p>
            <a:pPr marL="739775" lvl="1" indent="-282575">
              <a:buClr>
                <a:schemeClr val="bg1"/>
              </a:buClr>
            </a:pPr>
            <a:r>
              <a:rPr lang="en-US" sz="1765" dirty="0">
                <a:solidFill>
                  <a:schemeClr val="tx2">
                    <a:lumMod val="10000"/>
                  </a:schemeClr>
                </a:solidFill>
              </a:rPr>
              <a:t>CBC</a:t>
            </a:r>
          </a:p>
          <a:p>
            <a:pPr marL="739775" lvl="1" indent="-282575">
              <a:buClr>
                <a:schemeClr val="bg1"/>
              </a:buClr>
            </a:pPr>
            <a:r>
              <a:rPr lang="en-US" sz="1765" dirty="0">
                <a:solidFill>
                  <a:schemeClr val="tx2">
                    <a:lumMod val="10000"/>
                  </a:schemeClr>
                </a:solidFill>
              </a:rPr>
              <a:t>CFB</a:t>
            </a:r>
          </a:p>
          <a:p>
            <a:pPr marL="739775" lvl="1" indent="-282575">
              <a:buClr>
                <a:schemeClr val="bg1"/>
              </a:buClr>
            </a:pPr>
            <a:r>
              <a:rPr lang="en-US" sz="1765" dirty="0">
                <a:solidFill>
                  <a:schemeClr val="tx2">
                    <a:lumMod val="10000"/>
                  </a:schemeClr>
                </a:solidFill>
              </a:rPr>
              <a:t>CTR</a:t>
            </a:r>
          </a:p>
          <a:p>
            <a:pPr lvl="1"/>
            <a:endParaRPr lang="en-US" dirty="0">
              <a:solidFill>
                <a:schemeClr val="tx2">
                  <a:lumMod val="10000"/>
                </a:schemeClr>
              </a:solidFill>
            </a:endParaRPr>
          </a:p>
          <a:p>
            <a:pPr lvl="1"/>
            <a:endParaRPr lang="en-US" dirty="0">
              <a:solidFill>
                <a:schemeClr val="tx2">
                  <a:lumMod val="10000"/>
                </a:schemeClr>
              </a:solidFill>
            </a:endParaRPr>
          </a:p>
          <a:p>
            <a:pPr lvl="1"/>
            <a:endParaRPr lang="en-US" dirty="0">
              <a:solidFill>
                <a:schemeClr val="tx2">
                  <a:lumMod val="10000"/>
                </a:schemeClr>
              </a:solidFill>
            </a:endParaRPr>
          </a:p>
        </p:txBody>
      </p:sp>
      <p:sp>
        <p:nvSpPr>
          <p:cNvPr id="6" name="Text Placeholder 5"/>
          <p:cNvSpPr>
            <a:spLocks noGrp="1"/>
          </p:cNvSpPr>
          <p:nvPr>
            <p:ph sz="half" idx="2"/>
          </p:nvPr>
        </p:nvSpPr>
        <p:spPr>
          <a:xfrm>
            <a:off x="457200" y="1828800"/>
            <a:ext cx="3566160" cy="4724400"/>
          </a:xfrm>
        </p:spPr>
        <p:txBody>
          <a:bodyPr>
            <a:normAutofit fontScale="92500" lnSpcReduction="10000"/>
          </a:bodyPr>
          <a:lstStyle/>
          <a:p>
            <a:pPr>
              <a:buClr>
                <a:schemeClr val="tx2">
                  <a:lumMod val="10000"/>
                </a:schemeClr>
              </a:buClr>
            </a:pPr>
            <a:r>
              <a:rPr lang="en-US" dirty="0">
                <a:solidFill>
                  <a:schemeClr val="tx2">
                    <a:lumMod val="10000"/>
                  </a:schemeClr>
                </a:solidFill>
              </a:rPr>
              <a:t>Symmetric encryption principles</a:t>
            </a:r>
          </a:p>
          <a:p>
            <a:pPr marL="739775" lvl="1" indent="-282575">
              <a:buClr>
                <a:schemeClr val="bg1"/>
              </a:buClr>
              <a:buFont typeface="Calisto MT" pitchFamily="18" charset="0"/>
              <a:buChar char="•"/>
            </a:pPr>
            <a:r>
              <a:rPr lang="en-US" dirty="0">
                <a:solidFill>
                  <a:schemeClr val="tx2">
                    <a:lumMod val="10000"/>
                  </a:schemeClr>
                </a:solidFill>
              </a:rPr>
              <a:t>Cryptography</a:t>
            </a:r>
          </a:p>
          <a:p>
            <a:pPr marL="739775" lvl="1" indent="-282575">
              <a:buClr>
                <a:schemeClr val="bg1"/>
              </a:buClr>
              <a:buFont typeface="Calisto MT" pitchFamily="18" charset="0"/>
              <a:buChar char="•"/>
            </a:pPr>
            <a:r>
              <a:rPr lang="en-US" dirty="0">
                <a:solidFill>
                  <a:schemeClr val="tx2">
                    <a:lumMod val="10000"/>
                  </a:schemeClr>
                </a:solidFill>
                <a:effectLst>
                  <a:outerShdw blurRad="63500" dir="2700000" algn="tl" rotWithShape="0">
                    <a:schemeClr val="tx1">
                      <a:alpha val="40000"/>
                    </a:schemeClr>
                  </a:outerShdw>
                </a:effectLst>
              </a:rPr>
              <a:t>Cryptanalysis</a:t>
            </a:r>
          </a:p>
          <a:p>
            <a:pPr marL="739775" lvl="1" indent="-282575">
              <a:buClr>
                <a:schemeClr val="bg1"/>
              </a:buClr>
              <a:buFont typeface="Calisto MT" pitchFamily="18" charset="0"/>
              <a:buChar char="•"/>
            </a:pPr>
            <a:r>
              <a:rPr lang="en-US" dirty="0">
                <a:solidFill>
                  <a:schemeClr val="tx2">
                    <a:lumMod val="10000"/>
                  </a:schemeClr>
                </a:solidFill>
              </a:rPr>
              <a:t>Feistel cipher structure</a:t>
            </a:r>
            <a:endParaRPr lang="en-US" dirty="0">
              <a:solidFill>
                <a:schemeClr val="tx2">
                  <a:lumMod val="10000"/>
                </a:schemeClr>
              </a:solidFill>
              <a:effectLst>
                <a:outerShdw blurRad="63500" dir="2700000" algn="tl" rotWithShape="0">
                  <a:schemeClr val="tx1">
                    <a:alpha val="40000"/>
                  </a:schemeClr>
                </a:outerShdw>
              </a:effectLst>
            </a:endParaRPr>
          </a:p>
          <a:p>
            <a:pPr>
              <a:buClr>
                <a:schemeClr val="tx2">
                  <a:lumMod val="10000"/>
                </a:schemeClr>
              </a:buClr>
            </a:pPr>
            <a:r>
              <a:rPr lang="en-US" dirty="0">
                <a:solidFill>
                  <a:schemeClr val="tx2">
                    <a:lumMod val="10000"/>
                  </a:schemeClr>
                </a:solidFill>
              </a:rPr>
              <a:t>Symmetric block encryption algorithms</a:t>
            </a:r>
          </a:p>
          <a:p>
            <a:pPr marL="739775" lvl="1" indent="-282575">
              <a:buClr>
                <a:schemeClr val="bg1"/>
              </a:buClr>
              <a:buFont typeface="Calisto MT" pitchFamily="18" charset="0"/>
              <a:buChar char="•"/>
            </a:pPr>
            <a:r>
              <a:rPr lang="en-US" dirty="0">
                <a:solidFill>
                  <a:schemeClr val="tx2">
                    <a:lumMod val="10000"/>
                  </a:schemeClr>
                </a:solidFill>
              </a:rPr>
              <a:t>Data encryption standard</a:t>
            </a:r>
          </a:p>
          <a:p>
            <a:pPr marL="739775" lvl="1" indent="-282575">
              <a:buClr>
                <a:schemeClr val="bg1"/>
              </a:buClr>
              <a:buFont typeface="Calisto MT" pitchFamily="18" charset="0"/>
              <a:buChar char="•"/>
            </a:pPr>
            <a:r>
              <a:rPr lang="en-US" dirty="0">
                <a:solidFill>
                  <a:schemeClr val="tx2">
                    <a:lumMod val="10000"/>
                  </a:schemeClr>
                </a:solidFill>
              </a:rPr>
              <a:t>Triple DES</a:t>
            </a:r>
          </a:p>
          <a:p>
            <a:pPr marL="739775" lvl="1" indent="-282575">
              <a:buClr>
                <a:schemeClr val="bg1"/>
              </a:buClr>
              <a:buFont typeface="Calisto MT" pitchFamily="18" charset="0"/>
              <a:buChar char="•"/>
            </a:pPr>
            <a:r>
              <a:rPr lang="en-US" dirty="0">
                <a:solidFill>
                  <a:schemeClr val="tx2">
                    <a:lumMod val="10000"/>
                  </a:schemeClr>
                </a:solidFill>
              </a:rPr>
              <a:t>Advanced encryption standard</a:t>
            </a:r>
          </a:p>
          <a:p>
            <a:pPr algn="l"/>
            <a:endParaRPr lang="en-US" dirty="0"/>
          </a:p>
        </p:txBody>
      </p:sp>
    </p:spTree>
    <p:extLst>
      <p:ext uri="{BB962C8B-B14F-4D97-AF65-F5344CB8AC3E}">
        <p14:creationId xmlns:p14="http://schemas.microsoft.com/office/powerpoint/2010/main" val="2871975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a:t>Network Security Essentials</a:t>
            </a:r>
            <a:endParaRPr lang="en-AU" dirty="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a:p>
            <a:r>
              <a:rPr lang="en-US" dirty="0"/>
              <a:t>Fifth Edition</a:t>
            </a:r>
          </a:p>
          <a:p>
            <a:r>
              <a:rPr lang="en-US" dirty="0"/>
              <a:t>by William Stallings</a:t>
            </a:r>
          </a:p>
        </p:txBody>
      </p:sp>
    </p:spTree>
    <p:extLst>
      <p:ext uri="{BB962C8B-B14F-4D97-AF65-F5344CB8AC3E}">
        <p14:creationId xmlns:p14="http://schemas.microsoft.com/office/powerpoint/2010/main" val="3183202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3</a:t>
            </a:r>
          </a:p>
        </p:txBody>
      </p:sp>
      <p:sp>
        <p:nvSpPr>
          <p:cNvPr id="19459" name="Subtitle 13"/>
          <p:cNvSpPr>
            <a:spLocks noGrp="1"/>
          </p:cNvSpPr>
          <p:nvPr>
            <p:ph type="subTitle" idx="1"/>
          </p:nvPr>
        </p:nvSpPr>
        <p:spPr/>
        <p:txBody>
          <a:bodyPr>
            <a:normAutofit/>
          </a:bodyPr>
          <a:lstStyle/>
          <a:p>
            <a:r>
              <a:rPr lang="en-AU" sz="3600" dirty="0">
                <a:solidFill>
                  <a:schemeClr val="tx2">
                    <a:lumMod val="10000"/>
                  </a:schemeClr>
                </a:solidFill>
                <a:latin typeface="Arial" pitchFamily="-84" charset="0"/>
                <a:ea typeface="ＭＳ Ｐゴシック" pitchFamily="-84" charset="-128"/>
                <a:cs typeface="ＭＳ Ｐゴシック" pitchFamily="-84" charset="-128"/>
              </a:rPr>
              <a:t>Public Key Cryptography and Message Authentication</a:t>
            </a:r>
            <a:endParaRPr lang="en-US" sz="3600" dirty="0">
              <a:solidFill>
                <a:schemeClr val="tx2">
                  <a:lumMod val="10000"/>
                </a:schemeClr>
              </a:solidFill>
            </a:endParaRPr>
          </a:p>
        </p:txBody>
      </p:sp>
    </p:spTree>
    <p:extLst>
      <p:ext uri="{BB962C8B-B14F-4D97-AF65-F5344CB8AC3E}">
        <p14:creationId xmlns:p14="http://schemas.microsoft.com/office/powerpoint/2010/main" val="2407901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533400" y="1676400"/>
            <a:ext cx="8229600" cy="5181600"/>
          </a:xfrm>
        </p:spPr>
        <p:txBody>
          <a:bodyPr>
            <a:normAutofit fontScale="92500"/>
          </a:bodyPr>
          <a:lstStyle/>
          <a:p>
            <a:pPr>
              <a:lnSpc>
                <a:spcPct val="90000"/>
              </a:lnSpc>
              <a:buNone/>
              <a:defRPr/>
            </a:pPr>
            <a:r>
              <a:rPr lang="en-US" i="1" dirty="0">
                <a:solidFill>
                  <a:schemeClr val="tx2">
                    <a:lumMod val="10000"/>
                  </a:schemeClr>
                </a:solidFill>
                <a:ea typeface="ＭＳ Ｐゴシック" pitchFamily="-107" charset="-128"/>
                <a:cs typeface="ＭＳ Ｐゴシック" pitchFamily="-107" charset="-128"/>
              </a:rPr>
              <a:t> Every Egyptian received two names, which were known respectively as the true name and the good name, or the great name and the little name; and while the good or little name was made public, the true or great name appears to have been carefully concealed.</a:t>
            </a:r>
          </a:p>
          <a:p>
            <a:pPr algn="r">
              <a:lnSpc>
                <a:spcPct val="90000"/>
              </a:lnSpc>
              <a:buNone/>
              <a:defRPr/>
            </a:pPr>
            <a:r>
              <a:rPr lang="en-US" b="1" i="1" dirty="0">
                <a:solidFill>
                  <a:schemeClr val="tx2">
                    <a:lumMod val="10000"/>
                  </a:schemeClr>
                </a:solidFill>
                <a:ea typeface="ＭＳ Ｐゴシック" pitchFamily="-107" charset="-128"/>
                <a:cs typeface="ＭＳ Ｐゴシック" pitchFamily="-107" charset="-128"/>
              </a:rPr>
              <a:t>—The Golden Bough, </a:t>
            </a:r>
            <a:r>
              <a:rPr lang="en-US" b="1" dirty="0">
                <a:solidFill>
                  <a:schemeClr val="tx2">
                    <a:lumMod val="10000"/>
                  </a:schemeClr>
                </a:solidFill>
                <a:ea typeface="ＭＳ Ｐゴシック" pitchFamily="-107" charset="-128"/>
                <a:cs typeface="ＭＳ Ｐゴシック" pitchFamily="-107" charset="-128"/>
              </a:rPr>
              <a:t>Sir James George Frazer</a:t>
            </a:r>
            <a:endParaRPr lang="en-AU" b="1" dirty="0">
              <a:solidFill>
                <a:schemeClr val="tx2">
                  <a:lumMod val="10000"/>
                </a:schemeClr>
              </a:solidFill>
              <a:ea typeface="ＭＳ Ｐゴシック" pitchFamily="-107" charset="-128"/>
              <a:cs typeface="ＭＳ Ｐゴシック" pitchFamily="-107" charset="-128"/>
            </a:endParaRPr>
          </a:p>
          <a:p>
            <a:pPr>
              <a:buNone/>
            </a:pPr>
            <a:r>
              <a:rPr lang="en-US" sz="2378" i="1" dirty="0">
                <a:solidFill>
                  <a:schemeClr val="tx2">
                    <a:lumMod val="10000"/>
                  </a:schemeClr>
                </a:solidFill>
                <a:ea typeface="ＭＳ Ｐゴシック" pitchFamily="-107" charset="-128"/>
                <a:cs typeface="ＭＳ Ｐゴシック" pitchFamily="-107" charset="-128"/>
              </a:rPr>
              <a:t> To guard against the baneful influence exerted by strangers is therefore an elementary dictate of savage prudence. Hence before strangers are allowed to enter a district, or at least before they are permitted to mingle freely with the inhabitants, certain ceremonies are often performed by the natives of the country for the purpose of disarming the strangers of their magical powers, or of disinfecting, so to speak, the tainted atmosphere by which they are supposed to be surrounded.</a:t>
            </a:r>
          </a:p>
          <a:p>
            <a:pPr algn="r">
              <a:buNone/>
            </a:pPr>
            <a:r>
              <a:rPr lang="en-US" b="1" i="1" dirty="0">
                <a:solidFill>
                  <a:schemeClr val="tx2">
                    <a:lumMod val="10000"/>
                  </a:schemeClr>
                </a:solidFill>
                <a:ea typeface="ＭＳ Ｐゴシック" pitchFamily="-107" charset="-128"/>
                <a:cs typeface="ＭＳ Ｐゴシック" pitchFamily="-107" charset="-128"/>
              </a:rPr>
              <a:t>—The Golden Bough, </a:t>
            </a:r>
            <a:r>
              <a:rPr lang="en-US" b="1" dirty="0">
                <a:solidFill>
                  <a:schemeClr val="tx2">
                    <a:lumMod val="10000"/>
                  </a:schemeClr>
                </a:solidFill>
                <a:ea typeface="ＭＳ Ｐゴシック" pitchFamily="-107" charset="-128"/>
                <a:cs typeface="ＭＳ Ｐゴシック" pitchFamily="-107" charset="-128"/>
              </a:rPr>
              <a:t>Sir James George Frazer</a:t>
            </a:r>
            <a:endParaRPr lang="en-AU" dirty="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Char char="Ø"/>
              <a:defRPr/>
            </a:pPr>
            <a:endParaRPr lang="en-AU"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969822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62753"/>
            <a:ext cx="9144000" cy="1283167"/>
          </a:xfrm>
        </p:spPr>
        <p:txBody>
          <a:bodyPr/>
          <a:lstStyle/>
          <a:p>
            <a:r>
              <a:rPr lang="en-AU" dirty="0"/>
              <a:t>Approaches to Message Authentication</a:t>
            </a:r>
          </a:p>
        </p:txBody>
      </p:sp>
      <p:sp>
        <p:nvSpPr>
          <p:cNvPr id="6" name="Text Placeholder 5"/>
          <p:cNvSpPr>
            <a:spLocks noGrp="1"/>
          </p:cNvSpPr>
          <p:nvPr>
            <p:ph type="body" idx="1"/>
          </p:nvPr>
        </p:nvSpPr>
        <p:spPr/>
        <p:txBody>
          <a:bodyPr/>
          <a:lstStyle/>
          <a:p>
            <a:r>
              <a:rPr lang="en-US" dirty="0">
                <a:solidFill>
                  <a:schemeClr val="tx2">
                    <a:lumMod val="10000"/>
                  </a:schemeClr>
                </a:solidFill>
              </a:rPr>
              <a:t>Using conventional encryption</a:t>
            </a:r>
          </a:p>
        </p:txBody>
      </p:sp>
      <p:sp>
        <p:nvSpPr>
          <p:cNvPr id="46083" name="Rectangle 3"/>
          <p:cNvSpPr>
            <a:spLocks noGrp="1" noChangeArrowheads="1"/>
          </p:cNvSpPr>
          <p:nvPr>
            <p:ph sz="half" idx="2"/>
          </p:nvPr>
        </p:nvSpPr>
        <p:spPr>
          <a:xfrm>
            <a:off x="779463" y="2393576"/>
            <a:ext cx="3566160" cy="4083424"/>
          </a:xfrm>
        </p:spPr>
        <p:txBody>
          <a:bodyPr>
            <a:normAutofit fontScale="85000" lnSpcReduction="20000"/>
          </a:bodyPr>
          <a:lstStyle/>
          <a:p>
            <a:pPr>
              <a:buClr>
                <a:schemeClr val="tx2">
                  <a:lumMod val="10000"/>
                </a:schemeClr>
              </a:buClr>
            </a:pPr>
            <a:r>
              <a:rPr lang="en-AU" dirty="0">
                <a:solidFill>
                  <a:schemeClr val="tx2">
                    <a:lumMod val="10000"/>
                  </a:schemeClr>
                </a:solidFill>
              </a:rPr>
              <a:t>Symmetric encryption alone is not a suitable tool for data authentication</a:t>
            </a:r>
          </a:p>
          <a:p>
            <a:pPr lvl="1">
              <a:buClr>
                <a:schemeClr val="bg1"/>
              </a:buClr>
            </a:pPr>
            <a:r>
              <a:rPr lang="en-AU" dirty="0">
                <a:solidFill>
                  <a:schemeClr val="tx2">
                    <a:lumMod val="10000"/>
                  </a:schemeClr>
                </a:solidFill>
              </a:rPr>
              <a:t>We assume that only the sender and receiver share a key, so only the genuine sender would be able to encrypt a message successfully</a:t>
            </a:r>
          </a:p>
          <a:p>
            <a:pPr lvl="1">
              <a:buClr>
                <a:schemeClr val="bg1"/>
              </a:buClr>
            </a:pPr>
            <a:r>
              <a:rPr lang="en-AU" dirty="0">
                <a:solidFill>
                  <a:schemeClr val="tx2">
                    <a:lumMod val="10000"/>
                  </a:schemeClr>
                </a:solidFill>
              </a:rPr>
              <a:t>The receiver assumes that no alterations have been made and that sequencing is proper if the message includes an error detection code and a sequence number</a:t>
            </a:r>
          </a:p>
          <a:p>
            <a:pPr lvl="1">
              <a:buClr>
                <a:schemeClr val="bg1"/>
              </a:buClr>
            </a:pPr>
            <a:r>
              <a:rPr lang="en-AU" dirty="0">
                <a:solidFill>
                  <a:schemeClr val="tx2">
                    <a:lumMod val="10000"/>
                  </a:schemeClr>
                </a:solidFill>
              </a:rPr>
              <a:t>If the message includes a timestamp, the receiver assumes that the message has not been delayed beyond that normally expected for network transit</a:t>
            </a:r>
          </a:p>
        </p:txBody>
      </p:sp>
      <p:sp>
        <p:nvSpPr>
          <p:cNvPr id="7" name="Text Placeholder 6"/>
          <p:cNvSpPr>
            <a:spLocks noGrp="1"/>
          </p:cNvSpPr>
          <p:nvPr>
            <p:ph type="body" sz="quarter" idx="3"/>
          </p:nvPr>
        </p:nvSpPr>
        <p:spPr/>
        <p:txBody>
          <a:bodyPr/>
          <a:lstStyle/>
          <a:p>
            <a:r>
              <a:rPr lang="en-US" dirty="0">
                <a:solidFill>
                  <a:schemeClr val="tx2">
                    <a:lumMod val="10000"/>
                  </a:schemeClr>
                </a:solidFill>
              </a:rPr>
              <a:t>Without message encryption</a:t>
            </a:r>
          </a:p>
        </p:txBody>
      </p:sp>
      <p:sp>
        <p:nvSpPr>
          <p:cNvPr id="8" name="Content Placeholder 7"/>
          <p:cNvSpPr>
            <a:spLocks noGrp="1"/>
          </p:cNvSpPr>
          <p:nvPr>
            <p:ph sz="quarter" idx="4"/>
          </p:nvPr>
        </p:nvSpPr>
        <p:spPr>
          <a:xfrm>
            <a:off x="4796791" y="2590800"/>
            <a:ext cx="3566160" cy="4038600"/>
          </a:xfrm>
        </p:spPr>
        <p:txBody>
          <a:bodyPr>
            <a:normAutofit/>
          </a:bodyPr>
          <a:lstStyle/>
          <a:p>
            <a:pPr>
              <a:lnSpc>
                <a:spcPct val="90000"/>
              </a:lnSpc>
              <a:buClr>
                <a:schemeClr val="tx2">
                  <a:lumMod val="10000"/>
                </a:schemeClr>
              </a:buClr>
            </a:pPr>
            <a:r>
              <a:rPr lang="en-US" sz="1700" dirty="0">
                <a:solidFill>
                  <a:schemeClr val="tx2">
                    <a:lumMod val="10000"/>
                  </a:schemeClr>
                </a:solidFill>
              </a:rPr>
              <a:t>An authentication tag is generated and appended to each message for transmission</a:t>
            </a:r>
          </a:p>
          <a:p>
            <a:pPr>
              <a:lnSpc>
                <a:spcPct val="90000"/>
              </a:lnSpc>
              <a:buClr>
                <a:schemeClr val="tx2">
                  <a:lumMod val="10000"/>
                </a:schemeClr>
              </a:buClr>
            </a:pPr>
            <a:r>
              <a:rPr lang="en-US" sz="1700" dirty="0">
                <a:solidFill>
                  <a:schemeClr val="tx2">
                    <a:lumMod val="10000"/>
                  </a:schemeClr>
                </a:solidFill>
              </a:rPr>
              <a:t>The message itself is not encrypted and can be read at the destination independent of the authentication function at the destination</a:t>
            </a:r>
          </a:p>
          <a:p>
            <a:pPr>
              <a:lnSpc>
                <a:spcPct val="90000"/>
              </a:lnSpc>
              <a:buClr>
                <a:schemeClr val="tx2">
                  <a:lumMod val="10000"/>
                </a:schemeClr>
              </a:buClr>
            </a:pPr>
            <a:r>
              <a:rPr lang="en-US" sz="1700" dirty="0">
                <a:solidFill>
                  <a:schemeClr val="tx2">
                    <a:lumMod val="10000"/>
                  </a:schemeClr>
                </a:solidFill>
              </a:rPr>
              <a:t>Because the message is not encrypted, message confidentiality is not provided</a:t>
            </a:r>
          </a:p>
        </p:txBody>
      </p:sp>
    </p:spTree>
    <p:extLst>
      <p:ext uri="{BB962C8B-B14F-4D97-AF65-F5344CB8AC3E}">
        <p14:creationId xmlns:p14="http://schemas.microsoft.com/office/powerpoint/2010/main" val="3245604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134470" y="44624"/>
            <a:ext cx="8875059" cy="6858000"/>
          </a:xfrm>
          <a:prstGeom prst="rect">
            <a:avLst/>
          </a:prstGeom>
          <a:solidFill>
            <a:schemeClr val="tx1"/>
          </a:solidFill>
        </p:spPr>
      </p:pic>
    </p:spTree>
    <p:extLst>
      <p:ext uri="{BB962C8B-B14F-4D97-AF65-F5344CB8AC3E}">
        <p14:creationId xmlns:p14="http://schemas.microsoft.com/office/powerpoint/2010/main" val="2220523117"/>
      </p:ext>
    </p:extLst>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62753"/>
            <a:ext cx="9144000" cy="1283167"/>
          </a:xfrm>
        </p:spPr>
        <p:txBody>
          <a:bodyPr/>
          <a:lstStyle/>
          <a:p>
            <a:r>
              <a:rPr lang="en-US" dirty="0"/>
              <a:t>One-way Hash Functions</a:t>
            </a:r>
            <a:endParaRPr lang="en-AU" dirty="0"/>
          </a:p>
        </p:txBody>
      </p:sp>
      <p:sp>
        <p:nvSpPr>
          <p:cNvPr id="6" name="Content Placeholder 5"/>
          <p:cNvSpPr>
            <a:spLocks noGrp="1"/>
          </p:cNvSpPr>
          <p:nvPr>
            <p:ph idx="1"/>
          </p:nvPr>
        </p:nvSpPr>
        <p:spPr/>
        <p:txBody>
          <a:bodyPr/>
          <a:lstStyle/>
          <a:p>
            <a:r>
              <a:rPr lang="en-US" dirty="0">
                <a:solidFill>
                  <a:schemeClr val="tx2">
                    <a:lumMod val="10000"/>
                  </a:schemeClr>
                </a:solidFill>
              </a:rPr>
              <a:t>Accepts a variable-size message </a:t>
            </a:r>
            <a:r>
              <a:rPr lang="en-US" i="1" dirty="0">
                <a:solidFill>
                  <a:schemeClr val="tx2">
                    <a:lumMod val="10000"/>
                  </a:schemeClr>
                </a:solidFill>
              </a:rPr>
              <a:t>M </a:t>
            </a:r>
            <a:r>
              <a:rPr lang="en-US" dirty="0">
                <a:solidFill>
                  <a:schemeClr val="tx2">
                    <a:lumMod val="10000"/>
                  </a:schemeClr>
                </a:solidFill>
              </a:rPr>
              <a:t>as input and produces a fixed-size message digest H(</a:t>
            </a:r>
            <a:r>
              <a:rPr lang="en-US" i="1" dirty="0">
                <a:solidFill>
                  <a:schemeClr val="tx2">
                    <a:lumMod val="10000"/>
                  </a:schemeClr>
                </a:solidFill>
              </a:rPr>
              <a:t>M</a:t>
            </a:r>
            <a:r>
              <a:rPr lang="en-US" dirty="0">
                <a:solidFill>
                  <a:schemeClr val="tx2">
                    <a:lumMod val="10000"/>
                  </a:schemeClr>
                </a:solidFill>
              </a:rPr>
              <a:t>) as output</a:t>
            </a:r>
          </a:p>
          <a:p>
            <a:r>
              <a:rPr lang="en-US" dirty="0">
                <a:solidFill>
                  <a:schemeClr val="tx2">
                    <a:lumMod val="10000"/>
                  </a:schemeClr>
                </a:solidFill>
              </a:rPr>
              <a:t>Does not take a secret key as input</a:t>
            </a:r>
          </a:p>
          <a:p>
            <a:r>
              <a:rPr lang="en-US" dirty="0">
                <a:solidFill>
                  <a:schemeClr val="tx2">
                    <a:lumMod val="10000"/>
                  </a:schemeClr>
                </a:solidFill>
              </a:rPr>
              <a:t>To authenticate a message, the message digest is sent with the message in such a way that the message digest is authentic</a:t>
            </a:r>
          </a:p>
        </p:txBody>
      </p:sp>
    </p:spTree>
    <p:extLst>
      <p:ext uri="{BB962C8B-B14F-4D97-AF65-F5344CB8AC3E}">
        <p14:creationId xmlns:p14="http://schemas.microsoft.com/office/powerpoint/2010/main" val="634407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0" y="-14608"/>
            <a:ext cx="5299364" cy="6858000"/>
          </a:xfrm>
          <a:prstGeom prst="rect">
            <a:avLst/>
          </a:prstGeom>
          <a:solidFill>
            <a:schemeClr val="tx1"/>
          </a:solidFill>
        </p:spPr>
      </p:pic>
      <p:sp>
        <p:nvSpPr>
          <p:cNvPr id="5" name="TextBox 4"/>
          <p:cNvSpPr txBox="1"/>
          <p:nvPr/>
        </p:nvSpPr>
        <p:spPr>
          <a:xfrm>
            <a:off x="5295081" y="116632"/>
            <a:ext cx="3844636" cy="6463308"/>
          </a:xfrm>
          <a:prstGeom prst="rect">
            <a:avLst/>
          </a:prstGeom>
          <a:noFill/>
        </p:spPr>
        <p:txBody>
          <a:bodyPr wrap="square" rtlCol="0">
            <a:spAutoFit/>
          </a:bodyPr>
          <a:lstStyle/>
          <a:p>
            <a:r>
              <a:rPr lang="en-US" dirty="0">
                <a:latin typeface="Arial" charset="0"/>
                <a:ea typeface="ＭＳ Ｐゴシック" pitchFamily="-107" charset="-128"/>
                <a:cs typeface="ＭＳ Ｐゴシック" pitchFamily="-107" charset="-128"/>
              </a:rPr>
              <a:t>Figure 3.2 illustrates three ways in which the message can be authenticated.</a:t>
            </a:r>
          </a:p>
          <a:p>
            <a:r>
              <a:rPr lang="en-US" dirty="0">
                <a:latin typeface="Arial" charset="0"/>
                <a:ea typeface="ＭＳ Ｐゴシック" pitchFamily="-107" charset="-128"/>
                <a:cs typeface="ＭＳ Ｐゴシック" pitchFamily="-107" charset="-128"/>
              </a:rPr>
              <a:t>The message digest can be encrypted using conventional encryption (part a); if</a:t>
            </a:r>
          </a:p>
          <a:p>
            <a:r>
              <a:rPr lang="en-US" dirty="0">
                <a:latin typeface="Arial" charset="0"/>
                <a:ea typeface="ＭＳ Ｐゴシック" pitchFamily="-107" charset="-128"/>
                <a:cs typeface="ＭＳ Ｐゴシック" pitchFamily="-107" charset="-128"/>
              </a:rPr>
              <a:t>it is assumed that only the sender and receiver share the encryption key, then</a:t>
            </a:r>
          </a:p>
          <a:p>
            <a:r>
              <a:rPr lang="en-US" dirty="0">
                <a:latin typeface="Arial" charset="0"/>
                <a:ea typeface="ＭＳ Ｐゴシック" pitchFamily="-107" charset="-128"/>
                <a:cs typeface="ＭＳ Ｐゴシック" pitchFamily="-107" charset="-128"/>
              </a:rPr>
              <a:t>authenticity is assured. The message digest can be encrypted using public-key</a:t>
            </a:r>
          </a:p>
          <a:p>
            <a:r>
              <a:rPr lang="en-US" dirty="0">
                <a:latin typeface="Arial" charset="0"/>
                <a:ea typeface="ＭＳ Ｐゴシック" pitchFamily="-107" charset="-128"/>
                <a:cs typeface="ＭＳ Ｐゴシック" pitchFamily="-107" charset="-128"/>
              </a:rPr>
              <a:t>encryption (part b); this is explained in Section 3.5. The public-key approach</a:t>
            </a:r>
          </a:p>
          <a:p>
            <a:r>
              <a:rPr lang="en-US" dirty="0">
                <a:latin typeface="Arial" charset="0"/>
                <a:ea typeface="ＭＳ Ｐゴシック" pitchFamily="-107" charset="-128"/>
                <a:cs typeface="ＭＳ Ｐゴシック" pitchFamily="-107" charset="-128"/>
              </a:rPr>
              <a:t>has two advantages: (1) It provides a digital signature as well as message</a:t>
            </a:r>
          </a:p>
          <a:p>
            <a:r>
              <a:rPr lang="en-US" dirty="0">
                <a:latin typeface="Arial" charset="0"/>
                <a:ea typeface="ＭＳ Ｐゴシック" pitchFamily="-107" charset="-128"/>
                <a:cs typeface="ＭＳ Ｐゴシック" pitchFamily="-107" charset="-128"/>
              </a:rPr>
              <a:t>authentication. (2) It does not require the distribution of keys to communicating</a:t>
            </a:r>
          </a:p>
          <a:p>
            <a:r>
              <a:rPr lang="en-US" dirty="0">
                <a:latin typeface="Arial" charset="0"/>
                <a:ea typeface="ＭＳ Ｐゴシック" pitchFamily="-107" charset="-128"/>
                <a:cs typeface="ＭＳ Ｐゴシック" pitchFamily="-107" charset="-128"/>
              </a:rPr>
              <a:t>parties.</a:t>
            </a:r>
          </a:p>
          <a:p>
            <a:endParaRPr lang="en-US" dirty="0"/>
          </a:p>
        </p:txBody>
      </p:sp>
      <p:sp>
        <p:nvSpPr>
          <p:cNvPr id="6" name="TextBox 5"/>
          <p:cNvSpPr txBox="1"/>
          <p:nvPr/>
        </p:nvSpPr>
        <p:spPr>
          <a:xfrm>
            <a:off x="5264715" y="380084"/>
            <a:ext cx="3848919" cy="6463308"/>
          </a:xfrm>
          <a:prstGeom prst="rect">
            <a:avLst/>
          </a:prstGeom>
          <a:noFill/>
        </p:spPr>
        <p:txBody>
          <a:bodyPr wrap="square" rtlCol="0">
            <a:spAutoFit/>
          </a:bodyPr>
          <a:lstStyle/>
          <a:p>
            <a:r>
              <a:rPr lang="en-US" dirty="0">
                <a:latin typeface="Arial" charset="0"/>
                <a:ea typeface="ＭＳ Ｐゴシック" pitchFamily="-107" charset="-128"/>
                <a:cs typeface="ＭＳ Ｐゴシック" pitchFamily="-107" charset="-128"/>
              </a:rPr>
              <a:t>These two approaches also have an advantage over approaches that encrypt the entire message in that less computation is required. Nevertheless, there has been interest in developing a technique that avoids encryption altogether. Figure 3.2c shows a technique that uses a hash function but no encryption for</a:t>
            </a:r>
          </a:p>
          <a:p>
            <a:r>
              <a:rPr lang="en-US" dirty="0">
                <a:latin typeface="Arial" charset="0"/>
                <a:ea typeface="ＭＳ Ｐゴシック" pitchFamily="-107" charset="-128"/>
                <a:cs typeface="ＭＳ Ｐゴシック" pitchFamily="-107" charset="-128"/>
              </a:rPr>
              <a:t>message authentication. Because the secret value itself is not sent, it is not possible for an attacker to modify an intercepted message. As long as the secret value remains secret, it is also not possible for an attacker to generate</a:t>
            </a:r>
          </a:p>
          <a:p>
            <a:r>
              <a:rPr lang="en-US" dirty="0">
                <a:latin typeface="Arial" charset="0"/>
                <a:ea typeface="ＭＳ Ｐゴシック" pitchFamily="-107" charset="-128"/>
                <a:cs typeface="ＭＳ Ｐゴシック" pitchFamily="-107" charset="-128"/>
              </a:rPr>
              <a:t>a false message. A variation on the third technique, called HMAC, is the one adopted for IP security (described in Chapter 9); it also has been specified for SNMPv3</a:t>
            </a:r>
          </a:p>
          <a:p>
            <a:r>
              <a:rPr lang="en-US" dirty="0">
                <a:latin typeface="Arial" charset="0"/>
                <a:ea typeface="ＭＳ Ｐゴシック" pitchFamily="-107" charset="-128"/>
                <a:cs typeface="ＭＳ Ｐゴシック" pitchFamily="-107" charset="-128"/>
              </a:rPr>
              <a:t>(Chapter 13).</a:t>
            </a:r>
            <a:endParaRPr lang="en-US" dirty="0"/>
          </a:p>
        </p:txBody>
      </p:sp>
    </p:spTree>
    <p:extLst>
      <p:ext uri="{BB962C8B-B14F-4D97-AF65-F5344CB8AC3E}">
        <p14:creationId xmlns:p14="http://schemas.microsoft.com/office/powerpoint/2010/main" val="44885944"/>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Secure Hash Functions</a:t>
            </a:r>
          </a:p>
        </p:txBody>
      </p:sp>
      <p:sp>
        <p:nvSpPr>
          <p:cNvPr id="7" name="Content Placeholder 6"/>
          <p:cNvSpPr>
            <a:spLocks noGrp="1"/>
          </p:cNvSpPr>
          <p:nvPr>
            <p:ph idx="1"/>
          </p:nvPr>
        </p:nvSpPr>
        <p:spPr>
          <a:xfrm>
            <a:off x="0" y="1676400"/>
            <a:ext cx="2819400" cy="5181600"/>
          </a:xfrm>
        </p:spPr>
        <p:txBody>
          <a:bodyPr>
            <a:normAutofit fontScale="85000" lnSpcReduction="10000"/>
          </a:bodyPr>
          <a:lstStyle/>
          <a:p>
            <a:r>
              <a:rPr lang="en-US" dirty="0">
                <a:solidFill>
                  <a:schemeClr val="tx2">
                    <a:lumMod val="10000"/>
                  </a:schemeClr>
                </a:solidFill>
              </a:rPr>
              <a:t>Is important not only in message authentication but in digital signatures</a:t>
            </a:r>
          </a:p>
          <a:p>
            <a:r>
              <a:rPr lang="en-US" dirty="0">
                <a:solidFill>
                  <a:schemeClr val="tx2">
                    <a:lumMod val="10000"/>
                  </a:schemeClr>
                </a:solidFill>
              </a:rPr>
              <a:t>Purpose is to produce a “fingerprint” of a file, message, or other block of data</a:t>
            </a:r>
          </a:p>
          <a:p>
            <a:r>
              <a:rPr lang="en-US" dirty="0">
                <a:solidFill>
                  <a:schemeClr val="tx2">
                    <a:lumMod val="10000"/>
                  </a:schemeClr>
                </a:solidFill>
              </a:rPr>
              <a:t>To be useful for message authentication, a hash function H must have the following properties:</a:t>
            </a:r>
          </a:p>
          <a:p>
            <a:pPr lvl="1">
              <a:buNone/>
            </a:pPr>
            <a:r>
              <a:rPr lang="en-US" dirty="0">
                <a:solidFill>
                  <a:schemeClr val="tx2">
                    <a:lumMod val="10000"/>
                  </a:schemeClr>
                </a:solidFill>
              </a:rPr>
              <a:t>	</a:t>
            </a:r>
            <a:endParaRPr lang="en-US" sz="2143" dirty="0">
              <a:solidFill>
                <a:schemeClr val="tx2">
                  <a:lumMod val="10000"/>
                </a:schemeClr>
              </a:solidFill>
            </a:endParaRPr>
          </a:p>
        </p:txBody>
      </p:sp>
      <p:graphicFrame>
        <p:nvGraphicFramePr>
          <p:cNvPr id="4" name="Diagram 3"/>
          <p:cNvGraphicFramePr/>
          <p:nvPr/>
        </p:nvGraphicFramePr>
        <p:xfrm>
          <a:off x="2819400" y="1524000"/>
          <a:ext cx="6324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520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of Hash Functions</a:t>
            </a:r>
          </a:p>
        </p:txBody>
      </p:sp>
      <p:sp>
        <p:nvSpPr>
          <p:cNvPr id="7" name="Content Placeholder 6"/>
          <p:cNvSpPr>
            <a:spLocks noGrp="1"/>
          </p:cNvSpPr>
          <p:nvPr>
            <p:ph idx="1"/>
          </p:nvPr>
        </p:nvSpPr>
        <p:spPr>
          <a:xfrm>
            <a:off x="107504" y="1491515"/>
            <a:ext cx="7583488" cy="4297363"/>
          </a:xfrm>
        </p:spPr>
        <p:txBody>
          <a:bodyPr/>
          <a:lstStyle/>
          <a:p>
            <a:r>
              <a:rPr lang="en-US" dirty="0">
                <a:solidFill>
                  <a:schemeClr val="tx2">
                    <a:lumMod val="10000"/>
                  </a:schemeClr>
                </a:solidFill>
              </a:rPr>
              <a:t>There are two approaches to attacking a secure hash function:</a:t>
            </a:r>
          </a:p>
          <a:p>
            <a:pPr lvl="1">
              <a:buClr>
                <a:schemeClr val="bg1"/>
              </a:buClr>
            </a:pPr>
            <a:r>
              <a:rPr lang="en-US" dirty="0">
                <a:solidFill>
                  <a:schemeClr val="tx2">
                    <a:lumMod val="10000"/>
                  </a:schemeClr>
                </a:solidFill>
              </a:rPr>
              <a:t>Cryptanalysis</a:t>
            </a:r>
          </a:p>
          <a:p>
            <a:pPr lvl="2"/>
            <a:r>
              <a:rPr lang="en-US" dirty="0">
                <a:solidFill>
                  <a:schemeClr val="tx2">
                    <a:lumMod val="10000"/>
                  </a:schemeClr>
                </a:solidFill>
              </a:rPr>
              <a:t>Involves exploiting logical weaknesses in the algorithm</a:t>
            </a:r>
          </a:p>
          <a:p>
            <a:pPr lvl="1">
              <a:buClr>
                <a:schemeClr val="bg1"/>
              </a:buClr>
            </a:pPr>
            <a:r>
              <a:rPr lang="en-US" dirty="0">
                <a:solidFill>
                  <a:schemeClr val="tx2">
                    <a:lumMod val="10000"/>
                  </a:schemeClr>
                </a:solidFill>
              </a:rPr>
              <a:t>Brute-force attack</a:t>
            </a:r>
          </a:p>
          <a:p>
            <a:pPr lvl="2"/>
            <a:r>
              <a:rPr lang="en-US" dirty="0">
                <a:solidFill>
                  <a:schemeClr val="tx2">
                    <a:lumMod val="10000"/>
                  </a:schemeClr>
                </a:solidFill>
              </a:rPr>
              <a:t>The strength of a hash function against this attack depends solely on the length of the hash code produced by the algorithm</a:t>
            </a:r>
          </a:p>
        </p:txBody>
      </p:sp>
      <p:pic>
        <p:nvPicPr>
          <p:cNvPr id="9" name="Picture 8"/>
          <p:cNvPicPr>
            <a:picLocks noChangeAspect="1"/>
          </p:cNvPicPr>
          <p:nvPr/>
        </p:nvPicPr>
        <p:blipFill>
          <a:blip r:embed="rId3"/>
          <a:stretch>
            <a:fillRect/>
          </a:stretch>
        </p:blipFill>
        <p:spPr>
          <a:xfrm rot="417017">
            <a:off x="4446620" y="4414107"/>
            <a:ext cx="4034241" cy="2145486"/>
          </a:xfrm>
          <a:prstGeom prst="rect">
            <a:avLst/>
          </a:prstGeom>
        </p:spPr>
      </p:pic>
    </p:spTree>
    <p:extLst>
      <p:ext uri="{BB962C8B-B14F-4D97-AF65-F5344CB8AC3E}">
        <p14:creationId xmlns:p14="http://schemas.microsoft.com/office/powerpoint/2010/main" val="332955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a:t>CIA Triad</a:t>
            </a:r>
          </a:p>
        </p:txBody>
      </p:sp>
      <p:pic>
        <p:nvPicPr>
          <p:cNvPr id="31747" name="Picture 11" descr="f1.pdf"/>
          <p:cNvPicPr>
            <a:picLocks noChangeAspect="1"/>
          </p:cNvPicPr>
          <p:nvPr/>
        </p:nvPicPr>
        <p:blipFill>
          <a:blip r:embed="rId3"/>
          <a:srcRect t="13635" b="24545"/>
          <a:stretch>
            <a:fillRect/>
          </a:stretch>
        </p:blipFill>
        <p:spPr bwMode="auto">
          <a:xfrm>
            <a:off x="1143000" y="1398588"/>
            <a:ext cx="6823075" cy="5459412"/>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1765" t="6364" r="8235" b="58182"/>
              <a:stretch>
                <a:fillRect/>
              </a:stretch>
            </p:blipFill>
          </mc:Choice>
          <mc:Fallback>
            <p:blipFill>
              <a:blip r:embed="rId4"/>
              <a:srcRect l="11765" t="6364" r="8235" b="58182"/>
              <a:stretch>
                <a:fillRect/>
              </a:stretch>
            </p:blipFill>
          </mc:Fallback>
        </mc:AlternateContent>
        <p:spPr>
          <a:xfrm>
            <a:off x="-26801" y="685800"/>
            <a:ext cx="9170801" cy="5259756"/>
          </a:xfrm>
          <a:prstGeom prst="rect">
            <a:avLst/>
          </a:prstGeom>
          <a:solidFill>
            <a:schemeClr val="tx1"/>
          </a:solidFill>
        </p:spPr>
      </p:pic>
    </p:spTree>
    <p:extLst>
      <p:ext uri="{BB962C8B-B14F-4D97-AF65-F5344CB8AC3E}">
        <p14:creationId xmlns:p14="http://schemas.microsoft.com/office/powerpoint/2010/main" val="1773477095"/>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62753"/>
            <a:ext cx="9144000" cy="1283167"/>
          </a:xfrm>
        </p:spPr>
        <p:txBody>
          <a:bodyPr/>
          <a:lstStyle/>
          <a:p>
            <a:r>
              <a:rPr lang="en-US" dirty="0"/>
              <a:t>The sha Secure Hash function</a:t>
            </a:r>
            <a:endParaRPr lang="en-AU" dirty="0"/>
          </a:p>
        </p:txBody>
      </p:sp>
      <p:sp>
        <p:nvSpPr>
          <p:cNvPr id="59395" name="Rectangle 3"/>
          <p:cNvSpPr>
            <a:spLocks noGrp="1" noChangeArrowheads="1"/>
          </p:cNvSpPr>
          <p:nvPr>
            <p:ph idx="1"/>
          </p:nvPr>
        </p:nvSpPr>
        <p:spPr>
          <a:xfrm>
            <a:off x="779463" y="1828800"/>
            <a:ext cx="7583488" cy="4648200"/>
          </a:xfrm>
        </p:spPr>
        <p:txBody>
          <a:bodyPr>
            <a:normAutofit fontScale="92500" lnSpcReduction="10000"/>
          </a:bodyPr>
          <a:lstStyle/>
          <a:p>
            <a:r>
              <a:rPr lang="en-AU" dirty="0">
                <a:solidFill>
                  <a:schemeClr val="tx2">
                    <a:lumMod val="10000"/>
                  </a:schemeClr>
                </a:solidFill>
              </a:rPr>
              <a:t>SHA was developed by NIST and published as a federal information processing standard (FIPS 180) in 1993</a:t>
            </a:r>
          </a:p>
          <a:p>
            <a:r>
              <a:rPr lang="en-AU" dirty="0">
                <a:solidFill>
                  <a:schemeClr val="tx2">
                    <a:lumMod val="10000"/>
                  </a:schemeClr>
                </a:solidFill>
              </a:rPr>
              <a:t>Was revised in 1995 as SHA-1 and published as FIPS 180-1</a:t>
            </a:r>
          </a:p>
          <a:p>
            <a:pPr lvl="1">
              <a:buClr>
                <a:schemeClr val="bg1"/>
              </a:buClr>
            </a:pPr>
            <a:r>
              <a:rPr lang="en-AU" dirty="0">
                <a:solidFill>
                  <a:schemeClr val="tx2">
                    <a:lumMod val="10000"/>
                  </a:schemeClr>
                </a:solidFill>
              </a:rPr>
              <a:t>The actual standards document is entitled “Secure Hash Standard”</a:t>
            </a:r>
          </a:p>
          <a:p>
            <a:r>
              <a:rPr lang="en-AU" dirty="0">
                <a:solidFill>
                  <a:schemeClr val="tx2">
                    <a:lumMod val="10000"/>
                  </a:schemeClr>
                </a:solidFill>
              </a:rPr>
              <a:t>Based on the hash function MD4 and its design closely models MD4</a:t>
            </a:r>
          </a:p>
          <a:p>
            <a:r>
              <a:rPr lang="en-AU" dirty="0">
                <a:solidFill>
                  <a:schemeClr val="tx2">
                    <a:lumMod val="10000"/>
                  </a:schemeClr>
                </a:solidFill>
              </a:rPr>
              <a:t>Produces 160-bit hash values </a:t>
            </a:r>
          </a:p>
          <a:p>
            <a:r>
              <a:rPr lang="en-AU" dirty="0">
                <a:solidFill>
                  <a:schemeClr val="tx2">
                    <a:lumMod val="10000"/>
                  </a:schemeClr>
                </a:solidFill>
              </a:rPr>
              <a:t>In 2005 NIST announced the intention to phase out approval of SHA-1 and move to a reliance on SHA-2 by 2010</a:t>
            </a:r>
          </a:p>
        </p:txBody>
      </p:sp>
    </p:spTree>
    <p:extLst>
      <p:ext uri="{BB962C8B-B14F-4D97-AF65-F5344CB8AC3E}">
        <p14:creationId xmlns:p14="http://schemas.microsoft.com/office/powerpoint/2010/main" val="2592696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Table 3.1 </a:t>
            </a:r>
            <a:br>
              <a:rPr lang="en-US" dirty="0"/>
            </a:br>
            <a:r>
              <a:rPr lang="en-US" sz="3600" dirty="0"/>
              <a:t>Comparison of SHA Parameters </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28600" y="2743200"/>
            <a:ext cx="8813494" cy="3048000"/>
          </a:xfrm>
          <a:prstGeom prst="rect">
            <a:avLst/>
          </a:prstGeom>
        </p:spPr>
      </p:pic>
      <p:sp>
        <p:nvSpPr>
          <p:cNvPr id="5" name="Rectangle 4"/>
          <p:cNvSpPr/>
          <p:nvPr/>
        </p:nvSpPr>
        <p:spPr>
          <a:xfrm>
            <a:off x="228600" y="5715000"/>
            <a:ext cx="4572000" cy="307777"/>
          </a:xfrm>
          <a:prstGeom prst="rect">
            <a:avLst/>
          </a:prstGeom>
        </p:spPr>
        <p:txBody>
          <a:bodyPr>
            <a:spAutoFit/>
          </a:bodyPr>
          <a:lstStyle/>
          <a:p>
            <a:r>
              <a:rPr lang="en-US" sz="1400" dirty="0">
                <a:solidFill>
                  <a:schemeClr val="tx2">
                    <a:lumMod val="10000"/>
                  </a:schemeClr>
                </a:solidFill>
              </a:rPr>
              <a:t>Note:  All sizes are measured in bits.</a:t>
            </a:r>
          </a:p>
        </p:txBody>
      </p:sp>
    </p:spTree>
    <p:extLst>
      <p:ext uri="{BB962C8B-B14F-4D97-AF65-F5344CB8AC3E}">
        <p14:creationId xmlns:p14="http://schemas.microsoft.com/office/powerpoint/2010/main" val="2405878001"/>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7273" b="26364"/>
              <a:stretch>
                <a:fillRect/>
              </a:stretch>
            </p:blipFill>
          </mc:Choice>
          <mc:Fallback>
            <p:blipFill>
              <a:blip r:embed="rId4"/>
              <a:srcRect t="7273" b="26364"/>
              <a:stretch>
                <a:fillRect/>
              </a:stretch>
            </p:blipFill>
          </mc:Fallback>
        </mc:AlternateContent>
        <p:spPr>
          <a:xfrm>
            <a:off x="457200" y="0"/>
            <a:ext cx="7985461" cy="6858000"/>
          </a:xfrm>
          <a:prstGeom prst="rect">
            <a:avLst/>
          </a:prstGeom>
          <a:solidFill>
            <a:schemeClr val="tx1"/>
          </a:solidFill>
        </p:spPr>
      </p:pic>
    </p:spTree>
    <p:extLst>
      <p:ext uri="{BB962C8B-B14F-4D97-AF65-F5344CB8AC3E}">
        <p14:creationId xmlns:p14="http://schemas.microsoft.com/office/powerpoint/2010/main" val="4263921810"/>
      </p:ext>
    </p:extLst>
  </p:cSld>
  <p:clrMapOvr>
    <a:masterClrMapping/>
  </p:clrMapOvr>
  <p:transition spd="med">
    <p:wipe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611560" y="0"/>
            <a:ext cx="7992888" cy="6858000"/>
          </a:xfrm>
          <a:prstGeom prst="rect">
            <a:avLst/>
          </a:prstGeom>
          <a:solidFill>
            <a:schemeClr val="tx1"/>
          </a:solidFill>
        </p:spPr>
      </p:pic>
    </p:spTree>
    <p:extLst>
      <p:ext uri="{BB962C8B-B14F-4D97-AF65-F5344CB8AC3E}">
        <p14:creationId xmlns:p14="http://schemas.microsoft.com/office/powerpoint/2010/main" val="223241194"/>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Sha-3</a:t>
            </a:r>
          </a:p>
        </p:txBody>
      </p:sp>
      <p:graphicFrame>
        <p:nvGraphicFramePr>
          <p:cNvPr id="4" name="Content Placeholder 3"/>
          <p:cNvGraphicFramePr>
            <a:graphicFrameLocks noGrp="1"/>
          </p:cNvGraphicFramePr>
          <p:nvPr>
            <p:ph idx="1"/>
          </p:nvPr>
        </p:nvGraphicFramePr>
        <p:xfrm>
          <a:off x="533400" y="1676400"/>
          <a:ext cx="8153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4796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HMAC</a:t>
            </a:r>
            <a:endParaRPr lang="en-AU" dirty="0"/>
          </a:p>
        </p:txBody>
      </p:sp>
      <p:sp>
        <p:nvSpPr>
          <p:cNvPr id="83971" name="Rectangle 3"/>
          <p:cNvSpPr>
            <a:spLocks noGrp="1" noChangeArrowheads="1"/>
          </p:cNvSpPr>
          <p:nvPr>
            <p:ph idx="1"/>
          </p:nvPr>
        </p:nvSpPr>
        <p:spPr>
          <a:xfrm>
            <a:off x="609600" y="1447800"/>
            <a:ext cx="7924800" cy="3581400"/>
          </a:xfrm>
        </p:spPr>
        <p:txBody>
          <a:bodyPr>
            <a:normAutofit fontScale="92500" lnSpcReduction="20000"/>
          </a:bodyPr>
          <a:lstStyle/>
          <a:p>
            <a:r>
              <a:rPr lang="en-AU" dirty="0">
                <a:solidFill>
                  <a:schemeClr val="tx2">
                    <a:lumMod val="10000"/>
                  </a:schemeClr>
                </a:solidFill>
              </a:rPr>
              <a:t>There has been an increased interest in </a:t>
            </a:r>
            <a:r>
              <a:rPr lang="en-AU" dirty="0"/>
              <a:t>developing </a:t>
            </a:r>
            <a:r>
              <a:rPr lang="en-AU" dirty="0">
                <a:solidFill>
                  <a:schemeClr val="tx2">
                    <a:lumMod val="10000"/>
                  </a:schemeClr>
                </a:solidFill>
              </a:rPr>
              <a:t>a MAC derived from a cryptographic hash code, such as SHA-1</a:t>
            </a:r>
          </a:p>
          <a:p>
            <a:pPr lvl="1">
              <a:buClr>
                <a:schemeClr val="bg1"/>
              </a:buClr>
            </a:pPr>
            <a:r>
              <a:rPr lang="en-AU" dirty="0">
                <a:solidFill>
                  <a:schemeClr val="tx2">
                    <a:lumMod val="10000"/>
                  </a:schemeClr>
                </a:solidFill>
              </a:rPr>
              <a:t>Cryptographic hash functions generally execute faster in software than conventional encryption algorithms such as DES</a:t>
            </a:r>
          </a:p>
          <a:p>
            <a:pPr lvl="1">
              <a:buClr>
                <a:schemeClr val="bg1"/>
              </a:buClr>
            </a:pPr>
            <a:r>
              <a:rPr lang="en-AU" dirty="0">
                <a:solidFill>
                  <a:schemeClr val="tx2">
                    <a:lumMod val="10000"/>
                  </a:schemeClr>
                </a:solidFill>
              </a:rPr>
              <a:t>Library code for cryptographic hash functions is widely available</a:t>
            </a:r>
          </a:p>
          <a:p>
            <a:pPr lvl="1">
              <a:buClr>
                <a:schemeClr val="bg1"/>
              </a:buClr>
            </a:pPr>
            <a:r>
              <a:rPr lang="en-AU" dirty="0">
                <a:solidFill>
                  <a:schemeClr val="tx2">
                    <a:lumMod val="10000"/>
                  </a:schemeClr>
                </a:solidFill>
              </a:rPr>
              <a:t>A hash function such as SHA-1 was not designed for use as a MAC and cannot be used directly for that purpose because it does not rely on a secret key</a:t>
            </a:r>
          </a:p>
          <a:p>
            <a:r>
              <a:rPr lang="en-AU" dirty="0">
                <a:solidFill>
                  <a:schemeClr val="tx2">
                    <a:lumMod val="10000"/>
                  </a:schemeClr>
                </a:solidFill>
              </a:rPr>
              <a:t>There have been a number of proposals for the incorporation of a secret key into an existing hash algorithm</a:t>
            </a:r>
          </a:p>
          <a:p>
            <a:pPr lvl="1">
              <a:buClr>
                <a:schemeClr val="bg1"/>
              </a:buClr>
            </a:pPr>
            <a:r>
              <a:rPr lang="en-AU" sz="2162" dirty="0">
                <a:solidFill>
                  <a:schemeClr val="tx2">
                    <a:lumMod val="10000"/>
                  </a:schemeClr>
                </a:solidFill>
              </a:rPr>
              <a:t>The approach that has received the most support is HMAC</a:t>
            </a:r>
          </a:p>
        </p:txBody>
      </p:sp>
      <p:graphicFrame>
        <p:nvGraphicFramePr>
          <p:cNvPr id="4" name="Diagram 3"/>
          <p:cNvGraphicFramePr/>
          <p:nvPr/>
        </p:nvGraphicFramePr>
        <p:xfrm>
          <a:off x="1752600" y="4953000"/>
          <a:ext cx="6096000" cy="190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246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HMAC Design Objectives</a:t>
            </a:r>
          </a:p>
        </p:txBody>
      </p:sp>
      <p:sp>
        <p:nvSpPr>
          <p:cNvPr id="3" name="Content Placeholder 2"/>
          <p:cNvSpPr>
            <a:spLocks noGrp="1"/>
          </p:cNvSpPr>
          <p:nvPr>
            <p:ph idx="1"/>
          </p:nvPr>
        </p:nvSpPr>
        <p:spPr>
          <a:xfrm>
            <a:off x="779463" y="1828800"/>
            <a:ext cx="7583488" cy="4648200"/>
          </a:xfrm>
        </p:spPr>
        <p:txBody>
          <a:bodyPr>
            <a:normAutofit fontScale="92500" lnSpcReduction="20000"/>
          </a:bodyPr>
          <a:lstStyle/>
          <a:p>
            <a:r>
              <a:rPr lang="en-US" dirty="0">
                <a:solidFill>
                  <a:schemeClr val="tx2">
                    <a:lumMod val="10000"/>
                  </a:schemeClr>
                </a:solidFill>
              </a:rPr>
              <a:t>To use, without modifications, available hash functions --- in particular, hash functions that perform well in software, and for which code is freely and widely available</a:t>
            </a:r>
          </a:p>
          <a:p>
            <a:r>
              <a:rPr lang="en-US" dirty="0">
                <a:solidFill>
                  <a:schemeClr val="tx2">
                    <a:lumMod val="10000"/>
                  </a:schemeClr>
                </a:solidFill>
              </a:rPr>
              <a:t>To allow for easy replaceability of the embedded hash function in case faster or more secure hash functions are found or required</a:t>
            </a:r>
          </a:p>
          <a:p>
            <a:r>
              <a:rPr lang="en-US" dirty="0">
                <a:solidFill>
                  <a:schemeClr val="tx2">
                    <a:lumMod val="10000"/>
                  </a:schemeClr>
                </a:solidFill>
              </a:rPr>
              <a:t>To preserve the original performance of the hash function without incurring a significant degradation</a:t>
            </a:r>
          </a:p>
          <a:p>
            <a:r>
              <a:rPr lang="en-US" dirty="0">
                <a:solidFill>
                  <a:schemeClr val="tx2">
                    <a:lumMod val="10000"/>
                  </a:schemeClr>
                </a:solidFill>
              </a:rPr>
              <a:t>To use and handle keys in a simple way</a:t>
            </a:r>
          </a:p>
          <a:p>
            <a:r>
              <a:rPr lang="en-US" dirty="0">
                <a:solidFill>
                  <a:schemeClr val="tx2">
                    <a:lumMod val="10000"/>
                  </a:schemeClr>
                </a:solidFill>
              </a:rPr>
              <a:t>To have a well understood cryptographic analysis of the strength of the authentication mechanism based on reasonable assumptions on the embedded hash function</a:t>
            </a:r>
          </a:p>
        </p:txBody>
      </p:sp>
    </p:spTree>
    <p:extLst>
      <p:ext uri="{BB962C8B-B14F-4D97-AF65-F5344CB8AC3E}">
        <p14:creationId xmlns:p14="http://schemas.microsoft.com/office/powerpoint/2010/main" val="1405277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10909"/>
              <a:stretch>
                <a:fillRect/>
              </a:stretch>
            </p:blipFill>
          </mc:Choice>
          <mc:Fallback>
            <p:blipFill>
              <a:blip r:embed="rId4"/>
              <a:srcRect t="6364" b="10909"/>
              <a:stretch>
                <a:fillRect/>
              </a:stretch>
            </p:blipFill>
          </mc:Fallback>
        </mc:AlternateContent>
        <p:spPr>
          <a:xfrm>
            <a:off x="1371600" y="-71536"/>
            <a:ext cx="6472694" cy="6929536"/>
          </a:xfrm>
          <a:prstGeom prst="rect">
            <a:avLst/>
          </a:prstGeom>
          <a:solidFill>
            <a:schemeClr val="tx1"/>
          </a:solidFill>
        </p:spPr>
      </p:pic>
    </p:spTree>
    <p:extLst>
      <p:ext uri="{BB962C8B-B14F-4D97-AF65-F5344CB8AC3E}">
        <p14:creationId xmlns:p14="http://schemas.microsoft.com/office/powerpoint/2010/main" val="2492096946"/>
      </p:ext>
    </p:extLst>
  </p:cSld>
  <p:clrMapOvr>
    <a:masterClrMapping/>
  </p:clrMapOvr>
  <p:transition spd="med">
    <p:pull dir="l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5455" b="12727"/>
              <a:stretch>
                <a:fillRect/>
              </a:stretch>
            </p:blipFill>
          </mc:Choice>
          <mc:Fallback>
            <p:blipFill>
              <a:blip r:embed="rId4"/>
              <a:srcRect t="15455" b="12727"/>
              <a:stretch>
                <a:fillRect/>
              </a:stretch>
            </p:blipFill>
          </mc:Fallback>
        </mc:AlternateContent>
        <p:spPr>
          <a:xfrm>
            <a:off x="762000" y="0"/>
            <a:ext cx="7378987" cy="6858000"/>
          </a:xfrm>
          <a:prstGeom prst="rect">
            <a:avLst/>
          </a:prstGeom>
          <a:solidFill>
            <a:schemeClr val="tx1"/>
          </a:solidFill>
        </p:spPr>
      </p:pic>
    </p:spTree>
    <p:extLst>
      <p:ext uri="{BB962C8B-B14F-4D97-AF65-F5344CB8AC3E}">
        <p14:creationId xmlns:p14="http://schemas.microsoft.com/office/powerpoint/2010/main" val="1154942066"/>
      </p:ext>
    </p:extLst>
  </p:cSld>
  <p:clrMapOvr>
    <a:masterClrMapping/>
  </p:clrMapOvr>
  <p:transition spd="med">
    <p:pull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pPr eaLnBrk="1" hangingPunct="1"/>
            <a:r>
              <a:rPr lang="en-US" sz="4400" dirty="0"/>
              <a:t>Possible additional concepts:</a:t>
            </a:r>
          </a:p>
        </p:txBody>
      </p:sp>
      <p:graphicFrame>
        <p:nvGraphicFramePr>
          <p:cNvPr id="4" name="Content Placeholder 3"/>
          <p:cNvGraphicFramePr>
            <a:graphicFrameLocks noGrp="1"/>
          </p:cNvGraphicFramePr>
          <p:nvPr>
            <p:ph idx="1"/>
          </p:nvPr>
        </p:nvGraphicFramePr>
        <p:xfrm>
          <a:off x="838200" y="1981200"/>
          <a:ext cx="7570788"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noAutofit/>
          </a:bodyPr>
          <a:lstStyle/>
          <a:p>
            <a:r>
              <a:rPr lang="en-US" sz="3200" dirty="0"/>
              <a:t>Counter with Cipher Block Chaining-Message Authentication Code (CCM) </a:t>
            </a:r>
          </a:p>
        </p:txBody>
      </p:sp>
      <p:sp>
        <p:nvSpPr>
          <p:cNvPr id="3" name="Content Placeholder 2"/>
          <p:cNvSpPr>
            <a:spLocks noGrp="1"/>
          </p:cNvSpPr>
          <p:nvPr>
            <p:ph idx="1"/>
          </p:nvPr>
        </p:nvSpPr>
        <p:spPr>
          <a:xfrm>
            <a:off x="304800" y="1600200"/>
            <a:ext cx="3352800" cy="4953000"/>
          </a:xfrm>
        </p:spPr>
        <p:txBody>
          <a:bodyPr>
            <a:normAutofit fontScale="85000" lnSpcReduction="20000"/>
          </a:bodyPr>
          <a:lstStyle/>
          <a:p>
            <a:r>
              <a:rPr lang="en-US" dirty="0">
                <a:solidFill>
                  <a:schemeClr val="tx2">
                    <a:lumMod val="10000"/>
                  </a:schemeClr>
                </a:solidFill>
              </a:rPr>
              <a:t>NIST standard SP 800-38C</a:t>
            </a:r>
          </a:p>
          <a:p>
            <a:r>
              <a:rPr lang="en-US" dirty="0">
                <a:solidFill>
                  <a:schemeClr val="tx2">
                    <a:lumMod val="10000"/>
                  </a:schemeClr>
                </a:solidFill>
              </a:rPr>
              <a:t>Referred to as an </a:t>
            </a:r>
            <a:r>
              <a:rPr lang="en-US" i="1" dirty="0">
                <a:solidFill>
                  <a:schemeClr val="tx2">
                    <a:lumMod val="10000"/>
                  </a:schemeClr>
                </a:solidFill>
              </a:rPr>
              <a:t>authenticated encryption</a:t>
            </a:r>
            <a:r>
              <a:rPr lang="en-US" dirty="0">
                <a:solidFill>
                  <a:schemeClr val="tx2">
                    <a:lumMod val="10000"/>
                  </a:schemeClr>
                </a:solidFill>
              </a:rPr>
              <a:t> mode </a:t>
            </a:r>
          </a:p>
          <a:p>
            <a:pPr lvl="1">
              <a:buClr>
                <a:schemeClr val="bg1"/>
              </a:buClr>
            </a:pPr>
            <a:r>
              <a:rPr lang="en-US" dirty="0">
                <a:solidFill>
                  <a:schemeClr val="tx2">
                    <a:lumMod val="10000"/>
                  </a:schemeClr>
                </a:solidFill>
              </a:rPr>
              <a:t>“Authenticated encryption” is a term used to describe encryption systems that simultaneously protect confidentiality and authenticity of communications</a:t>
            </a:r>
          </a:p>
          <a:p>
            <a:r>
              <a:rPr lang="en-US" dirty="0">
                <a:solidFill>
                  <a:schemeClr val="tx2">
                    <a:lumMod val="10000"/>
                  </a:schemeClr>
                </a:solidFill>
              </a:rPr>
              <a:t>A single key is used for both encryption and MAC algorithms </a:t>
            </a:r>
          </a:p>
          <a:p>
            <a:endParaRPr lang="en-US" dirty="0"/>
          </a:p>
        </p:txBody>
      </p:sp>
      <p:graphicFrame>
        <p:nvGraphicFramePr>
          <p:cNvPr id="4" name="Diagram 3"/>
          <p:cNvGraphicFramePr/>
          <p:nvPr/>
        </p:nvGraphicFramePr>
        <p:xfrm>
          <a:off x="3048000" y="1447800"/>
          <a:ext cx="6096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9833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4545"/>
              <a:stretch>
                <a:fillRect/>
              </a:stretch>
            </p:blipFill>
          </mc:Choice>
          <mc:Fallback>
            <p:blipFill>
              <a:blip r:embed="rId4"/>
              <a:srcRect b="4545"/>
              <a:stretch>
                <a:fillRect/>
              </a:stretch>
            </p:blipFill>
          </mc:Fallback>
        </mc:AlternateContent>
        <p:spPr>
          <a:xfrm>
            <a:off x="1905000" y="0"/>
            <a:ext cx="5299364" cy="6858000"/>
          </a:xfrm>
          <a:prstGeom prst="rect">
            <a:avLst/>
          </a:prstGeom>
          <a:solidFill>
            <a:schemeClr val="tx1"/>
          </a:solidFill>
        </p:spPr>
      </p:pic>
    </p:spTree>
    <p:extLst>
      <p:ext uri="{BB962C8B-B14F-4D97-AF65-F5344CB8AC3E}">
        <p14:creationId xmlns:p14="http://schemas.microsoft.com/office/powerpoint/2010/main" val="3883181225"/>
      </p:ext>
    </p:extLst>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62753"/>
            <a:ext cx="9144000" cy="1283167"/>
          </a:xfrm>
        </p:spPr>
        <p:txBody>
          <a:bodyPr/>
          <a:lstStyle/>
          <a:p>
            <a:r>
              <a:rPr lang="en-AU" dirty="0"/>
              <a:t>Public-Key </a:t>
            </a:r>
            <a:br>
              <a:rPr lang="en-AU" dirty="0"/>
            </a:br>
            <a:r>
              <a:rPr lang="en-AU" dirty="0"/>
              <a:t>encryption structure</a:t>
            </a:r>
          </a:p>
        </p:txBody>
      </p:sp>
      <p:sp>
        <p:nvSpPr>
          <p:cNvPr id="7" name="Content Placeholder 6"/>
          <p:cNvSpPr>
            <a:spLocks noGrp="1"/>
          </p:cNvSpPr>
          <p:nvPr>
            <p:ph idx="1"/>
          </p:nvPr>
        </p:nvSpPr>
        <p:spPr>
          <a:xfrm>
            <a:off x="609600" y="1524000"/>
            <a:ext cx="8001000" cy="1981200"/>
          </a:xfrm>
        </p:spPr>
        <p:txBody>
          <a:bodyPr>
            <a:normAutofit lnSpcReduction="10000"/>
          </a:bodyPr>
          <a:lstStyle/>
          <a:p>
            <a:r>
              <a:rPr lang="en-US" dirty="0">
                <a:solidFill>
                  <a:schemeClr val="tx2">
                    <a:lumMod val="10000"/>
                  </a:schemeClr>
                </a:solidFill>
              </a:rPr>
              <a:t>First publicly proposed by Diffie and Hellman in 1976</a:t>
            </a:r>
          </a:p>
          <a:p>
            <a:r>
              <a:rPr lang="en-US" dirty="0">
                <a:solidFill>
                  <a:schemeClr val="tx2">
                    <a:lumMod val="10000"/>
                  </a:schemeClr>
                </a:solidFill>
              </a:rPr>
              <a:t>Based on mathematical functions rather than on simple operations on bit patterns</a:t>
            </a:r>
          </a:p>
          <a:p>
            <a:r>
              <a:rPr lang="en-US" dirty="0">
                <a:solidFill>
                  <a:schemeClr val="tx2">
                    <a:lumMod val="10000"/>
                  </a:schemeClr>
                </a:solidFill>
              </a:rPr>
              <a:t>Is asymmetric, involving the use of two separate keys</a:t>
            </a:r>
          </a:p>
          <a:p>
            <a:pPr lvl="1"/>
            <a:endParaRPr lang="en-US" dirty="0"/>
          </a:p>
          <a:p>
            <a:pPr lvl="1"/>
            <a:endParaRPr lang="en-US" dirty="0"/>
          </a:p>
        </p:txBody>
      </p:sp>
      <p:graphicFrame>
        <p:nvGraphicFramePr>
          <p:cNvPr id="4" name="Diagram 3"/>
          <p:cNvGraphicFramePr/>
          <p:nvPr/>
        </p:nvGraphicFramePr>
        <p:xfrm>
          <a:off x="838200" y="3530600"/>
          <a:ext cx="7848600" cy="332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2813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909" b="3636"/>
              <a:stretch>
                <a:fillRect/>
              </a:stretch>
            </p:blipFill>
          </mc:Choice>
          <mc:Fallback>
            <p:blipFill>
              <a:blip r:embed="rId4"/>
              <a:srcRect t="909" b="3636"/>
              <a:stretch>
                <a:fillRect/>
              </a:stretch>
            </p:blipFill>
          </mc:Fallback>
        </mc:AlternateContent>
        <p:spPr>
          <a:xfrm>
            <a:off x="1295400" y="0"/>
            <a:ext cx="6324600" cy="6858000"/>
          </a:xfrm>
          <a:prstGeom prst="rect">
            <a:avLst/>
          </a:prstGeom>
          <a:solidFill>
            <a:schemeClr val="tx1"/>
          </a:solidFill>
        </p:spPr>
      </p:pic>
    </p:spTree>
    <p:extLst>
      <p:ext uri="{BB962C8B-B14F-4D97-AF65-F5344CB8AC3E}">
        <p14:creationId xmlns:p14="http://schemas.microsoft.com/office/powerpoint/2010/main" val="1137921630"/>
      </p:ext>
    </p:extLst>
  </p:cSld>
  <p:clrMapOvr>
    <a:masterClrMapping/>
  </p:clrMapOvr>
  <p:transition spd="med">
    <p:wedg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62753"/>
            <a:ext cx="9144000" cy="1283167"/>
          </a:xfrm>
        </p:spPr>
        <p:txBody>
          <a:bodyPr/>
          <a:lstStyle/>
          <a:p>
            <a:r>
              <a:rPr lang="en-AU" dirty="0"/>
              <a:t>Applications for </a:t>
            </a:r>
            <a:br>
              <a:rPr lang="en-AU" dirty="0"/>
            </a:br>
            <a:r>
              <a:rPr lang="en-AU" dirty="0"/>
              <a:t>public-key cryptosystems</a:t>
            </a:r>
          </a:p>
        </p:txBody>
      </p:sp>
      <p:sp>
        <p:nvSpPr>
          <p:cNvPr id="7" name="Content Placeholder 6"/>
          <p:cNvSpPr>
            <a:spLocks noGrp="1"/>
          </p:cNvSpPr>
          <p:nvPr>
            <p:ph idx="1"/>
          </p:nvPr>
        </p:nvSpPr>
        <p:spPr>
          <a:xfrm>
            <a:off x="838200" y="1524000"/>
            <a:ext cx="7583488" cy="2362200"/>
          </a:xfrm>
        </p:spPr>
        <p:txBody>
          <a:bodyPr>
            <a:normAutofit lnSpcReduction="10000"/>
          </a:bodyPr>
          <a:lstStyle/>
          <a:p>
            <a:r>
              <a:rPr lang="en-US" dirty="0">
                <a:solidFill>
                  <a:schemeClr val="tx2">
                    <a:lumMod val="10000"/>
                  </a:schemeClr>
                </a:solidFill>
              </a:rPr>
              <a:t>Public-key systems are characterized by the use of a cryptographic type of algorithm with two keys, one held private and one available publicly</a:t>
            </a:r>
          </a:p>
          <a:p>
            <a:r>
              <a:rPr lang="en-US" dirty="0">
                <a:solidFill>
                  <a:schemeClr val="tx2">
                    <a:lumMod val="10000"/>
                  </a:schemeClr>
                </a:solidFill>
              </a:rPr>
              <a:t>Depending on the application, the sender uses either the sender’s private key, the receiver’s public key, or both to perform some type of cryptographic function</a:t>
            </a:r>
          </a:p>
        </p:txBody>
      </p:sp>
      <p:graphicFrame>
        <p:nvGraphicFramePr>
          <p:cNvPr id="4" name="Diagram 3"/>
          <p:cNvGraphicFramePr/>
          <p:nvPr/>
        </p:nvGraphicFramePr>
        <p:xfrm>
          <a:off x="228600" y="3886200"/>
          <a:ext cx="89154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896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13621" y="2667000"/>
            <a:ext cx="8930379" cy="2185888"/>
          </a:xfrm>
          <a:prstGeom prst="rect">
            <a:avLst/>
          </a:prstGeom>
        </p:spPr>
      </p:pic>
      <p:sp>
        <p:nvSpPr>
          <p:cNvPr id="8" name="Title 7"/>
          <p:cNvSpPr>
            <a:spLocks noGrp="1"/>
          </p:cNvSpPr>
          <p:nvPr>
            <p:ph type="title"/>
          </p:nvPr>
        </p:nvSpPr>
        <p:spPr>
          <a:xfrm>
            <a:off x="-152400" y="62753"/>
            <a:ext cx="9448800" cy="1283167"/>
          </a:xfrm>
        </p:spPr>
        <p:txBody>
          <a:bodyPr/>
          <a:lstStyle/>
          <a:p>
            <a:r>
              <a:rPr lang="en-US" sz="4000" dirty="0"/>
              <a:t>Table 3.2</a:t>
            </a:r>
            <a:br>
              <a:rPr lang="en-US" dirty="0"/>
            </a:br>
            <a:r>
              <a:rPr lang="en-US" sz="2800" dirty="0"/>
              <a:t>applications for public-key cryptosystems</a:t>
            </a:r>
            <a:endParaRPr lang="en-US" sz="3200" dirty="0"/>
          </a:p>
        </p:txBody>
      </p:sp>
    </p:spTree>
    <p:extLst>
      <p:ext uri="{BB962C8B-B14F-4D97-AF65-F5344CB8AC3E}">
        <p14:creationId xmlns:p14="http://schemas.microsoft.com/office/powerpoint/2010/main" val="883473301"/>
      </p:ext>
    </p:extLst>
  </p:cSld>
  <p:clrMapOvr>
    <a:masterClrMapping/>
  </p:clrMapOvr>
  <p:transition spd="med">
    <p:zoom dir="in"/>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7273" b="19091"/>
              <a:stretch>
                <a:fillRect/>
              </a:stretch>
            </p:blipFill>
          </mc:Choice>
          <mc:Fallback>
            <p:blipFill>
              <a:blip r:embed="rId4"/>
              <a:srcRect t="7273" b="19091"/>
              <a:stretch>
                <a:fillRect/>
              </a:stretch>
            </p:blipFill>
          </mc:Fallback>
        </mc:AlternateContent>
        <p:spPr>
          <a:xfrm>
            <a:off x="990600" y="0"/>
            <a:ext cx="7196690" cy="6858000"/>
          </a:xfrm>
          <a:prstGeom prst="rect">
            <a:avLst/>
          </a:prstGeom>
          <a:solidFill>
            <a:schemeClr val="tx1"/>
          </a:solidFill>
        </p:spPr>
      </p:pic>
    </p:spTree>
    <p:extLst>
      <p:ext uri="{BB962C8B-B14F-4D97-AF65-F5344CB8AC3E}">
        <p14:creationId xmlns:p14="http://schemas.microsoft.com/office/powerpoint/2010/main" val="2330033424"/>
      </p:ext>
    </p:extLst>
  </p:cSld>
  <p:clrMapOvr>
    <a:masterClrMapping/>
  </p:clrMapOvr>
  <p:transition>
    <p:dissolv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8182" t="21176" r="9091" b="24706"/>
              <a:stretch>
                <a:fillRect/>
              </a:stretch>
            </p:blipFill>
          </mc:Choice>
          <mc:Fallback>
            <p:blipFill>
              <a:blip r:embed="rId4"/>
              <a:srcRect l="8182" t="21176" r="9091" b="24706"/>
              <a:stretch>
                <a:fillRect/>
              </a:stretch>
            </p:blipFill>
          </mc:Fallback>
        </mc:AlternateContent>
        <p:spPr>
          <a:xfrm>
            <a:off x="0" y="1371600"/>
            <a:ext cx="9144000" cy="4567544"/>
          </a:xfrm>
          <a:prstGeom prst="rect">
            <a:avLst/>
          </a:prstGeom>
          <a:solidFill>
            <a:schemeClr val="tx1"/>
          </a:solidFill>
        </p:spPr>
      </p:pic>
    </p:spTree>
    <p:extLst>
      <p:ext uri="{BB962C8B-B14F-4D97-AF65-F5344CB8AC3E}">
        <p14:creationId xmlns:p14="http://schemas.microsoft.com/office/powerpoint/2010/main" val="1921054935"/>
      </p:ext>
    </p:extLst>
  </p:cSld>
  <p:clrMapOvr>
    <a:masterClrMapping/>
  </p:clrMapOvr>
  <p:transition spd="med">
    <p:wipe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62753"/>
            <a:ext cx="9144000" cy="1283167"/>
          </a:xfrm>
        </p:spPr>
        <p:txBody>
          <a:bodyPr/>
          <a:lstStyle/>
          <a:p>
            <a:r>
              <a:rPr lang="en-AU" dirty="0"/>
              <a:t>Diffie-Hellman Key Exchange</a:t>
            </a:r>
          </a:p>
        </p:txBody>
      </p:sp>
      <p:sp>
        <p:nvSpPr>
          <p:cNvPr id="60419" name="Rectangle 3"/>
          <p:cNvSpPr>
            <a:spLocks noGrp="1" noChangeArrowheads="1"/>
          </p:cNvSpPr>
          <p:nvPr>
            <p:ph idx="1"/>
          </p:nvPr>
        </p:nvSpPr>
        <p:spPr/>
        <p:txBody>
          <a:bodyPr>
            <a:normAutofit/>
          </a:bodyPr>
          <a:lstStyle/>
          <a:p>
            <a:r>
              <a:rPr lang="en-AU" dirty="0">
                <a:solidFill>
                  <a:schemeClr val="tx2">
                    <a:lumMod val="10000"/>
                  </a:schemeClr>
                </a:solidFill>
              </a:rPr>
              <a:t>First published public-key algorithm</a:t>
            </a:r>
          </a:p>
          <a:p>
            <a:r>
              <a:rPr lang="en-AU" dirty="0">
                <a:solidFill>
                  <a:schemeClr val="tx2">
                    <a:lumMod val="10000"/>
                  </a:schemeClr>
                </a:solidFill>
              </a:rPr>
              <a:t>A number of commercial products employ this key exchange technique</a:t>
            </a:r>
          </a:p>
          <a:p>
            <a:r>
              <a:rPr lang="en-AU" dirty="0">
                <a:solidFill>
                  <a:schemeClr val="tx2">
                    <a:lumMod val="10000"/>
                  </a:schemeClr>
                </a:solidFill>
              </a:rPr>
              <a:t>Purpose of the algorithm is to enable two users to exchange a secret key securely that then can be used for subsequent encryption of messages</a:t>
            </a:r>
          </a:p>
          <a:p>
            <a:pPr lvl="1">
              <a:buClr>
                <a:schemeClr val="bg1"/>
              </a:buClr>
            </a:pPr>
            <a:r>
              <a:rPr lang="en-AU" dirty="0">
                <a:solidFill>
                  <a:schemeClr val="tx2">
                    <a:lumMod val="10000"/>
                  </a:schemeClr>
                </a:solidFill>
              </a:rPr>
              <a:t>The algorithm itself is limited to the exchange of the keys</a:t>
            </a:r>
          </a:p>
          <a:p>
            <a:r>
              <a:rPr lang="en-AU" dirty="0">
                <a:solidFill>
                  <a:schemeClr val="tx2">
                    <a:lumMod val="10000"/>
                  </a:schemeClr>
                </a:solidFill>
              </a:rPr>
              <a:t>Depends for its effectiveness on the difficulty of computing discrete logarithms</a:t>
            </a:r>
          </a:p>
        </p:txBody>
      </p:sp>
      <p:pic>
        <p:nvPicPr>
          <p:cNvPr id="4" name="Picture 3"/>
          <p:cNvPicPr>
            <a:picLocks noChangeAspect="1"/>
          </p:cNvPicPr>
          <p:nvPr/>
        </p:nvPicPr>
        <p:blipFill>
          <a:blip r:embed="rId3"/>
          <a:stretch>
            <a:fillRect/>
          </a:stretch>
        </p:blipFill>
        <p:spPr>
          <a:xfrm rot="443829">
            <a:off x="7181693" y="5161288"/>
            <a:ext cx="1752600" cy="1590510"/>
          </a:xfrm>
          <a:prstGeom prst="rect">
            <a:avLst/>
          </a:prstGeom>
        </p:spPr>
      </p:pic>
    </p:spTree>
    <p:extLst>
      <p:ext uri="{BB962C8B-B14F-4D97-AF65-F5344CB8AC3E}">
        <p14:creationId xmlns:p14="http://schemas.microsoft.com/office/powerpoint/2010/main" val="3534512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818" b="21818"/>
              <a:stretch>
                <a:fillRect/>
              </a:stretch>
            </p:blipFill>
          </mc:Choice>
          <mc:Fallback>
            <p:blipFill>
              <a:blip r:embed="rId4"/>
              <a:srcRect t="1818" b="21818"/>
              <a:stretch>
                <a:fillRect/>
              </a:stretch>
            </p:blipFill>
          </mc:Fallback>
        </mc:AlternateContent>
        <p:spPr>
          <a:xfrm>
            <a:off x="1143000" y="0"/>
            <a:ext cx="6939634" cy="6858000"/>
          </a:xfrm>
          <a:prstGeom prst="rect">
            <a:avLst/>
          </a:prstGeom>
          <a:solidFill>
            <a:schemeClr val="tx1"/>
          </a:solidFill>
        </p:spPr>
      </p:pic>
    </p:spTree>
    <p:extLst>
      <p:ext uri="{BB962C8B-B14F-4D97-AF65-F5344CB8AC3E}">
        <p14:creationId xmlns:p14="http://schemas.microsoft.com/office/powerpoint/2010/main" val="2910604212"/>
      </p:ext>
    </p:extLst>
  </p:cSld>
  <p:clrMapOvr>
    <a:masterClrMapping/>
  </p:clrMapOvr>
  <p:transition spd="med">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Precedent.thmx</Template>
  <TotalTime>10238</TotalTime>
  <Words>52725</Words>
  <Application>Microsoft Office PowerPoint</Application>
  <PresentationFormat>On-screen Show (4:3)</PresentationFormat>
  <Paragraphs>5207</Paragraphs>
  <Slides>217</Slides>
  <Notes>211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Links</vt:lpstr>
      </vt:variant>
      <vt:variant>
        <vt:i4>3</vt:i4>
      </vt:variant>
      <vt:variant>
        <vt:lpstr>Slide Titles</vt:lpstr>
      </vt:variant>
      <vt:variant>
        <vt:i4>217</vt:i4>
      </vt:variant>
    </vt:vector>
  </HeadingPairs>
  <TitlesOfParts>
    <vt:vector size="233" baseType="lpstr">
      <vt:lpstr>ＭＳ Ｐゴシック</vt:lpstr>
      <vt:lpstr>Perpetua Titling MT (Headings)</vt:lpstr>
      <vt:lpstr>Times-Roman</vt:lpstr>
      <vt:lpstr>Arial</vt:lpstr>
      <vt:lpstr>Arial</vt:lpstr>
      <vt:lpstr>Arial Black</vt:lpstr>
      <vt:lpstr>Calisto MT</vt:lpstr>
      <vt:lpstr>Candara</vt:lpstr>
      <vt:lpstr>Courier New</vt:lpstr>
      <vt:lpstr>Perpetua Titling MT</vt:lpstr>
      <vt:lpstr>Wingdings</vt:lpstr>
      <vt:lpstr>Precedent</vt:lpstr>
      <vt:lpstr>1_Precedent</vt:lpstr>
      <vt:lpstr>file:///D:\hp2740%20files\docs\1Lecture\Computer%20Security\T05-NAC-Cloud.doc!OLE_LINK8</vt:lpstr>
      <vt:lpstr>file:///D:\hp2740%20files\docs\1Lecture\Computer%20Security\T05-NAC-Cloud.doc!OLE_LINK10</vt:lpstr>
      <vt:lpstr>file:///D:\hp2740%20files\docs\1Lecture\Computer%20Security\T06-Transport.doc!OLE_LINK1</vt:lpstr>
      <vt:lpstr>Network Security Essentials</vt:lpstr>
      <vt:lpstr>Network Security Essentials</vt:lpstr>
      <vt:lpstr>Chapter 1</vt:lpstr>
      <vt:lpstr>PowerPoint Presentation</vt:lpstr>
      <vt:lpstr>Computer Security Concepts</vt:lpstr>
      <vt:lpstr>Computer Security</vt:lpstr>
      <vt:lpstr>Computer Security Objectives</vt:lpstr>
      <vt:lpstr>CIA Triad</vt:lpstr>
      <vt:lpstr>Possible additional concepts:</vt:lpstr>
      <vt:lpstr>Breach of Security  Levels of Impact</vt:lpstr>
      <vt:lpstr>Examples of Security Requirements</vt:lpstr>
      <vt:lpstr>Computer Security Challenges</vt:lpstr>
      <vt:lpstr>OSI Security Architecture</vt:lpstr>
      <vt:lpstr>Table 1.1    Threats and Attacks (RFC 4949) </vt:lpstr>
      <vt:lpstr>Security Attacks</vt:lpstr>
      <vt:lpstr>Passive Attacks</vt:lpstr>
      <vt:lpstr>Active Attacks</vt:lpstr>
      <vt:lpstr>Security Services</vt:lpstr>
      <vt:lpstr>X.800 Service Categories</vt:lpstr>
      <vt:lpstr>PowerPoint Presentation</vt:lpstr>
      <vt:lpstr>Authentication</vt:lpstr>
      <vt:lpstr>Access Control</vt:lpstr>
      <vt:lpstr>Data Confidentiality</vt:lpstr>
      <vt:lpstr>Data Integrity</vt:lpstr>
      <vt:lpstr>Nonrepudiation </vt:lpstr>
      <vt:lpstr>Availability service</vt:lpstr>
      <vt:lpstr>PowerPoint Presentation</vt:lpstr>
      <vt:lpstr>Model for Network Security</vt:lpstr>
      <vt:lpstr>Network Access Security Model</vt:lpstr>
      <vt:lpstr>Unwanted Access</vt:lpstr>
      <vt:lpstr>standards</vt:lpstr>
      <vt:lpstr>Summary</vt:lpstr>
      <vt:lpstr>Network Security Essentials</vt:lpstr>
      <vt:lpstr>Chapter 2</vt:lpstr>
      <vt:lpstr>PowerPoint Presentation</vt:lpstr>
      <vt:lpstr>PowerPoint Presentation</vt:lpstr>
      <vt:lpstr>Some Basic Terminology</vt:lpstr>
      <vt:lpstr>PowerPoint Presentation</vt:lpstr>
      <vt:lpstr>Requirements</vt:lpstr>
      <vt:lpstr>Cryptography</vt:lpstr>
      <vt:lpstr>PowerPoint Presentation</vt:lpstr>
      <vt:lpstr>cryptanalysis</vt:lpstr>
      <vt:lpstr>Brute Force attack</vt:lpstr>
      <vt:lpstr>PowerPoint Presentation</vt:lpstr>
      <vt:lpstr>Feistel Cipher Design Elements</vt:lpstr>
      <vt:lpstr>Symmetric Block encryption algorithms</vt:lpstr>
      <vt:lpstr>Data Encryption Standard (DES)</vt:lpstr>
      <vt:lpstr>DES algorithm </vt:lpstr>
      <vt:lpstr>Table 2.2   Average Time Required for Exhaustive Key Search </vt:lpstr>
      <vt:lpstr>PowerPoint Presentation</vt:lpstr>
      <vt:lpstr>3DES guidelines</vt:lpstr>
      <vt:lpstr>Advanced encryption standard (AES)</vt:lpstr>
      <vt:lpstr>PowerPoint Presentation</vt:lpstr>
      <vt:lpstr>PowerPoint Presentation</vt:lpstr>
      <vt:lpstr>Random and pseudorandom Numbers</vt:lpstr>
      <vt:lpstr>Randomness</vt:lpstr>
      <vt:lpstr>unpredictability</vt:lpstr>
      <vt:lpstr>PowerPoint Presentation</vt:lpstr>
      <vt:lpstr>Algorithm design</vt:lpstr>
      <vt:lpstr>PowerPoint Presentation</vt:lpstr>
      <vt:lpstr>Stream Cipher design considerations</vt:lpstr>
      <vt:lpstr>RC4 algorithm</vt:lpstr>
      <vt:lpstr>PowerPoint Presentation</vt:lpstr>
      <vt:lpstr>Cipher block Modes of Operation</vt:lpstr>
      <vt:lpstr>Electronic Codebook Mode (ECB)</vt:lpstr>
      <vt:lpstr>PowerPoint Presentation</vt:lpstr>
      <vt:lpstr>PowerPoint Presentation</vt:lpstr>
      <vt:lpstr>PowerPoint Presentation</vt:lpstr>
      <vt:lpstr>Advantages of CTR mode</vt:lpstr>
      <vt:lpstr>summary</vt:lpstr>
      <vt:lpstr>Network Security Essentials</vt:lpstr>
      <vt:lpstr>Chapter 3</vt:lpstr>
      <vt:lpstr>PowerPoint Presentation</vt:lpstr>
      <vt:lpstr>Approaches to Message Authentication</vt:lpstr>
      <vt:lpstr>PowerPoint Presentation</vt:lpstr>
      <vt:lpstr>One-way Hash Functions</vt:lpstr>
      <vt:lpstr>PowerPoint Presentation</vt:lpstr>
      <vt:lpstr>Secure Hash Functions</vt:lpstr>
      <vt:lpstr>Security of Hash Functions</vt:lpstr>
      <vt:lpstr>PowerPoint Presentation</vt:lpstr>
      <vt:lpstr>The sha Secure Hash function</vt:lpstr>
      <vt:lpstr>Table 3.1  Comparison of SHA Parameters </vt:lpstr>
      <vt:lpstr>PowerPoint Presentation</vt:lpstr>
      <vt:lpstr>PowerPoint Presentation</vt:lpstr>
      <vt:lpstr>Sha-3</vt:lpstr>
      <vt:lpstr>HMAC</vt:lpstr>
      <vt:lpstr>HMAC Design Objectives</vt:lpstr>
      <vt:lpstr>PowerPoint Presentation</vt:lpstr>
      <vt:lpstr>PowerPoint Presentation</vt:lpstr>
      <vt:lpstr>Counter with Cipher Block Chaining-Message Authentication Code (CCM) </vt:lpstr>
      <vt:lpstr>PowerPoint Presentation</vt:lpstr>
      <vt:lpstr>Public-Key  encryption structure</vt:lpstr>
      <vt:lpstr>PowerPoint Presentation</vt:lpstr>
      <vt:lpstr>Applications for  public-key cryptosystems</vt:lpstr>
      <vt:lpstr>Table 3.2 applications for public-key cryptosystems</vt:lpstr>
      <vt:lpstr>PowerPoint Presentation</vt:lpstr>
      <vt:lpstr>PowerPoint Presentation</vt:lpstr>
      <vt:lpstr>Diffie-Hellman Key Exchange</vt:lpstr>
      <vt:lpstr>PowerPoint Presentation</vt:lpstr>
      <vt:lpstr>PowerPoint Presentation</vt:lpstr>
      <vt:lpstr>Digital Signature standard (DSS)</vt:lpstr>
      <vt:lpstr>Elliptic-curve cryptology (ECC)</vt:lpstr>
      <vt:lpstr>Summary</vt:lpstr>
      <vt:lpstr>Network Security Essentials</vt:lpstr>
      <vt:lpstr>Chapter 4</vt:lpstr>
      <vt:lpstr>PowerPoint Presentation</vt:lpstr>
      <vt:lpstr>Symmetric Key Distribution using symmetric encryption</vt:lpstr>
      <vt:lpstr>Key Distribution</vt:lpstr>
      <vt:lpstr>Kerberos</vt:lpstr>
      <vt:lpstr>Kerberos version 4</vt:lpstr>
      <vt:lpstr>PowerPoint Presentation</vt:lpstr>
      <vt:lpstr>PowerPoint Presentation</vt:lpstr>
      <vt:lpstr>PowerPoint Presentation</vt:lpstr>
      <vt:lpstr>PowerPoint Presentation</vt:lpstr>
      <vt:lpstr>PowerPoint Presentation</vt:lpstr>
      <vt:lpstr>PowerPoint Presentation</vt:lpstr>
      <vt:lpstr>Kerberos Realms</vt:lpstr>
      <vt:lpstr>Kerberos principal</vt:lpstr>
      <vt:lpstr>Differences between versions 4 and 5</vt:lpstr>
      <vt:lpstr>PowerPoint Presentation</vt:lpstr>
      <vt:lpstr>Key distribution using asymmetric encryption</vt:lpstr>
      <vt:lpstr>PowerPoint Presentation</vt:lpstr>
      <vt:lpstr>X.509 Certificates</vt:lpstr>
      <vt:lpstr>PowerPoint Presentation</vt:lpstr>
      <vt:lpstr>PowerPoint Presentation</vt:lpstr>
      <vt:lpstr>Obtaining a user’s certificate</vt:lpstr>
      <vt:lpstr>PowerPoint Presentation</vt:lpstr>
      <vt:lpstr>Revocation of certificates</vt:lpstr>
      <vt:lpstr>X.509 Version 3</vt:lpstr>
      <vt:lpstr>Key and policy information</vt:lpstr>
      <vt:lpstr>Certificate subject and issuer attributes</vt:lpstr>
      <vt:lpstr>Certification path constraints</vt:lpstr>
      <vt:lpstr>PowerPoint Presentation</vt:lpstr>
      <vt:lpstr>PKIX Management functions</vt:lpstr>
      <vt:lpstr>Identity Management</vt:lpstr>
      <vt:lpstr>PowerPoint Presentation</vt:lpstr>
      <vt:lpstr>PowerPoint Presentation</vt:lpstr>
      <vt:lpstr>Standards</vt:lpstr>
      <vt:lpstr>PowerPoint Presentation</vt:lpstr>
      <vt:lpstr>Summary</vt:lpstr>
      <vt:lpstr>Network Security Essentials</vt:lpstr>
      <vt:lpstr>Chapter 5</vt:lpstr>
      <vt:lpstr>PowerPoint Presentation</vt:lpstr>
      <vt:lpstr>Network Access Control (NAC)</vt:lpstr>
      <vt:lpstr>PowerPoint Presentation</vt:lpstr>
      <vt:lpstr>PowerPoint Presentation</vt:lpstr>
      <vt:lpstr>Network Access Enforcement Methods</vt:lpstr>
      <vt:lpstr>PowerPoint Presentation</vt:lpstr>
      <vt:lpstr>Authentication Methods</vt:lpstr>
      <vt:lpstr>PowerPoint Presentation</vt:lpstr>
      <vt:lpstr>PowerPoint Presentation</vt:lpstr>
      <vt:lpstr>PowerPoint Presentation</vt:lpstr>
      <vt:lpstr>PowerPoint Presentation</vt:lpstr>
      <vt:lpstr>Table 5.2 Common EAPOL Frame Types</vt:lpstr>
      <vt:lpstr>PowerPoint Presentation</vt:lpstr>
      <vt:lpstr>Cloud Computing</vt:lpstr>
      <vt:lpstr>PowerPoint Presentation</vt:lpstr>
      <vt:lpstr>PowerPoint Presentation</vt:lpstr>
      <vt:lpstr>Cloud Computing Reference Architecture</vt:lpstr>
      <vt:lpstr>PowerPoint Presentation</vt:lpstr>
      <vt:lpstr>Cloud Provider</vt:lpstr>
      <vt:lpstr>Roles and Responsibilities</vt:lpstr>
      <vt:lpstr>Cloud Security Risks and Countermeasures</vt:lpstr>
      <vt:lpstr>Risks and Countermeasures (continued)</vt:lpstr>
      <vt:lpstr>Risks and Countermeasures (continued)</vt:lpstr>
      <vt:lpstr>PowerPoint Presentation</vt:lpstr>
      <vt:lpstr>PowerPoint Presentation</vt:lpstr>
      <vt:lpstr>Data Protection in the Cloud</vt:lpstr>
      <vt:lpstr>Data Protection in the Cloud</vt:lpstr>
      <vt:lpstr>PowerPoint Presentation</vt:lpstr>
      <vt:lpstr>Cloud Security as a Service (SecaaS)</vt:lpstr>
      <vt:lpstr>PowerPoint Presentation</vt:lpstr>
      <vt:lpstr>Summary</vt:lpstr>
      <vt:lpstr>Network Security Essentials</vt:lpstr>
      <vt:lpstr>Chapter 6</vt:lpstr>
      <vt:lpstr>PowerPoint Presentation</vt:lpstr>
      <vt:lpstr>Web Security Considerations</vt:lpstr>
      <vt:lpstr>PowerPoint Presentation</vt:lpstr>
      <vt:lpstr>PowerPoint Presentation</vt:lpstr>
      <vt:lpstr>Secure Sockets Layer (SSL)</vt:lpstr>
      <vt:lpstr>PowerPoint Presentation</vt:lpstr>
      <vt:lpstr>SSL Architecture</vt:lpstr>
      <vt:lpstr>A session state is defined by the following parameters:</vt:lpstr>
      <vt:lpstr>A connection state is defined by the following parameters:</vt:lpstr>
      <vt:lpstr>SSL Record Protocol</vt:lpstr>
      <vt:lpstr>PowerPoint Presentation</vt:lpstr>
      <vt:lpstr>PowerPoint Presentation</vt:lpstr>
      <vt:lpstr>PowerPoint Presentation</vt:lpstr>
      <vt:lpstr>PowerPoint Presentation</vt:lpstr>
      <vt:lpstr>PowerPoint Presentation</vt:lpstr>
      <vt:lpstr>Cryptographic Computations</vt:lpstr>
      <vt:lpstr>Transport Layer Security (TLS)</vt:lpstr>
      <vt:lpstr>PowerPoint Presentation</vt:lpstr>
      <vt:lpstr>HTTPS (HTTP over SSL)</vt:lpstr>
      <vt:lpstr>Connection Initiation</vt:lpstr>
      <vt:lpstr>Connection Closure</vt:lpstr>
      <vt:lpstr>Secure Shell (SSH)</vt:lpstr>
      <vt:lpstr>PowerPoint Presentation</vt:lpstr>
      <vt:lpstr>Transport Layer Protocol</vt:lpstr>
      <vt:lpstr>PowerPoint Presentation</vt:lpstr>
      <vt:lpstr>PowerPoint Presentation</vt:lpstr>
      <vt:lpstr>PowerPoint Presentation</vt:lpstr>
      <vt:lpstr>Authentication Methods</vt:lpstr>
      <vt:lpstr>Connection Protocol</vt:lpstr>
      <vt:lpstr>PowerPoint Presentation</vt:lpstr>
      <vt:lpstr>Channel Types</vt:lpstr>
      <vt:lpstr>Port Forwarding</vt:lpstr>
      <vt:lpstr>PowerPoint Presentation</vt:lpstr>
      <vt:lpstr>Summary</vt:lpstr>
      <vt:lpstr>Block Cipher 1-2</vt:lpstr>
      <vt:lpstr>Block Cipher 2-2</vt:lpstr>
      <vt:lpstr>PowerPoint Presentation</vt:lpstr>
      <vt:lpstr>PowerPoint Presentation</vt:lpstr>
      <vt:lpstr>PowerPoint Presentation</vt:lpstr>
      <vt:lpstr>PowerPoint Presentation</vt:lpstr>
      <vt:lpstr>PowerPoint Presentation</vt:lpstr>
      <vt:lpstr>PowerPoint Presentation</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keywords/>
  <dc:description/>
  <cp:lastModifiedBy>benny hardjono</cp:lastModifiedBy>
  <cp:revision>134</cp:revision>
  <cp:lastPrinted>2005-09-02T04:15:44Z</cp:lastPrinted>
  <dcterms:created xsi:type="dcterms:W3CDTF">2013-04-23T22:50:45Z</dcterms:created>
  <dcterms:modified xsi:type="dcterms:W3CDTF">2019-02-17T13:48:11Z</dcterms:modified>
  <cp:category/>
</cp:coreProperties>
</file>